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60" r:id="rId1"/>
    <p:sldMasterId id="2147483668" r:id="rId2"/>
  </p:sldMasterIdLst>
  <p:notesMasterIdLst>
    <p:notesMasterId r:id="rId7"/>
  </p:notesMasterIdLst>
  <p:sldIdLst>
    <p:sldId id="256" r:id="rId3"/>
    <p:sldId id="319" r:id="rId4"/>
    <p:sldId id="300" r:id="rId5"/>
    <p:sldId id="26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tian Ohmann" initials="CO" lastIdx="5" clrIdx="0">
    <p:extLst>
      <p:ext uri="{19B8F6BF-5375-455C-9EA6-DF929625EA0E}">
        <p15:presenceInfo xmlns:p15="http://schemas.microsoft.com/office/powerpoint/2012/main" userId="b151c544ea94613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02" autoAdjust="0"/>
    <p:restoredTop sz="84012" autoAdjust="0"/>
  </p:normalViewPr>
  <p:slideViewPr>
    <p:cSldViewPr snapToGrid="0">
      <p:cViewPr varScale="1">
        <p:scale>
          <a:sx n="129" d="100"/>
          <a:sy n="129" d="100"/>
        </p:scale>
        <p:origin x="992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521EB2-F85B-41B2-9EB8-8E92DF2B0440}" type="datetimeFigureOut">
              <a:rPr lang="en-GB" smtClean="0"/>
              <a:t>13/07/2020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A154B4-FCFB-4024-8222-D83C1DAFE8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612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/>
              <a:t>This is the</a:t>
            </a:r>
            <a:r>
              <a:rPr lang="en-ZA" baseline="0" dirty="0"/>
              <a:t> cover page slide.  Insert headings and titles as appropriate.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154B4-FCFB-4024-8222-D83C1DAFE80D}" type="slidenum">
              <a:rPr lang="en-GB" smtClean="0"/>
              <a:t>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975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48188" y="6103175"/>
            <a:ext cx="2057400" cy="365125"/>
          </a:xfrm>
          <a:prstGeom prst="rect">
            <a:avLst/>
          </a:prstGeom>
        </p:spPr>
        <p:txBody>
          <a:bodyPr/>
          <a:lstStyle/>
          <a:p>
            <a:fld id="{9ED98A94-5A12-4B8C-BDC5-605F0B0907ED}" type="slidenum">
              <a:rPr lang="en-ZA" smtClean="0"/>
              <a:t>‹#›</a:t>
            </a:fld>
            <a:endParaRPr lang="en-ZA"/>
          </a:p>
        </p:txBody>
      </p:sp>
      <p:sp>
        <p:nvSpPr>
          <p:cNvPr id="8" name="Rectangle 7"/>
          <p:cNvSpPr/>
          <p:nvPr userDrawn="1"/>
        </p:nvSpPr>
        <p:spPr>
          <a:xfrm>
            <a:off x="0" y="6721476"/>
            <a:ext cx="9144000" cy="163909"/>
          </a:xfrm>
          <a:prstGeom prst="rect">
            <a:avLst/>
          </a:prstGeom>
          <a:solidFill>
            <a:srgbClr val="FFDD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pic>
        <p:nvPicPr>
          <p:cNvPr id="9" name="Picture 2" descr="\\IT-file01\ECRIN_utilisateurs$\escanlan\Desktop\LOGO-ECRIN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359" y="5729633"/>
            <a:ext cx="2448272" cy="9671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16166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uvertur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1" descr="rech-cover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701"/>
          <a:stretch/>
        </p:blipFill>
        <p:spPr>
          <a:xfrm>
            <a:off x="0" y="-162987"/>
            <a:ext cx="9144000" cy="58498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63464" y="3355106"/>
            <a:ext cx="8229599" cy="1267804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l">
              <a:defRPr sz="3600" b="1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err="1"/>
              <a:t>Cliquez</a:t>
            </a:r>
            <a:r>
              <a:rPr lang="en-US" dirty="0"/>
              <a:t> </a:t>
            </a:r>
            <a:r>
              <a:rPr lang="en-US" dirty="0" err="1"/>
              <a:t>ici</a:t>
            </a:r>
            <a:r>
              <a:rPr lang="en-US" dirty="0"/>
              <a:t> pour modifier </a:t>
            </a:r>
            <a:r>
              <a:rPr lang="en-US" dirty="0" err="1"/>
              <a:t>titre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(Calibri 36 bold)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63464" y="4654225"/>
            <a:ext cx="8229599" cy="719441"/>
          </a:xfrm>
        </p:spPr>
        <p:txBody>
          <a:bodyPr>
            <a:normAutofit/>
          </a:bodyPr>
          <a:lstStyle>
            <a:lvl1pPr marL="0" indent="0" algn="l">
              <a:buNone/>
              <a:defRPr sz="28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Cliquez</a:t>
            </a:r>
            <a:r>
              <a:rPr lang="en-US" dirty="0"/>
              <a:t> </a:t>
            </a:r>
            <a:r>
              <a:rPr lang="en-US" dirty="0" err="1"/>
              <a:t>ici</a:t>
            </a:r>
            <a:r>
              <a:rPr lang="en-US" dirty="0"/>
              <a:t> pour modifier le sous-</a:t>
            </a:r>
            <a:r>
              <a:rPr lang="en-US" dirty="0" err="1"/>
              <a:t>titre</a:t>
            </a:r>
            <a:r>
              <a:rPr lang="en-US" dirty="0"/>
              <a:t> (Calibri 28)</a:t>
            </a:r>
          </a:p>
        </p:txBody>
      </p:sp>
      <p:sp>
        <p:nvSpPr>
          <p:cNvPr id="9" name="Espace réservé du texte 14"/>
          <p:cNvSpPr>
            <a:spLocks noGrp="1"/>
          </p:cNvSpPr>
          <p:nvPr>
            <p:ph type="body" sz="quarter" idx="12" hasCustomPrompt="1"/>
          </p:nvPr>
        </p:nvSpPr>
        <p:spPr>
          <a:xfrm>
            <a:off x="2983832" y="6021288"/>
            <a:ext cx="5764632" cy="576064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marL="0" indent="0" algn="r">
              <a:buNone/>
              <a:defRPr sz="2400" b="0">
                <a:latin typeface="+mn-lt"/>
                <a:cs typeface="Calibri"/>
              </a:defRPr>
            </a:lvl1pPr>
            <a:lvl2pPr>
              <a:defRPr sz="1600">
                <a:latin typeface="Calibri"/>
                <a:cs typeface="Calibri"/>
              </a:defRPr>
            </a:lvl2pPr>
          </a:lstStyle>
          <a:p>
            <a:pPr marL="0" indent="0" algn="r">
              <a:buNone/>
            </a:pPr>
            <a:r>
              <a:rPr lang="fr-FR" sz="2400" dirty="0">
                <a:solidFill>
                  <a:srgbClr val="000000"/>
                </a:solidFill>
              </a:rPr>
              <a:t>First and last </a:t>
            </a:r>
            <a:r>
              <a:rPr lang="fr-FR" sz="2400" dirty="0" err="1">
                <a:solidFill>
                  <a:srgbClr val="000000"/>
                </a:solidFill>
              </a:rPr>
              <a:t>name</a:t>
            </a:r>
            <a:r>
              <a:rPr lang="fr-FR" sz="2400" dirty="0">
                <a:solidFill>
                  <a:srgbClr val="000000"/>
                </a:solidFill>
                <a:cs typeface="Arial" panose="020B0604020202020204" pitchFamily="34" charset="0"/>
              </a:rPr>
              <a:t>| </a:t>
            </a:r>
            <a:r>
              <a:rPr lang="fr-FR" sz="2400" dirty="0">
                <a:solidFill>
                  <a:srgbClr val="000000"/>
                </a:solidFill>
              </a:rPr>
              <a:t>dd-mm-</a:t>
            </a:r>
            <a:r>
              <a:rPr lang="fr-FR" sz="2400" dirty="0" err="1">
                <a:solidFill>
                  <a:srgbClr val="000000"/>
                </a:solidFill>
              </a:rPr>
              <a:t>yyyy</a:t>
            </a:r>
            <a:r>
              <a:rPr lang="fr-FR" sz="2400" dirty="0">
                <a:solidFill>
                  <a:srgbClr val="000000"/>
                </a:solidFill>
              </a:rPr>
              <a:t> (Calibri 24)</a:t>
            </a:r>
            <a:endParaRPr lang="fr-FR" sz="24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3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1202" y="227341"/>
            <a:ext cx="8235935" cy="57432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>
              <a:defRPr lang="en-US" dirty="0"/>
            </a:lvl1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</a:t>
            </a:r>
            <a:r>
              <a:rPr lang="en-US" dirty="0" err="1"/>
              <a:t>ici</a:t>
            </a:r>
            <a:r>
              <a:rPr lang="en-US" dirty="0"/>
              <a:t> pour modifier le </a:t>
            </a:r>
            <a:r>
              <a:rPr lang="en-US" dirty="0" err="1"/>
              <a:t>titre</a:t>
            </a:r>
            <a:r>
              <a:rPr lang="en-US" dirty="0"/>
              <a:t> (Calibri 32 bold)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48188" y="6103175"/>
            <a:ext cx="2057400" cy="365125"/>
          </a:xfrm>
          <a:prstGeom prst="rect">
            <a:avLst/>
          </a:prstGeom>
        </p:spPr>
        <p:txBody>
          <a:bodyPr/>
          <a:lstStyle/>
          <a:p>
            <a:fld id="{9ED98A94-5A12-4B8C-BDC5-605F0B0907ED}" type="slidenum">
              <a:rPr lang="en-ZA" smtClean="0"/>
              <a:t>‹#›</a:t>
            </a:fld>
            <a:endParaRPr lang="en-ZA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13055" y="1398424"/>
            <a:ext cx="82922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40769" y="1600200"/>
            <a:ext cx="8236800" cy="4006850"/>
          </a:xfrm>
        </p:spPr>
        <p:txBody>
          <a:bodyPr/>
          <a:lstStyle>
            <a:lvl1pPr>
              <a:defRPr baseline="0"/>
            </a:lvl1pPr>
            <a:lvl2pPr>
              <a:defRPr/>
            </a:lvl2pPr>
            <a:lvl3pPr>
              <a:defRPr/>
            </a:lvl3pPr>
            <a:lvl4pPr>
              <a:defRPr baseline="0"/>
            </a:lvl4pPr>
          </a:lstStyle>
          <a:p>
            <a:pPr lvl="0"/>
            <a:r>
              <a:rPr lang="en-US" dirty="0"/>
              <a:t>Text level 1 (Calibri 28)</a:t>
            </a:r>
          </a:p>
          <a:p>
            <a:pPr lvl="1"/>
            <a:r>
              <a:rPr lang="en-US" dirty="0"/>
              <a:t>Text level 2 (Calibri 26)</a:t>
            </a:r>
          </a:p>
          <a:p>
            <a:pPr lvl="2"/>
            <a:r>
              <a:rPr lang="en-US" dirty="0"/>
              <a:t>Text level 3 (Calibri 24)</a:t>
            </a:r>
          </a:p>
          <a:p>
            <a:pPr lvl="3"/>
            <a:r>
              <a:rPr lang="en-US" dirty="0"/>
              <a:t>Text Content (Calibri 18)</a:t>
            </a:r>
          </a:p>
          <a:p>
            <a:pPr lvl="3"/>
            <a:r>
              <a:rPr lang="fr-FR" dirty="0"/>
              <a:t>Le </a:t>
            </a:r>
            <a:r>
              <a:rPr lang="fr-FR" dirty="0" err="1"/>
              <a:t>lorem</a:t>
            </a:r>
            <a:r>
              <a:rPr lang="fr-FR" dirty="0"/>
              <a:t> </a:t>
            </a:r>
            <a:r>
              <a:rPr lang="fr-FR" dirty="0" err="1"/>
              <a:t>ipsum</a:t>
            </a:r>
            <a:r>
              <a:rPr lang="fr-FR" dirty="0"/>
              <a:t> est simplement du faux texte employé dans la composition et la mise en page avant impression. Le </a:t>
            </a:r>
            <a:r>
              <a:rPr lang="fr-FR" dirty="0" err="1"/>
              <a:t>Lorem</a:t>
            </a:r>
            <a:r>
              <a:rPr lang="fr-FR" dirty="0"/>
              <a:t> </a:t>
            </a:r>
            <a:r>
              <a:rPr lang="fr-FR" dirty="0" err="1"/>
              <a:t>Ipsum</a:t>
            </a:r>
            <a:r>
              <a:rPr lang="fr-FR" dirty="0"/>
              <a:t> est le faux texte standard de l'imprimerie depuis les années 1500, quand un peintre anonyme assembla ensemble des morceaux de texte pour réaliser un livre spécimen de polices de texte. </a:t>
            </a:r>
          </a:p>
          <a:p>
            <a:pPr lvl="3"/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440769" y="881063"/>
            <a:ext cx="8236800" cy="388937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DD00"/>
              </a:buClr>
              <a:buSzTx/>
              <a:buFontTx/>
              <a:buNone/>
              <a:tabLst/>
              <a:defRPr sz="24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DD00"/>
              </a:buClr>
              <a:buSzTx/>
              <a:buFontTx/>
              <a:buNone/>
              <a:tabLst/>
              <a:defRPr/>
            </a:pPr>
            <a:r>
              <a:rPr lang="en-US" sz="2400" b="0" dirty="0" err="1">
                <a:latin typeface="+mn-lt"/>
              </a:rPr>
              <a:t>Cliquez</a:t>
            </a:r>
            <a:r>
              <a:rPr lang="en-US" sz="2400" b="0" dirty="0">
                <a:latin typeface="+mn-lt"/>
              </a:rPr>
              <a:t> </a:t>
            </a:r>
            <a:r>
              <a:rPr lang="en-US" sz="2400" b="0" dirty="0" err="1">
                <a:latin typeface="+mn-lt"/>
              </a:rPr>
              <a:t>ici</a:t>
            </a:r>
            <a:r>
              <a:rPr lang="en-US" sz="2400" b="0" dirty="0">
                <a:latin typeface="+mn-lt"/>
              </a:rPr>
              <a:t> pour modifier le sous-</a:t>
            </a:r>
            <a:r>
              <a:rPr lang="en-US" sz="2400" b="0" dirty="0" err="1">
                <a:latin typeface="+mn-lt"/>
              </a:rPr>
              <a:t>titre</a:t>
            </a:r>
            <a:r>
              <a:rPr lang="en-US" sz="2400" b="0" dirty="0">
                <a:latin typeface="+mn-lt"/>
              </a:rPr>
              <a:t> (Calibri 24)</a:t>
            </a:r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4558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_8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48188" y="6103175"/>
            <a:ext cx="2057400" cy="365125"/>
          </a:xfrm>
          <a:prstGeom prst="rect">
            <a:avLst/>
          </a:prstGeom>
        </p:spPr>
        <p:txBody>
          <a:bodyPr/>
          <a:lstStyle/>
          <a:p>
            <a:fld id="{9ED98A94-5A12-4B8C-BDC5-605F0B0907ED}" type="slidenum">
              <a:rPr lang="en-ZA" smtClean="0"/>
              <a:t>‹#›</a:t>
            </a:fld>
            <a:endParaRPr lang="en-ZA"/>
          </a:p>
        </p:txBody>
      </p:sp>
      <p:sp>
        <p:nvSpPr>
          <p:cNvPr id="11" name="Text Placeholder 2"/>
          <p:cNvSpPr>
            <a:spLocks noGrp="1"/>
          </p:cNvSpPr>
          <p:nvPr>
            <p:ph idx="1"/>
          </p:nvPr>
        </p:nvSpPr>
        <p:spPr>
          <a:xfrm>
            <a:off x="440451" y="1568513"/>
            <a:ext cx="8238044" cy="4007552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40450" y="365125"/>
            <a:ext cx="8238045" cy="95021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>
              <a:defRPr/>
            </a:lvl1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</a:t>
            </a:r>
            <a:r>
              <a:rPr lang="en-US" dirty="0" err="1"/>
              <a:t>ici</a:t>
            </a:r>
            <a:r>
              <a:rPr lang="en-US" dirty="0"/>
              <a:t> pour modifier le </a:t>
            </a:r>
            <a:r>
              <a:rPr lang="en-US" dirty="0" err="1"/>
              <a:t>titre</a:t>
            </a:r>
            <a:r>
              <a:rPr lang="en-US" dirty="0"/>
              <a:t> (Calibri 32 bold)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5877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_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40617" y="1678675"/>
            <a:ext cx="4021238" cy="3951416"/>
          </a:xfrm>
        </p:spPr>
        <p:txBody>
          <a:bodyPr>
            <a:normAutofit/>
          </a:bodyPr>
          <a:lstStyle>
            <a:lvl1pPr>
              <a:defRPr baseline="0"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</a:t>
            </a:r>
            <a:r>
              <a:rPr lang="en-US" dirty="0" err="1"/>
              <a:t>ici</a:t>
            </a:r>
            <a:r>
              <a:rPr lang="en-US" dirty="0"/>
              <a:t> pour modifier (Calibri 28)</a:t>
            </a:r>
          </a:p>
          <a:p>
            <a:pPr lvl="1"/>
            <a:r>
              <a:rPr lang="en-US" dirty="0" err="1"/>
              <a:t>Deuxiéme</a:t>
            </a:r>
            <a:r>
              <a:rPr lang="en-US" dirty="0"/>
              <a:t> </a:t>
            </a:r>
            <a:r>
              <a:rPr lang="en-US" dirty="0" err="1"/>
              <a:t>niveau</a:t>
            </a:r>
            <a:r>
              <a:rPr lang="en-US" dirty="0"/>
              <a:t> (Calibri 26)</a:t>
            </a:r>
          </a:p>
          <a:p>
            <a:pPr lvl="2"/>
            <a:r>
              <a:rPr lang="en-US" dirty="0" err="1"/>
              <a:t>Troisiéme</a:t>
            </a:r>
            <a:r>
              <a:rPr lang="en-US" dirty="0"/>
              <a:t> </a:t>
            </a:r>
            <a:r>
              <a:rPr lang="en-US" dirty="0" err="1"/>
              <a:t>niveau</a:t>
            </a:r>
            <a:r>
              <a:rPr lang="en-US" dirty="0"/>
              <a:t> (Calibri 24)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56560" y="1678675"/>
            <a:ext cx="4048724" cy="3951416"/>
          </a:xfrm>
        </p:spPr>
        <p:txBody>
          <a:bodyPr>
            <a:normAutofit/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</a:t>
            </a:r>
            <a:r>
              <a:rPr lang="en-US" dirty="0" err="1"/>
              <a:t>ici</a:t>
            </a:r>
            <a:r>
              <a:rPr lang="en-US" dirty="0"/>
              <a:t> pour modifier (Calibri 28)</a:t>
            </a:r>
          </a:p>
          <a:p>
            <a:pPr lvl="1"/>
            <a:r>
              <a:rPr lang="en-US" dirty="0" err="1"/>
              <a:t>Deuxiéme</a:t>
            </a:r>
            <a:r>
              <a:rPr lang="en-US" dirty="0"/>
              <a:t> </a:t>
            </a:r>
            <a:r>
              <a:rPr lang="en-US" dirty="0" err="1"/>
              <a:t>niveau</a:t>
            </a:r>
            <a:r>
              <a:rPr lang="en-US" dirty="0"/>
              <a:t> (Calibri 26)</a:t>
            </a:r>
          </a:p>
          <a:p>
            <a:pPr lvl="2"/>
            <a:r>
              <a:rPr lang="en-US" dirty="0" err="1"/>
              <a:t>Troisiéme</a:t>
            </a:r>
            <a:r>
              <a:rPr lang="en-US" dirty="0"/>
              <a:t> </a:t>
            </a:r>
            <a:r>
              <a:rPr lang="en-US" dirty="0" err="1"/>
              <a:t>niveau</a:t>
            </a:r>
            <a:r>
              <a:rPr lang="en-US" dirty="0"/>
              <a:t> (Calibri 24)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440769" y="227341"/>
            <a:ext cx="8236800" cy="57432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>
              <a:defRPr lang="en-US" dirty="0"/>
            </a:lvl1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</a:t>
            </a:r>
            <a:r>
              <a:rPr lang="en-US" dirty="0" err="1"/>
              <a:t>ici</a:t>
            </a:r>
            <a:r>
              <a:rPr lang="en-US" dirty="0"/>
              <a:t> pour modifier le </a:t>
            </a:r>
            <a:r>
              <a:rPr lang="en-US" dirty="0" err="1"/>
              <a:t>titre</a:t>
            </a:r>
            <a:r>
              <a:rPr lang="en-US" dirty="0"/>
              <a:t> (Calibri 32 bold)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13055" y="1398424"/>
            <a:ext cx="82922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48188" y="6103175"/>
            <a:ext cx="2057400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fld id="{9ED98A94-5A12-4B8C-BDC5-605F0B0907ED}" type="slidenum">
              <a:rPr lang="en-ZA" smtClean="0"/>
              <a:t>‹#›</a:t>
            </a:fld>
            <a:endParaRPr lang="en-ZA"/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440617" y="881063"/>
            <a:ext cx="8237104" cy="38893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DD00"/>
              </a:buClr>
              <a:buSzTx/>
              <a:buFontTx/>
              <a:buNone/>
              <a:tabLst/>
              <a:defRPr sz="28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DD00"/>
              </a:buClr>
              <a:buSzTx/>
              <a:buFontTx/>
              <a:buNone/>
              <a:tabLst/>
              <a:defRPr/>
            </a:pPr>
            <a:r>
              <a:rPr lang="en-US" sz="2400" b="0" dirty="0" err="1">
                <a:latin typeface="+mn-lt"/>
              </a:rPr>
              <a:t>Cliquez</a:t>
            </a:r>
            <a:r>
              <a:rPr lang="en-US" sz="2400" b="0" dirty="0">
                <a:latin typeface="+mn-lt"/>
              </a:rPr>
              <a:t> </a:t>
            </a:r>
            <a:r>
              <a:rPr lang="en-US" sz="2400" b="0" dirty="0" err="1">
                <a:latin typeface="+mn-lt"/>
              </a:rPr>
              <a:t>ici</a:t>
            </a:r>
            <a:r>
              <a:rPr lang="en-US" sz="2400" b="0" dirty="0">
                <a:latin typeface="+mn-lt"/>
              </a:rPr>
              <a:t> pour modifier le sous-</a:t>
            </a:r>
            <a:r>
              <a:rPr lang="en-US" sz="2400" b="0" dirty="0" err="1">
                <a:latin typeface="+mn-lt"/>
              </a:rPr>
              <a:t>titre</a:t>
            </a:r>
            <a:r>
              <a:rPr lang="en-US" sz="2400" b="0" dirty="0">
                <a:latin typeface="+mn-lt"/>
              </a:rPr>
              <a:t> (Calibri 24)</a:t>
            </a:r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5264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026235" y="1673719"/>
            <a:ext cx="4679049" cy="3897312"/>
          </a:xfrm>
        </p:spPr>
        <p:txBody>
          <a:bodyPr>
            <a:normAutofit/>
          </a:bodyPr>
          <a:lstStyle/>
          <a:p>
            <a:pPr lvl="0"/>
            <a:r>
              <a:rPr lang="fr-FR" dirty="0"/>
              <a:t>Cliquez ici pour modifier le texte (Calibri 28) </a:t>
            </a:r>
          </a:p>
          <a:p>
            <a:pPr lvl="1"/>
            <a:r>
              <a:rPr lang="en-US" dirty="0" err="1"/>
              <a:t>Deuxiéme</a:t>
            </a:r>
            <a:r>
              <a:rPr lang="en-US" dirty="0"/>
              <a:t> </a:t>
            </a:r>
            <a:r>
              <a:rPr lang="en-US" dirty="0" err="1"/>
              <a:t>niveau</a:t>
            </a:r>
            <a:r>
              <a:rPr lang="en-US" dirty="0"/>
              <a:t> (Calibri 26)</a:t>
            </a:r>
          </a:p>
          <a:p>
            <a:pPr lvl="2"/>
            <a:r>
              <a:rPr lang="en-US" dirty="0" err="1"/>
              <a:t>Troisiéme</a:t>
            </a:r>
            <a:r>
              <a:rPr lang="en-US" dirty="0"/>
              <a:t> </a:t>
            </a:r>
            <a:r>
              <a:rPr lang="en-US" dirty="0" err="1"/>
              <a:t>niveau</a:t>
            </a:r>
            <a:r>
              <a:rPr lang="en-US" dirty="0"/>
              <a:t> (Calibri 24)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440769" y="227341"/>
            <a:ext cx="8236800" cy="57432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>
              <a:defRPr lang="en-US" dirty="0"/>
            </a:lvl1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</a:t>
            </a:r>
            <a:r>
              <a:rPr lang="en-US" dirty="0" err="1"/>
              <a:t>ici</a:t>
            </a:r>
            <a:r>
              <a:rPr lang="en-US" dirty="0"/>
              <a:t> pour modifier le </a:t>
            </a:r>
            <a:r>
              <a:rPr lang="en-US" dirty="0" err="1"/>
              <a:t>titre</a:t>
            </a:r>
            <a:r>
              <a:rPr lang="en-US" dirty="0"/>
              <a:t> (Calibri 32 bold)</a:t>
            </a: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13055" y="1398424"/>
            <a:ext cx="82922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440465" y="1673719"/>
            <a:ext cx="3449147" cy="3897312"/>
          </a:xfrm>
        </p:spPr>
        <p:txBody>
          <a:bodyPr>
            <a:normAutofit/>
          </a:bodyPr>
          <a:lstStyle/>
          <a:p>
            <a:pPr lvl="0"/>
            <a:r>
              <a:rPr lang="fr-FR" dirty="0"/>
              <a:t>Cliquez ici pour modifier le titre (Calibri 28)</a:t>
            </a:r>
          </a:p>
          <a:p>
            <a:pPr lvl="1"/>
            <a:r>
              <a:rPr lang="en-US" dirty="0" err="1"/>
              <a:t>Deuxiéme</a:t>
            </a:r>
            <a:r>
              <a:rPr lang="en-US" dirty="0"/>
              <a:t> </a:t>
            </a:r>
            <a:r>
              <a:rPr lang="en-US" dirty="0" err="1"/>
              <a:t>niveau</a:t>
            </a:r>
            <a:r>
              <a:rPr lang="en-US" dirty="0"/>
              <a:t> (Calibri 26)</a:t>
            </a:r>
          </a:p>
          <a:p>
            <a:pPr lvl="2"/>
            <a:r>
              <a:rPr lang="en-US" dirty="0" err="1"/>
              <a:t>Troisiéme</a:t>
            </a:r>
            <a:r>
              <a:rPr lang="en-US" dirty="0"/>
              <a:t> </a:t>
            </a:r>
            <a:r>
              <a:rPr lang="en-US" dirty="0" err="1"/>
              <a:t>niveau</a:t>
            </a:r>
            <a:r>
              <a:rPr lang="en-US" dirty="0"/>
              <a:t> (Calibri 24)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48188" y="6103175"/>
            <a:ext cx="2057400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fld id="{9ED98A94-5A12-4B8C-BDC5-605F0B0907ED}" type="slidenum">
              <a:rPr lang="en-ZA" smtClean="0"/>
              <a:t>‹#›</a:t>
            </a:fld>
            <a:endParaRPr lang="en-ZA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440465" y="881063"/>
            <a:ext cx="8237409" cy="38893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DD00"/>
              </a:buClr>
              <a:buSzTx/>
              <a:buFontTx/>
              <a:buNone/>
              <a:tabLst/>
              <a:defRPr sz="28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DD00"/>
              </a:buClr>
              <a:buSzTx/>
              <a:buFontTx/>
              <a:buNone/>
              <a:tabLst/>
              <a:defRPr/>
            </a:pPr>
            <a:r>
              <a:rPr lang="en-US" sz="2400" b="0" dirty="0" err="1">
                <a:latin typeface="+mn-lt"/>
              </a:rPr>
              <a:t>Cliquez</a:t>
            </a:r>
            <a:r>
              <a:rPr lang="en-US" sz="2400" b="0" dirty="0">
                <a:latin typeface="+mn-lt"/>
              </a:rPr>
              <a:t> </a:t>
            </a:r>
            <a:r>
              <a:rPr lang="en-US" sz="2400" b="0" dirty="0" err="1">
                <a:latin typeface="+mn-lt"/>
              </a:rPr>
              <a:t>ici</a:t>
            </a:r>
            <a:r>
              <a:rPr lang="en-US" sz="2400" b="0" dirty="0">
                <a:latin typeface="+mn-lt"/>
              </a:rPr>
              <a:t> pour modifier le sous-</a:t>
            </a:r>
            <a:r>
              <a:rPr lang="en-US" sz="2400" b="0" dirty="0" err="1">
                <a:latin typeface="+mn-lt"/>
              </a:rPr>
              <a:t>titre</a:t>
            </a:r>
            <a:r>
              <a:rPr lang="en-US" sz="2400" b="0" dirty="0">
                <a:latin typeface="+mn-lt"/>
              </a:rPr>
              <a:t> (Calibri 24)</a:t>
            </a:r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0569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_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48188" y="6103175"/>
            <a:ext cx="2057400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fld id="{9ED98A94-5A12-4B8C-BDC5-605F0B0907ED}" type="slidenum">
              <a:rPr lang="en-ZA" smtClean="0"/>
              <a:t>‹#›</a:t>
            </a:fld>
            <a:endParaRPr lang="en-ZA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440769" y="227341"/>
            <a:ext cx="8236800" cy="57432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>
              <a:defRPr lang="en-US" dirty="0"/>
            </a:lvl1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</a:t>
            </a:r>
            <a:r>
              <a:rPr lang="en-US" dirty="0" err="1"/>
              <a:t>ici</a:t>
            </a:r>
            <a:r>
              <a:rPr lang="en-US" dirty="0"/>
              <a:t> pour modifier le </a:t>
            </a:r>
            <a:r>
              <a:rPr lang="en-US" dirty="0" err="1"/>
              <a:t>titre</a:t>
            </a:r>
            <a:r>
              <a:rPr lang="en-US" dirty="0"/>
              <a:t> (Calibri 32 bold)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13055" y="1398424"/>
            <a:ext cx="82922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440465" y="1673719"/>
            <a:ext cx="3296629" cy="3897312"/>
          </a:xfrm>
        </p:spPr>
        <p:txBody>
          <a:bodyPr>
            <a:normAutofit/>
          </a:bodyPr>
          <a:lstStyle/>
          <a:p>
            <a:pPr lvl="0"/>
            <a:r>
              <a:rPr lang="fr-FR" dirty="0"/>
              <a:t>Cliquez ici pour modifier le titre (Calibri 28)</a:t>
            </a:r>
          </a:p>
          <a:p>
            <a:pPr lvl="1"/>
            <a:r>
              <a:rPr lang="en-US" dirty="0" err="1"/>
              <a:t>Deuxiéme</a:t>
            </a:r>
            <a:r>
              <a:rPr lang="en-US" dirty="0"/>
              <a:t> </a:t>
            </a:r>
            <a:r>
              <a:rPr lang="en-US" dirty="0" err="1"/>
              <a:t>niveau</a:t>
            </a:r>
            <a:r>
              <a:rPr lang="en-US" dirty="0"/>
              <a:t> (Calibri 26)</a:t>
            </a:r>
          </a:p>
          <a:p>
            <a:pPr lvl="2"/>
            <a:r>
              <a:rPr lang="en-US" dirty="0" err="1"/>
              <a:t>Troisiéme</a:t>
            </a:r>
            <a:r>
              <a:rPr lang="en-US" dirty="0"/>
              <a:t> </a:t>
            </a:r>
            <a:r>
              <a:rPr lang="en-US" dirty="0" err="1"/>
              <a:t>niveau</a:t>
            </a:r>
            <a:r>
              <a:rPr lang="en-US" dirty="0"/>
              <a:t> (Calibri 24)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4" hasCustomPrompt="1"/>
          </p:nvPr>
        </p:nvSpPr>
        <p:spPr>
          <a:xfrm>
            <a:off x="3919960" y="1673719"/>
            <a:ext cx="4757609" cy="3897312"/>
          </a:xfrm>
        </p:spPr>
        <p:txBody>
          <a:bodyPr>
            <a:normAutofit/>
          </a:bodyPr>
          <a:lstStyle>
            <a:lvl1pPr marL="0" indent="0">
              <a:buNone/>
              <a:defRPr/>
            </a:lvl1pPr>
          </a:lstStyle>
          <a:p>
            <a:r>
              <a:rPr lang="en-ZA" dirty="0"/>
              <a:t>Picture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 hasCustomPrompt="1"/>
          </p:nvPr>
        </p:nvSpPr>
        <p:spPr>
          <a:xfrm>
            <a:off x="440465" y="881063"/>
            <a:ext cx="8237409" cy="38893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DD00"/>
              </a:buClr>
              <a:buSzTx/>
              <a:buFontTx/>
              <a:buNone/>
              <a:tabLst/>
              <a:defRPr sz="28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DD00"/>
              </a:buClr>
              <a:buSzTx/>
              <a:buFontTx/>
              <a:buNone/>
              <a:tabLst/>
              <a:defRPr/>
            </a:pPr>
            <a:r>
              <a:rPr lang="en-US" sz="2400" b="0" dirty="0" err="1">
                <a:latin typeface="+mn-lt"/>
              </a:rPr>
              <a:t>Cliquez</a:t>
            </a:r>
            <a:r>
              <a:rPr lang="en-US" sz="2400" b="0" dirty="0">
                <a:latin typeface="+mn-lt"/>
              </a:rPr>
              <a:t> </a:t>
            </a:r>
            <a:r>
              <a:rPr lang="en-US" sz="2400" b="0" dirty="0" err="1">
                <a:latin typeface="+mn-lt"/>
              </a:rPr>
              <a:t>ici</a:t>
            </a:r>
            <a:r>
              <a:rPr lang="en-US" sz="2400" b="0" dirty="0">
                <a:latin typeface="+mn-lt"/>
              </a:rPr>
              <a:t> pour modifier le sous-</a:t>
            </a:r>
            <a:r>
              <a:rPr lang="en-US" sz="2400" b="0" dirty="0" err="1">
                <a:latin typeface="+mn-lt"/>
              </a:rPr>
              <a:t>titre</a:t>
            </a:r>
            <a:r>
              <a:rPr lang="en-US" sz="2400" b="0" dirty="0">
                <a:latin typeface="+mn-lt"/>
              </a:rPr>
              <a:t> (Calibri 24)</a:t>
            </a:r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0175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_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48188" y="6103175"/>
            <a:ext cx="2057400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fld id="{9ED98A94-5A12-4B8C-BDC5-605F0B0907ED}" type="slidenum">
              <a:rPr lang="en-ZA" smtClean="0"/>
              <a:t>‹#›</a:t>
            </a:fld>
            <a:endParaRPr lang="en-ZA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440921" y="227341"/>
            <a:ext cx="8236800" cy="57432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>
              <a:defRPr lang="en-US" dirty="0"/>
            </a:lvl1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</a:t>
            </a:r>
            <a:r>
              <a:rPr lang="en-US" dirty="0" err="1"/>
              <a:t>ici</a:t>
            </a:r>
            <a:r>
              <a:rPr lang="en-US" dirty="0"/>
              <a:t> pour modifier le </a:t>
            </a:r>
            <a:r>
              <a:rPr lang="en-US" dirty="0" err="1"/>
              <a:t>titre</a:t>
            </a:r>
            <a:r>
              <a:rPr lang="en-US" dirty="0"/>
              <a:t> (Calibri 32 bold)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13207" y="1398424"/>
            <a:ext cx="82922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40921" y="1671638"/>
            <a:ext cx="8236800" cy="2913062"/>
          </a:xfrm>
        </p:spPr>
        <p:txBody>
          <a:bodyPr>
            <a:normAutofit/>
          </a:bodyPr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ZA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440921" y="881063"/>
            <a:ext cx="8236800" cy="38893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DD00"/>
              </a:buClr>
              <a:buSzTx/>
              <a:buFontTx/>
              <a:buNone/>
              <a:tabLst/>
              <a:defRPr sz="28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DD00"/>
              </a:buClr>
              <a:buSzTx/>
              <a:buFontTx/>
              <a:buNone/>
              <a:tabLst/>
              <a:defRPr/>
            </a:pPr>
            <a:r>
              <a:rPr lang="en-US" sz="2400" b="0" dirty="0" err="1">
                <a:latin typeface="+mn-lt"/>
              </a:rPr>
              <a:t>Cliquez</a:t>
            </a:r>
            <a:r>
              <a:rPr lang="en-US" sz="2400" b="0" dirty="0">
                <a:latin typeface="+mn-lt"/>
              </a:rPr>
              <a:t> </a:t>
            </a:r>
            <a:r>
              <a:rPr lang="en-US" sz="2400" b="0" dirty="0" err="1">
                <a:latin typeface="+mn-lt"/>
              </a:rPr>
              <a:t>ici</a:t>
            </a:r>
            <a:r>
              <a:rPr lang="en-US" sz="2400" b="0" dirty="0">
                <a:latin typeface="+mn-lt"/>
              </a:rPr>
              <a:t> pour modifier le sous-</a:t>
            </a:r>
            <a:r>
              <a:rPr lang="en-US" sz="2400" b="0" dirty="0" err="1">
                <a:latin typeface="+mn-lt"/>
              </a:rPr>
              <a:t>titre</a:t>
            </a:r>
            <a:r>
              <a:rPr lang="en-US" sz="2400" b="0" dirty="0">
                <a:latin typeface="+mn-lt"/>
              </a:rPr>
              <a:t> (Calibri 24)</a:t>
            </a:r>
          </a:p>
          <a:p>
            <a:pPr lvl="0"/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440921" y="4690529"/>
            <a:ext cx="8236800" cy="474663"/>
          </a:xfrm>
        </p:spPr>
        <p:txBody>
          <a:bodyPr>
            <a:normAutofit/>
          </a:bodyPr>
          <a:lstStyle>
            <a:lvl1pPr marL="0" indent="0">
              <a:buNone/>
              <a:defRPr sz="2800" b="1"/>
            </a:lvl1pPr>
          </a:lstStyle>
          <a:p>
            <a:pPr lvl="0"/>
            <a:r>
              <a:rPr lang="fr-FR" sz="2400" dirty="0"/>
              <a:t>Cliquez ici pour modifier le titre (Calibri 24 </a:t>
            </a:r>
            <a:r>
              <a:rPr lang="fr-FR" sz="2400" dirty="0" err="1"/>
              <a:t>bold</a:t>
            </a:r>
            <a:r>
              <a:rPr lang="fr-FR" sz="2400" dirty="0"/>
              <a:t>)</a:t>
            </a:r>
            <a:endParaRPr lang="en-GB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440921" y="5211496"/>
            <a:ext cx="8236800" cy="474663"/>
          </a:xfrm>
        </p:spPr>
        <p:txBody>
          <a:bodyPr>
            <a:normAutofit/>
          </a:bodyPr>
          <a:lstStyle>
            <a:lvl1pPr marL="0" indent="0">
              <a:buNone/>
              <a:defRPr sz="2800" b="0"/>
            </a:lvl1pPr>
          </a:lstStyle>
          <a:p>
            <a:pPr lvl="0"/>
            <a:r>
              <a:rPr lang="fr-FR" sz="2400" b="0" dirty="0"/>
              <a:t>Cliquez ici pour modifier le texte (Calibri 24)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6948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rnière de 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48188" y="6103175"/>
            <a:ext cx="2057400" cy="365125"/>
          </a:xfrm>
          <a:prstGeom prst="rect">
            <a:avLst/>
          </a:prstGeom>
        </p:spPr>
        <p:txBody>
          <a:bodyPr/>
          <a:lstStyle/>
          <a:p>
            <a:fld id="{9ED98A94-5A12-4B8C-BDC5-605F0B0907ED}" type="slidenum">
              <a:rPr lang="en-ZA" smtClean="0"/>
              <a:t>‹#›</a:t>
            </a:fld>
            <a:endParaRPr lang="en-Z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 hasCustomPrompt="1"/>
          </p:nvPr>
        </p:nvSpPr>
        <p:spPr>
          <a:xfrm>
            <a:off x="496888" y="3135313"/>
            <a:ext cx="8085137" cy="62679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3200" b="1"/>
            </a:lvl1pPr>
          </a:lstStyle>
          <a:p>
            <a:pPr lvl="0"/>
            <a:r>
              <a:rPr lang="en-US" dirty="0"/>
              <a:t>Thank you!</a:t>
            </a:r>
            <a:endParaRPr lang="en-ZA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496887" y="3762103"/>
            <a:ext cx="8085137" cy="62679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2400" b="0"/>
            </a:lvl1pPr>
          </a:lstStyle>
          <a:p>
            <a:pPr lvl="0"/>
            <a:r>
              <a:rPr lang="en-US" dirty="0"/>
              <a:t>Any Questions?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08229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0451" y="1568513"/>
            <a:ext cx="8238044" cy="4007552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lvl="0"/>
            <a:r>
              <a:rPr lang="en-US" dirty="0"/>
              <a:t>Title level 1 (Calibri 28)</a:t>
            </a:r>
          </a:p>
          <a:p>
            <a:pPr lvl="1"/>
            <a:r>
              <a:rPr lang="en-US" dirty="0"/>
              <a:t>Text level 2 (Calibri 26)</a:t>
            </a:r>
          </a:p>
          <a:p>
            <a:pPr lvl="2"/>
            <a:r>
              <a:rPr lang="en-US" dirty="0"/>
              <a:t>Text level 3 (Calibri 24)</a:t>
            </a:r>
          </a:p>
          <a:p>
            <a:pPr lvl="3"/>
            <a:r>
              <a:rPr lang="en-US" dirty="0"/>
              <a:t>Text content (Calibri 18)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6721476"/>
            <a:ext cx="9144000" cy="163909"/>
          </a:xfrm>
          <a:prstGeom prst="rect">
            <a:avLst/>
          </a:prstGeom>
          <a:solidFill>
            <a:srgbClr val="FFDD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pic>
        <p:nvPicPr>
          <p:cNvPr id="9" name="Picture 2" descr="\\IT-file01\ECRIN_utilisateurs$\escanlan\Desktop\LOGO-ECRIN.jp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13359" y="5729633"/>
            <a:ext cx="2448272" cy="967173"/>
          </a:xfrm>
          <a:prstGeom prst="rect">
            <a:avLst/>
          </a:prstGeom>
          <a:noFill/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01301" y="6030656"/>
            <a:ext cx="1704287" cy="365125"/>
          </a:xfrm>
          <a:prstGeom prst="rect">
            <a:avLst/>
          </a:prstGeom>
        </p:spPr>
        <p:txBody>
          <a:bodyPr anchor="ctr"/>
          <a:lstStyle>
            <a:lvl1pPr algn="r">
              <a:defRPr sz="1200"/>
            </a:lvl1pPr>
          </a:lstStyle>
          <a:p>
            <a:fld id="{9ED98A94-5A12-4B8C-BDC5-605F0B0907ED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0450" y="365125"/>
            <a:ext cx="8238045" cy="95021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13359" y="1398424"/>
            <a:ext cx="82922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6172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 smtClean="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FFDD00"/>
        </a:buClr>
        <a:buFont typeface="Wingdings" panose="05000000000000000000" pitchFamily="2" charset="2"/>
        <a:buChar char="§"/>
        <a:defRPr sz="28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2578B"/>
        </a:buClr>
        <a:buFont typeface="Wingdings" panose="05000000000000000000" pitchFamily="2" charset="2"/>
        <a:buChar char="§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7399C6"/>
        </a:buClr>
        <a:buFont typeface="Wingdings" panose="05000000000000000000" pitchFamily="2" charset="2"/>
        <a:buChar char="§"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IT-file01\ECRIN_utilisateurs$\escanlan\Desktop\LOGO-ECRIN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5774195"/>
            <a:ext cx="2448272" cy="967173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6721476"/>
            <a:ext cx="9144000" cy="163909"/>
          </a:xfrm>
          <a:prstGeom prst="rect">
            <a:avLst/>
          </a:prstGeom>
          <a:solidFill>
            <a:srgbClr val="FFDD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pic>
        <p:nvPicPr>
          <p:cNvPr id="9" name="Image 1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23866" y="1790852"/>
            <a:ext cx="2172940" cy="1062084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48188" y="6103175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9ED98A94-5A12-4B8C-BDC5-605F0B0907ED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15737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confluence.egi.eu/display/EOSC/Supporting+FAIR+data+discoverability+in+clinical+research:+providing+a+global+metadata+repository+(MDR)+of+clinical+study+object?show-miniview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3464" y="3245775"/>
            <a:ext cx="8229599" cy="1267804"/>
          </a:xfrm>
        </p:spPr>
        <p:txBody>
          <a:bodyPr>
            <a:normAutofit fontScale="90000"/>
          </a:bodyPr>
          <a:lstStyle/>
          <a:p>
            <a:r>
              <a:rPr lang="en-US" dirty="0"/>
              <a:t>Supporting FAIR data discoverability in clinical research: providing a global metadata repository (MDR) of clinical study object</a:t>
            </a: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3464" y="4773494"/>
            <a:ext cx="8229599" cy="719441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/>
              <a:t>Sergey </a:t>
            </a:r>
            <a:r>
              <a:rPr lang="en-US" sz="2200" dirty="0" err="1"/>
              <a:t>Goryanin</a:t>
            </a:r>
            <a:r>
              <a:rPr lang="en-US" sz="2200" dirty="0"/>
              <a:t> (ECRIN), Hans van </a:t>
            </a:r>
            <a:r>
              <a:rPr lang="en-US" sz="2200" dirty="0" err="1"/>
              <a:t>Piggelen</a:t>
            </a:r>
            <a:r>
              <a:rPr lang="en-US" sz="2200" dirty="0"/>
              <a:t> (</a:t>
            </a:r>
            <a:r>
              <a:rPr lang="en-US" sz="2200" dirty="0" err="1"/>
              <a:t>SURFsara</a:t>
            </a:r>
            <a:r>
              <a:rPr lang="en-US" sz="2200" dirty="0"/>
              <a:t> BV)</a:t>
            </a:r>
          </a:p>
          <a:p>
            <a:r>
              <a:rPr lang="en-US" sz="2200" dirty="0"/>
              <a:t>Stefano </a:t>
            </a:r>
            <a:r>
              <a:rPr lang="en-US" sz="2200" dirty="0" err="1"/>
              <a:t>Nicotri</a:t>
            </a:r>
            <a:r>
              <a:rPr lang="en-US" sz="2200" dirty="0"/>
              <a:t> (INFN)</a:t>
            </a:r>
            <a:endParaRPr lang="en-ZA" sz="2200" dirty="0"/>
          </a:p>
        </p:txBody>
      </p:sp>
    </p:spTree>
    <p:extLst>
      <p:ext uri="{BB962C8B-B14F-4D97-AF65-F5344CB8AC3E}">
        <p14:creationId xmlns:p14="http://schemas.microsoft.com/office/powerpoint/2010/main" val="1344252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9965C8-1916-E34C-B152-24F1B852B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98A94-5A12-4B8C-BDC5-605F0B0907ED}" type="slidenum">
              <a:rPr lang="en-ZA" smtClean="0"/>
              <a:t>1</a:t>
            </a:fld>
            <a:endParaRPr lang="en-ZA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0264EB-CC6B-4A4D-BF87-6FB28C324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Q1 (status for July 2020)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F2AB4274-61A2-AD40-8745-633AEB9AE8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7111217"/>
              </p:ext>
            </p:extLst>
          </p:nvPr>
        </p:nvGraphicFramePr>
        <p:xfrm>
          <a:off x="79514" y="1398079"/>
          <a:ext cx="8935278" cy="439643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978426">
                  <a:extLst>
                    <a:ext uri="{9D8B030D-6E8A-4147-A177-3AD203B41FA5}">
                      <a16:colId xmlns:a16="http://schemas.microsoft.com/office/drawing/2014/main" val="2623741713"/>
                    </a:ext>
                  </a:extLst>
                </a:gridCol>
                <a:gridCol w="2978426">
                  <a:extLst>
                    <a:ext uri="{9D8B030D-6E8A-4147-A177-3AD203B41FA5}">
                      <a16:colId xmlns:a16="http://schemas.microsoft.com/office/drawing/2014/main" val="2326814981"/>
                    </a:ext>
                  </a:extLst>
                </a:gridCol>
                <a:gridCol w="2978426">
                  <a:extLst>
                    <a:ext uri="{9D8B030D-6E8A-4147-A177-3AD203B41FA5}">
                      <a16:colId xmlns:a16="http://schemas.microsoft.com/office/drawing/2014/main" val="2952975543"/>
                    </a:ext>
                  </a:extLst>
                </a:gridCol>
              </a:tblGrid>
              <a:tr h="35871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Task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8349631"/>
                  </a:ext>
                </a:extLst>
              </a:tr>
              <a:tr h="986212">
                <a:tc>
                  <a:txBody>
                    <a:bodyPr/>
                    <a:lstStyle/>
                    <a:p>
                      <a:r>
                        <a:rPr lang="en-US" sz="1000"/>
                        <a:t>Investigate a new mechanism of ECRIN metadata ‘injection’ and upgrading on OneData environment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 (provided by </a:t>
                      </a:r>
                      <a:r>
                        <a:rPr lang="en-GB" sz="1000" i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OneData</a:t>
                      </a:r>
                      <a:r>
                        <a:rPr lang="en-GB" sz="10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team) on </a:t>
                      </a:r>
                      <a:r>
                        <a:rPr lang="en-GB" sz="1000" i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OneDataFS</a:t>
                      </a:r>
                      <a:r>
                        <a:rPr lang="en-GB" sz="10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library for injecting metadata on </a:t>
                      </a:r>
                      <a:r>
                        <a:rPr lang="en-GB" sz="1000" i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OneData</a:t>
                      </a:r>
                      <a:r>
                        <a:rPr lang="en-GB" sz="10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is under development.</a:t>
                      </a:r>
                      <a:r>
                        <a:rPr lang="en-US" sz="1000" dirty="0">
                          <a:effectLst/>
                        </a:rPr>
                        <a:t> 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Not sure whether </a:t>
                      </a:r>
                      <a:r>
                        <a:rPr lang="en-GB" sz="1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OneDataFS</a:t>
                      </a: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library will be fully ready (operational) for our usage before EAP will end. </a:t>
                      </a:r>
                      <a:r>
                        <a:rPr lang="en-GB" sz="10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Alternative mechanisms (</a:t>
                      </a:r>
                      <a:r>
                        <a:rPr lang="en-GB" sz="10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eg.</a:t>
                      </a:r>
                      <a:r>
                        <a:rPr lang="en-GB" sz="10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REST API) of files injection aren’t optimal for our needs (slow performance).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72182190"/>
                  </a:ext>
                </a:extLst>
              </a:tr>
              <a:tr h="86238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Revision of web portal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0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Additional requirements for provenance were provided</a:t>
                      </a:r>
                      <a:endParaRPr lang="en-US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endParaRPr lang="en-GB" sz="1000" i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GB" sz="10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Implementation is planned </a:t>
                      </a:r>
                      <a:r>
                        <a:rPr lang="en-US" sz="10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</a:t>
                      </a:r>
                      <a:r>
                        <a:rPr lang="en-GB" sz="10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the end of July</a:t>
                      </a:r>
                      <a:endParaRPr lang="en-US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2486549"/>
                  </a:ext>
                </a:extLst>
              </a:tr>
              <a:tr h="1171957">
                <a:tc>
                  <a:txBody>
                    <a:bodyPr/>
                    <a:lstStyle/>
                    <a:p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Investigate metadata schema and requirements for future harvesting by B2FIND</a:t>
                      </a:r>
                      <a:r>
                        <a:rPr lang="en-US" sz="1000" dirty="0">
                          <a:effectLst/>
                        </a:rPr>
                        <a:t> 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0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 with B2FIND/ECRIN, discussing possibilities of cooperation (15.6.2020) </a:t>
                      </a:r>
                      <a:endParaRPr lang="ru-RU" sz="1000" i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endParaRPr lang="en-US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0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Exploration of B2FIND for suitability of integration with MDR started (e.g. transfer of trial information from B2FIND to MDR, MDR as such registered in B2FIND, integration of samples) 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 may be that the integration of B2FIND into MDR is of very limited use. Possibilities of integration will be discussed and summarised in a short report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84211106"/>
                  </a:ext>
                </a:extLst>
              </a:tr>
              <a:tr h="1017170">
                <a:tc>
                  <a:txBody>
                    <a:bodyPr/>
                    <a:lstStyle/>
                    <a:p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  <a:r>
                        <a:rPr lang="en-US" sz="1000" dirty="0">
                          <a:effectLst/>
                        </a:rPr>
                        <a:t> 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0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Uploading and re-indexing the full dataset (5th data package, planned for July 2020) </a:t>
                      </a:r>
                    </a:p>
                    <a:p>
                      <a:pPr lvl="0"/>
                      <a:endParaRPr lang="en-US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GB" sz="10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Adaptation of consent categories under construction</a:t>
                      </a:r>
                      <a:endParaRPr lang="en-US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Regular metadata reupload and re-injection will be done once per 5-6 weeks starting from the end of July2020.</a:t>
                      </a:r>
                      <a:endParaRPr lang="en-US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19719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7409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F92536-62C8-984B-B8F4-A73FAE47B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98A94-5A12-4B8C-BDC5-605F0B0907ED}" type="slidenum">
              <a:rPr lang="en-ZA" smtClean="0"/>
              <a:t>2</a:t>
            </a:fld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FC67D1-B264-2F4D-A937-EDF7EA0471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451" y="2305877"/>
            <a:ext cx="8238044" cy="2047461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3200" b="1" dirty="0"/>
              <a:t>Confluence:</a:t>
            </a:r>
          </a:p>
          <a:p>
            <a:pPr marL="0" indent="0" algn="ctr">
              <a:buNone/>
            </a:pPr>
            <a:r>
              <a:rPr lang="en-US" dirty="0">
                <a:hlinkClick r:id="rId2"/>
              </a:rPr>
              <a:t>https://confluence.egi.eu/display/EOSC/Supporting+FAIR+data+discoverability+in+clinical+research:+providing+a+global+metadata+repository+(MDR)+of+clinical+study+object?show-miniview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F7EBD0-8D60-CF4A-A642-AA1A0298F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More details?</a:t>
            </a:r>
          </a:p>
        </p:txBody>
      </p:sp>
    </p:spTree>
    <p:extLst>
      <p:ext uri="{BB962C8B-B14F-4D97-AF65-F5344CB8AC3E}">
        <p14:creationId xmlns:p14="http://schemas.microsoft.com/office/powerpoint/2010/main" val="2351008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98A94-5A12-4B8C-BDC5-605F0B0907ED}" type="slidenum">
              <a:rPr lang="en-ZA" smtClean="0"/>
              <a:t>3</a:t>
            </a:fld>
            <a:endParaRPr lang="en-ZA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8A25D8-60A8-0547-81B7-2AF0E26F2FA3}"/>
              </a:ext>
            </a:extLst>
          </p:cNvPr>
          <p:cNvSpPr txBox="1"/>
          <p:nvPr/>
        </p:nvSpPr>
        <p:spPr>
          <a:xfrm>
            <a:off x="0" y="2598003"/>
            <a:ext cx="91440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/>
              <a:t>Thank you!</a:t>
            </a:r>
          </a:p>
          <a:p>
            <a:pPr algn="ctr"/>
            <a:endParaRPr lang="en-US" dirty="0"/>
          </a:p>
          <a:p>
            <a:pPr algn="ctr"/>
            <a:r>
              <a:rPr lang="en-US" sz="2400" dirty="0"/>
              <a:t>Any questions?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04422895"/>
      </p:ext>
    </p:extLst>
  </p:cSld>
  <p:clrMapOvr>
    <a:masterClrMapping/>
  </p:clrMapOvr>
</p:sld>
</file>

<file path=ppt/theme/theme1.xml><?xml version="1.0" encoding="utf-8"?>
<a:theme xmlns:a="http://schemas.openxmlformats.org/drawingml/2006/main" name="Opening Slide Master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CRIN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ovember 2016 (2)- ECRIN Presentation Template" id="{4E4C4197-44F5-4DEC-872B-83D904A3C19E}" vid="{091517CF-D004-4A2C-962C-5D0785157D1F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ovember 2016 (2)- ECRIN Presentation Template" id="{4E4C4197-44F5-4DEC-872B-83D904A3C19E}" vid="{779A3B7D-3DCC-459D-A98D-970FE52381F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Opening Slide Master</Template>
  <TotalTime>275</TotalTime>
  <Words>344</Words>
  <Application>Microsoft Macintosh PowerPoint</Application>
  <PresentationFormat>On-screen Show (4:3)</PresentationFormat>
  <Paragraphs>36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Wingdings</vt:lpstr>
      <vt:lpstr>Opening Slide Master</vt:lpstr>
      <vt:lpstr>Conception personnalisée</vt:lpstr>
      <vt:lpstr>Supporting FAIR data discoverability in clinical research: providing a global metadata repository (MDR) of clinical study object</vt:lpstr>
      <vt:lpstr>Q1 (status for July 2020)</vt:lpstr>
      <vt:lpstr>More details?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MetaData Repository (MDR)</dc:title>
  <dc:creator>Sergey Goryanin</dc:creator>
  <cp:lastModifiedBy>Sergey Goryanin</cp:lastModifiedBy>
  <cp:revision>96</cp:revision>
  <dcterms:created xsi:type="dcterms:W3CDTF">2019-04-19T07:05:43Z</dcterms:created>
  <dcterms:modified xsi:type="dcterms:W3CDTF">2020-07-13T09:08:20Z</dcterms:modified>
</cp:coreProperties>
</file>