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pn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6" r:id="rId10"/>
    <p:sldId id="307" r:id="rId11"/>
    <p:sldId id="268" r:id="rId12"/>
    <p:sldId id="269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296" r:id="rId21"/>
    <p:sldId id="270" r:id="rId22"/>
    <p:sldId id="315" r:id="rId23"/>
    <p:sldId id="316" r:id="rId24"/>
    <p:sldId id="317" r:id="rId25"/>
    <p:sldId id="318" r:id="rId26"/>
    <p:sldId id="271" r:id="rId27"/>
    <p:sldId id="319" r:id="rId28"/>
    <p:sldId id="320" r:id="rId29"/>
    <p:sldId id="321" r:id="rId30"/>
    <p:sldId id="322" r:id="rId31"/>
    <p:sldId id="325" r:id="rId32"/>
    <p:sldId id="326" r:id="rId33"/>
    <p:sldId id="327" r:id="rId34"/>
    <p:sldId id="328" r:id="rId35"/>
    <p:sldId id="278" r:id="rId36"/>
    <p:sldId id="306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98E"/>
    <a:srgbClr val="863A4A"/>
    <a:srgbClr val="39243A"/>
    <a:srgbClr val="ED547B"/>
    <a:srgbClr val="FD5348"/>
    <a:srgbClr val="9C3751"/>
    <a:srgbClr val="392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37" autoAdjust="0"/>
  </p:normalViewPr>
  <p:slideViewPr>
    <p:cSldViewPr snapToGrid="0" snapToObjects="1">
      <p:cViewPr varScale="1">
        <p:scale>
          <a:sx n="93" d="100"/>
          <a:sy n="93" d="100"/>
        </p:scale>
        <p:origin x="-149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11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0BF53-7EF1-9F4F-9B79-5B9E0AF0BB7B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60D16-04DB-9744-ACB9-7A28E94CDC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654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7809"/>
            <a:ext cx="7772400" cy="1470025"/>
          </a:xfrm>
        </p:spPr>
        <p:txBody>
          <a:bodyPr/>
          <a:lstStyle>
            <a:lvl1pPr>
              <a:defRPr>
                <a:solidFill>
                  <a:srgbClr val="39244A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36642"/>
            <a:ext cx="6400800" cy="1420091"/>
          </a:xfrm>
        </p:spPr>
        <p:txBody>
          <a:bodyPr/>
          <a:lstStyle>
            <a:lvl1pPr marL="0" indent="0" algn="ctr">
              <a:buNone/>
              <a:defRPr>
                <a:solidFill>
                  <a:srgbClr val="9C375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envri+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729" y="273947"/>
            <a:ext cx="4373880" cy="285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3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29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41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26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091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99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98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12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263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776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CD382-B50B-3845-BAE3-D7DFC1E9D86C}" type="datetimeFigureOut">
              <a:rPr lang="en-US" smtClean="0"/>
              <a:t>27/09/17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862A-D96B-F141-8BC4-47BC19522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70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rgbClr val="9C375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39244A"/>
        </a:buClr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9C3751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FD5348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vriplus.eu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l-e.net/ontology/rm-core.owl" TargetMode="External"/><Relationship Id="rId4" Type="http://schemas.openxmlformats.org/officeDocument/2006/relationships/hyperlink" Target="http://www.oil-e.net/ontology/rm-archetypes.owl" TargetMode="External"/><Relationship Id="rId5" Type="http://schemas.openxmlformats.org/officeDocument/2006/relationships/hyperlink" Target="http://www.oil-e.net/ontology/rm-correspondences.owl" TargetMode="External"/><Relationship Id="rId6" Type="http://schemas.openxmlformats.org/officeDocument/2006/relationships/hyperlink" Target="http://visualdataweb.de/webvowl/%23iri=http://www.oil-e.net/ontology/rm-archetypes.ow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oil-e.net/ontology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cs.forth.gr/isl/3M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3" Type="http://schemas.openxmlformats.org/officeDocument/2006/relationships/hyperlink" Target="http://www.ics.forth.gr/isl/3M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jena.apache.org/documentation/fuseki2/" TargetMode="External"/><Relationship Id="rId3" Type="http://schemas.openxmlformats.org/officeDocument/2006/relationships/hyperlink" Target="http://oil-e.vlan400.uvalight.net/rm/sparql?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ionet.europa.eu/gemet" TargetMode="External"/><Relationship Id="rId4" Type="http://schemas.openxmlformats.org/officeDocument/2006/relationships/hyperlink" Target="https://bioportal.bioontology.org/" TargetMode="External"/><Relationship Id="rId5" Type="http://schemas.openxmlformats.org/officeDocument/2006/relationships/hyperlink" Target="http://inspire-geoportal.ec.europa.eu/" TargetMode="External"/><Relationship Id="rId6" Type="http://schemas.openxmlformats.org/officeDocument/2006/relationships/hyperlink" Target="https://joinup.ec.europa.eu/asset/dcat_application_profile/description" TargetMode="External"/><Relationship Id="rId7" Type="http://schemas.openxmlformats.org/officeDocument/2006/relationships/hyperlink" Target="http://www.eurocris.org/cerif/main-features-ceri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vocabs.ceh.ac.uk/evn/tbl/envthes.ev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155995"/>
            <a:ext cx="7772400" cy="1470025"/>
          </a:xfrm>
        </p:spPr>
        <p:txBody>
          <a:bodyPr>
            <a:noAutofit/>
          </a:bodyPr>
          <a:lstStyle/>
          <a:p>
            <a:r>
              <a:rPr lang="en-GB" sz="3600" dirty="0" smtClean="0"/>
              <a:t>Open Information Linking for Environmental science research infrastructures (OIL-E)</a:t>
            </a:r>
            <a:endParaRPr lang="en-GB" sz="3600" noProof="0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898301"/>
            <a:ext cx="6400800" cy="1158432"/>
          </a:xfrm>
        </p:spPr>
        <p:txBody>
          <a:bodyPr>
            <a:normAutofit/>
          </a:bodyPr>
          <a:lstStyle/>
          <a:p>
            <a:r>
              <a:rPr lang="en-GB" sz="2400" i="1" noProof="0" dirty="0" smtClean="0"/>
              <a:t>Paul </a:t>
            </a:r>
            <a:r>
              <a:rPr lang="en-GB" sz="2400" i="1" noProof="0" dirty="0" smtClean="0"/>
              <a:t>Martin </a:t>
            </a:r>
            <a:r>
              <a:rPr lang="en-GB" sz="2400" i="1" noProof="0" dirty="0" smtClean="0"/>
              <a:t>and </a:t>
            </a:r>
            <a:r>
              <a:rPr lang="en-GB" sz="2400" i="1" noProof="0" dirty="0" err="1" smtClean="0"/>
              <a:t>Zhiming</a:t>
            </a:r>
            <a:r>
              <a:rPr lang="en-GB" sz="2400" i="1" noProof="0" dirty="0" smtClean="0"/>
              <a:t> Zhao</a:t>
            </a:r>
          </a:p>
          <a:p>
            <a:r>
              <a:rPr lang="en-GB" sz="2000" i="1" noProof="0" dirty="0" smtClean="0"/>
              <a:t>For </a:t>
            </a:r>
            <a:r>
              <a:rPr lang="en-GB" sz="2000" i="1" noProof="0" dirty="0" err="1" smtClean="0"/>
              <a:t>ENVRIplus</a:t>
            </a:r>
            <a:r>
              <a:rPr lang="en-GB" sz="2000" i="1" noProof="0" dirty="0" smtClean="0"/>
              <a:t> (Horizon 2020 project #654182)</a:t>
            </a:r>
          </a:p>
        </p:txBody>
      </p:sp>
      <p:pic>
        <p:nvPicPr>
          <p:cNvPr id="6" name="Picture 5" descr="EU_flag_yellow_low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429" y="206238"/>
            <a:ext cx="1353841" cy="1033482"/>
          </a:xfrm>
          <a:prstGeom prst="rect">
            <a:avLst/>
          </a:prstGeom>
        </p:spPr>
      </p:pic>
      <p:pic>
        <p:nvPicPr>
          <p:cNvPr id="7" name="Picture 6" descr="oil-e-qr-co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7307" y="0"/>
            <a:ext cx="1536693" cy="153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75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vocabularies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/>
              <a:t>ENVRI RM provides </a:t>
            </a:r>
            <a:r>
              <a:rPr lang="en-GB" b="1" dirty="0"/>
              <a:t>standardised vocabulary</a:t>
            </a:r>
            <a:r>
              <a:rPr lang="en-GB" dirty="0"/>
              <a:t> for defining:</a:t>
            </a:r>
          </a:p>
          <a:p>
            <a:pPr>
              <a:lnSpc>
                <a:spcPct val="120000"/>
              </a:lnSpc>
            </a:pPr>
            <a:r>
              <a:rPr lang="en-GB" dirty="0"/>
              <a:t>The major </a:t>
            </a:r>
            <a:r>
              <a:rPr lang="en-GB" b="1" dirty="0"/>
              <a:t>actors</a:t>
            </a:r>
            <a:r>
              <a:rPr lang="en-GB" dirty="0"/>
              <a:t> in an RI and the </a:t>
            </a:r>
            <a:r>
              <a:rPr lang="en-GB" b="1" dirty="0"/>
              <a:t>behaviours</a:t>
            </a:r>
            <a:r>
              <a:rPr lang="en-GB" dirty="0"/>
              <a:t> they engage in.</a:t>
            </a:r>
          </a:p>
          <a:p>
            <a:pPr>
              <a:lnSpc>
                <a:spcPct val="120000"/>
              </a:lnSpc>
            </a:pPr>
            <a:r>
              <a:rPr lang="en-GB" dirty="0"/>
              <a:t>The main </a:t>
            </a:r>
            <a:r>
              <a:rPr lang="en-GB" b="1" dirty="0"/>
              <a:t>information objects</a:t>
            </a:r>
            <a:r>
              <a:rPr lang="en-GB" dirty="0"/>
              <a:t> generated and used within an RI.</a:t>
            </a:r>
          </a:p>
          <a:p>
            <a:pPr>
              <a:lnSpc>
                <a:spcPct val="120000"/>
              </a:lnSpc>
            </a:pPr>
            <a:r>
              <a:rPr lang="en-GB" dirty="0"/>
              <a:t>The main </a:t>
            </a:r>
            <a:r>
              <a:rPr lang="en-GB" b="1" dirty="0"/>
              <a:t>services and resources</a:t>
            </a:r>
            <a:r>
              <a:rPr lang="en-GB" dirty="0"/>
              <a:t> needed to support RI </a:t>
            </a:r>
            <a:r>
              <a:rPr lang="en-GB" b="1" dirty="0"/>
              <a:t>operations</a:t>
            </a:r>
            <a:r>
              <a:rPr lang="en-GB" dirty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/>
              <a:t>By promoting a common set of terms for RI entities, ENVRI RM helps normalise and streamline discourse between different RI initiatives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70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Open Information Linking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>
                <a:cs typeface="Times New Roman" panose="02020603050405020304" pitchFamily="18" charset="0"/>
              </a:rPr>
              <a:t>Open Information Linking for Environmental science research infrastructures (OIL-E) (</a:t>
            </a:r>
            <a:r>
              <a:rPr lang="en-GB" dirty="0">
                <a:solidFill>
                  <a:srgbClr val="853948"/>
                </a:solidFill>
                <a:cs typeface="Times New Roman" panose="02020603050405020304" pitchFamily="18" charset="0"/>
              </a:rPr>
              <a:t>http://</a:t>
            </a:r>
            <a:r>
              <a:rPr lang="en-GB" dirty="0" err="1">
                <a:solidFill>
                  <a:srgbClr val="853948"/>
                </a:solidFill>
                <a:cs typeface="Times New Roman" panose="02020603050405020304" pitchFamily="18" charset="0"/>
              </a:rPr>
              <a:t>www.oil-e.net</a:t>
            </a:r>
            <a:r>
              <a:rPr lang="en-GB" dirty="0">
                <a:solidFill>
                  <a:srgbClr val="853948"/>
                </a:solidFill>
                <a:cs typeface="Times New Roman" panose="02020603050405020304" pitchFamily="18" charset="0"/>
              </a:rPr>
              <a:t>/</a:t>
            </a:r>
            <a:r>
              <a:rPr lang="en-GB" dirty="0">
                <a:cs typeface="Times New Roman" panose="02020603050405020304" pitchFamily="18" charset="0"/>
              </a:rPr>
              <a:t>) is intended to provide a </a:t>
            </a:r>
            <a:r>
              <a:rPr lang="en-GB" b="1" dirty="0">
                <a:cs typeface="Times New Roman" panose="02020603050405020304" pitchFamily="18" charset="0"/>
              </a:rPr>
              <a:t>framework for semantic linking</a:t>
            </a:r>
            <a:r>
              <a:rPr lang="en-GB" dirty="0">
                <a:cs typeface="Times New Roman" panose="02020603050405020304" pitchFamily="18" charset="0"/>
              </a:rPr>
              <a:t> between different RI standards and vocabularies.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OIL-E uses the archetypes of ENVRI RM to produce an </a:t>
            </a:r>
            <a:r>
              <a:rPr lang="en-GB" b="1" dirty="0">
                <a:cs typeface="Times New Roman" panose="02020603050405020304" pitchFamily="18" charset="0"/>
              </a:rPr>
              <a:t>upper ontology</a:t>
            </a:r>
            <a:r>
              <a:rPr lang="en-GB" dirty="0">
                <a:cs typeface="Times New Roman" panose="02020603050405020304" pitchFamily="18" charset="0"/>
              </a:rPr>
              <a:t> for RI specifications.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OIL-E provides a </a:t>
            </a:r>
            <a:r>
              <a:rPr lang="en-GB" b="1" dirty="0">
                <a:cs typeface="Times New Roman" panose="02020603050405020304" pitchFamily="18" charset="0"/>
              </a:rPr>
              <a:t>linking model</a:t>
            </a:r>
            <a:r>
              <a:rPr lang="en-GB" dirty="0">
                <a:cs typeface="Times New Roman" panose="02020603050405020304" pitchFamily="18" charset="0"/>
              </a:rPr>
              <a:t> for describing the overlaps between the different metadata schemes used by RIs to describe their resources.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OIL-E provides links to </a:t>
            </a:r>
            <a:r>
              <a:rPr lang="en-GB" b="1" dirty="0">
                <a:cs typeface="Times New Roman" panose="02020603050405020304" pitchFamily="18" charset="0"/>
              </a:rPr>
              <a:t>semantic mappings</a:t>
            </a:r>
            <a:r>
              <a:rPr lang="en-GB" dirty="0">
                <a:cs typeface="Times New Roman" panose="02020603050405020304" pitchFamily="18" charset="0"/>
              </a:rPr>
              <a:t> that used to convert between schemes.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>
                <a:cs typeface="Times New Roman" panose="02020603050405020304" pitchFamily="18" charset="0"/>
              </a:rPr>
              <a:t>Using OIL-E, the </a:t>
            </a:r>
            <a:r>
              <a:rPr lang="en-GB" dirty="0" err="1">
                <a:cs typeface="Times New Roman" panose="02020603050405020304" pitchFamily="18" charset="0"/>
              </a:rPr>
              <a:t>ENVRIplus</a:t>
            </a:r>
            <a:r>
              <a:rPr lang="en-GB" dirty="0">
                <a:cs typeface="Times New Roman" panose="02020603050405020304" pitchFamily="18" charset="0"/>
              </a:rPr>
              <a:t> project will build a </a:t>
            </a:r>
            <a:r>
              <a:rPr lang="en-GB" b="1" dirty="0">
                <a:cs typeface="Times New Roman" panose="02020603050405020304" pitchFamily="18" charset="0"/>
              </a:rPr>
              <a:t>knowledge base</a:t>
            </a:r>
            <a:r>
              <a:rPr lang="en-GB" dirty="0">
                <a:cs typeface="Times New Roman" panose="02020603050405020304" pitchFamily="18" charset="0"/>
              </a:rPr>
              <a:t> describing: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The </a:t>
            </a:r>
            <a:r>
              <a:rPr lang="en-GB" b="1" dirty="0">
                <a:cs typeface="Times New Roman" panose="02020603050405020304" pitchFamily="18" charset="0"/>
              </a:rPr>
              <a:t>semantic landscape</a:t>
            </a:r>
            <a:r>
              <a:rPr lang="en-GB" dirty="0">
                <a:cs typeface="Times New Roman" panose="02020603050405020304" pitchFamily="18" charset="0"/>
              </a:rPr>
              <a:t> of environmental science RIs in Europe.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Information about </a:t>
            </a:r>
            <a:r>
              <a:rPr lang="en-GB" i="1" dirty="0">
                <a:cs typeface="Times New Roman" panose="02020603050405020304" pitchFamily="18" charset="0"/>
              </a:rPr>
              <a:t>metadata schemes</a:t>
            </a:r>
            <a:r>
              <a:rPr lang="en-GB" dirty="0">
                <a:cs typeface="Times New Roman" panose="02020603050405020304" pitchFamily="18" charset="0"/>
              </a:rPr>
              <a:t>, </a:t>
            </a:r>
            <a:r>
              <a:rPr lang="en-GB" i="1" dirty="0">
                <a:cs typeface="Times New Roman" panose="02020603050405020304" pitchFamily="18" charset="0"/>
              </a:rPr>
              <a:t>ontologies</a:t>
            </a:r>
            <a:r>
              <a:rPr lang="en-GB" dirty="0">
                <a:cs typeface="Times New Roman" panose="02020603050405020304" pitchFamily="18" charset="0"/>
              </a:rPr>
              <a:t>, </a:t>
            </a:r>
            <a:r>
              <a:rPr lang="en-GB" i="1" dirty="0">
                <a:cs typeface="Times New Roman" panose="02020603050405020304" pitchFamily="18" charset="0"/>
              </a:rPr>
              <a:t>thesauri</a:t>
            </a:r>
            <a:r>
              <a:rPr lang="en-GB" dirty="0">
                <a:cs typeface="Times New Roman" panose="02020603050405020304" pitchFamily="18" charset="0"/>
              </a:rPr>
              <a:t> and other controlled vocabularies used by RIs.</a:t>
            </a:r>
          </a:p>
          <a:p>
            <a:pPr>
              <a:lnSpc>
                <a:spcPct val="120000"/>
              </a:lnSpc>
            </a:pPr>
            <a:r>
              <a:rPr lang="en-GB" dirty="0">
                <a:cs typeface="Times New Roman" panose="02020603050405020304" pitchFamily="18" charset="0"/>
              </a:rPr>
              <a:t>How to navigate the semantic bottlenecks facing the establishment of an open science commons in Europe and beyond</a:t>
            </a:r>
            <a:r>
              <a:rPr lang="en-GB" dirty="0" smtClean="0">
                <a:cs typeface="Times New Roman" panose="02020603050405020304" pitchFamily="18" charset="0"/>
              </a:rPr>
              <a:t>.</a:t>
            </a:r>
            <a:endParaRPr lang="en-GB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077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86282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636439" y="2768178"/>
            <a:ext cx="4134280" cy="830997"/>
          </a:xfrm>
          <a:prstGeom prst="wedgeRectCallout">
            <a:avLst>
              <a:gd name="adj1" fmla="val -33799"/>
              <a:gd name="adj2" fmla="val -9285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We collected information from environmental RIs and communities: requirements, technologies and the current state of the art.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30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662356" y="3253268"/>
            <a:ext cx="4134280" cy="584776"/>
          </a:xfrm>
          <a:prstGeom prst="wedgeRectCallout">
            <a:avLst>
              <a:gd name="adj1" fmla="val 44563"/>
              <a:gd name="adj2" fmla="val -119445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We used RM-ODP to model the ‘archetypical’ environmental science research infrastructure.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69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2010063" y="1115185"/>
            <a:ext cx="4134280" cy="1077218"/>
          </a:xfrm>
          <a:prstGeom prst="wedgeRectCallout">
            <a:avLst>
              <a:gd name="adj1" fmla="val 65564"/>
              <a:gd name="adj2" fmla="val -12386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This resulted in a standard reference model (</a:t>
            </a:r>
            <a:r>
              <a:rPr lang="en-GB" sz="1600" b="1" dirty="0" smtClean="0">
                <a:solidFill>
                  <a:schemeClr val="tx1"/>
                </a:solidFill>
              </a:rPr>
              <a:t>ENVRI RM</a:t>
            </a:r>
            <a:r>
              <a:rPr lang="en-GB" sz="1600" dirty="0" smtClean="0">
                <a:solidFill>
                  <a:schemeClr val="tx1"/>
                </a:solidFill>
              </a:rPr>
              <a:t>) with a common vocabulary for describing various kinds of component and activity used in RIs.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224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3267059" y="3531836"/>
            <a:ext cx="4134280" cy="1323439"/>
          </a:xfrm>
          <a:prstGeom prst="wedgeRectCallout">
            <a:avLst>
              <a:gd name="adj1" fmla="val -67964"/>
              <a:gd name="adj2" fmla="val -2595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Concurrently, we also gathered information about community standards, semantic resources and vocabularies for other aspects of environmental research, data and process specification.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95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1465797" y="1633487"/>
            <a:ext cx="4134280" cy="1569660"/>
          </a:xfrm>
          <a:prstGeom prst="wedgeRectCallout">
            <a:avLst>
              <a:gd name="adj1" fmla="val -8409"/>
              <a:gd name="adj2" fmla="val 74223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We captured ENVRI RM as a set of OWL 2 ontologies, to use as an upper ontology for RI architecture via which we could link to various standards and specifications used by different RI entities. This is the core of our </a:t>
            </a:r>
            <a:r>
              <a:rPr lang="en-GB" sz="1600" b="1" dirty="0" smtClean="0">
                <a:solidFill>
                  <a:schemeClr val="tx1"/>
                </a:solidFill>
              </a:rPr>
              <a:t>OIL-E</a:t>
            </a:r>
            <a:r>
              <a:rPr lang="en-GB" sz="1600" dirty="0" smtClean="0">
                <a:solidFill>
                  <a:schemeClr val="tx1"/>
                </a:solidFill>
              </a:rPr>
              <a:t> framework.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39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2217403" y="4374124"/>
            <a:ext cx="4134280" cy="830997"/>
          </a:xfrm>
          <a:prstGeom prst="wedgeRectCallout">
            <a:avLst>
              <a:gd name="adj1" fmla="val 58355"/>
              <a:gd name="adj2" fmla="val 27443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With OIL-E, we are now mapping the </a:t>
            </a:r>
            <a:r>
              <a:rPr lang="en-GB" sz="1600" b="1" dirty="0" smtClean="0">
                <a:solidFill>
                  <a:schemeClr val="tx1"/>
                </a:solidFill>
              </a:rPr>
              <a:t>semantic landscape </a:t>
            </a:r>
            <a:r>
              <a:rPr lang="en-GB" sz="1600" dirty="0" smtClean="0">
                <a:solidFill>
                  <a:schemeClr val="tx1"/>
                </a:solidFill>
              </a:rPr>
              <a:t>of environment science, linking standards and vocabularies to different entities.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83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291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2264454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Semantic linking</a:t>
            </a:r>
            <a:br>
              <a:rPr lang="en-GB" sz="2400" dirty="0" smtClean="0"/>
            </a:br>
            <a:r>
              <a:rPr lang="en-GB" sz="2400" dirty="0" smtClean="0"/>
              <a:t>in </a:t>
            </a:r>
            <a:r>
              <a:rPr lang="en-GB" sz="2400" dirty="0" err="1" smtClean="0"/>
              <a:t>ENVRIplus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2217403" y="4251014"/>
            <a:ext cx="4134280" cy="1077218"/>
          </a:xfrm>
          <a:prstGeom prst="wedgeRectCallout">
            <a:avLst>
              <a:gd name="adj1" fmla="val 58355"/>
              <a:gd name="adj2" fmla="val 27443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In </a:t>
            </a:r>
            <a:r>
              <a:rPr lang="en-GB" sz="1600" dirty="0" err="1" smtClean="0">
                <a:solidFill>
                  <a:schemeClr val="tx1"/>
                </a:solidFill>
              </a:rPr>
              <a:t>ENVRIplus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we are building a </a:t>
            </a:r>
            <a:r>
              <a:rPr lang="en-GB" sz="1600" b="1" dirty="0" smtClean="0">
                <a:solidFill>
                  <a:schemeClr val="tx1"/>
                </a:solidFill>
              </a:rPr>
              <a:t>knowledge base </a:t>
            </a:r>
            <a:r>
              <a:rPr lang="en-GB" sz="1600" dirty="0" smtClean="0">
                <a:solidFill>
                  <a:schemeClr val="tx1"/>
                </a:solidFill>
              </a:rPr>
              <a:t>to contain all the OIL-E data, and provide interfaces for interacting with RI descriptions and linked external data.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05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err="1" smtClean="0"/>
              <a:t>ENVRIplus</a:t>
            </a:r>
            <a:r>
              <a:rPr lang="en-GB" dirty="0" smtClean="0"/>
              <a:t>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 err="1"/>
              <a:t>ENVRIplus</a:t>
            </a:r>
            <a:r>
              <a:rPr lang="en-GB" dirty="0"/>
              <a:t> (</a:t>
            </a:r>
            <a:r>
              <a:rPr lang="en-GB" dirty="0">
                <a:solidFill>
                  <a:srgbClr val="853948"/>
                </a:solidFill>
                <a:hlinkClick r:id="rId2"/>
              </a:rPr>
              <a:t>http://envriplus.eu/</a:t>
            </a:r>
            <a:r>
              <a:rPr lang="en-GB" dirty="0"/>
              <a:t>) builds upon the work of the original ENVRI project:</a:t>
            </a:r>
          </a:p>
          <a:p>
            <a:pPr>
              <a:lnSpc>
                <a:spcPct val="120000"/>
              </a:lnSpc>
            </a:pPr>
            <a:r>
              <a:rPr lang="en-GB" dirty="0"/>
              <a:t>Providing </a:t>
            </a:r>
            <a:r>
              <a:rPr lang="en-GB" b="1" dirty="0"/>
              <a:t>shared solutions for science and society</a:t>
            </a:r>
            <a:r>
              <a:rPr lang="en-GB" dirty="0"/>
              <a:t>.</a:t>
            </a:r>
          </a:p>
          <a:p>
            <a:pPr>
              <a:lnSpc>
                <a:spcPct val="120000"/>
              </a:lnSpc>
            </a:pPr>
            <a:r>
              <a:rPr lang="en-GB" dirty="0"/>
              <a:t>Defining </a:t>
            </a:r>
            <a:r>
              <a:rPr lang="en-GB" b="1" dirty="0"/>
              <a:t>common operations for environmental research </a:t>
            </a:r>
            <a:r>
              <a:rPr lang="en-GB" b="1" dirty="0" smtClean="0"/>
              <a:t>infrastructures (RIs)</a:t>
            </a:r>
            <a:r>
              <a:rPr lang="en-GB" dirty="0" smtClean="0"/>
              <a:t>.</a:t>
            </a:r>
            <a:endParaRPr lang="en-GB" dirty="0"/>
          </a:p>
          <a:p>
            <a:pPr marL="0" indent="0">
              <a:lnSpc>
                <a:spcPct val="120000"/>
              </a:lnSpc>
              <a:buNone/>
            </a:pPr>
            <a:r>
              <a:rPr lang="en-GB" dirty="0"/>
              <a:t>The </a:t>
            </a:r>
            <a:r>
              <a:rPr lang="en-GB" b="1" dirty="0"/>
              <a:t>Data for Science</a:t>
            </a:r>
            <a:r>
              <a:rPr lang="en-GB" dirty="0"/>
              <a:t> theme addresses the need for </a:t>
            </a:r>
            <a:r>
              <a:rPr lang="en-GB" b="1" dirty="0"/>
              <a:t>interoperable services</a:t>
            </a:r>
            <a:r>
              <a:rPr lang="en-GB" dirty="0"/>
              <a:t>:</a:t>
            </a:r>
          </a:p>
          <a:p>
            <a:pPr>
              <a:lnSpc>
                <a:spcPct val="120000"/>
              </a:lnSpc>
            </a:pPr>
            <a:r>
              <a:rPr lang="en-GB" dirty="0"/>
              <a:t>Addressing six topics of </a:t>
            </a:r>
            <a:r>
              <a:rPr lang="en-GB" i="1" dirty="0"/>
              <a:t>identification and citation</a:t>
            </a:r>
            <a:r>
              <a:rPr lang="en-GB" dirty="0"/>
              <a:t>, </a:t>
            </a:r>
            <a:r>
              <a:rPr lang="en-GB" i="1" dirty="0"/>
              <a:t>curation</a:t>
            </a:r>
            <a:r>
              <a:rPr lang="en-GB" dirty="0"/>
              <a:t>, </a:t>
            </a:r>
            <a:r>
              <a:rPr lang="en-GB" i="1" dirty="0"/>
              <a:t>cataloguing</a:t>
            </a:r>
            <a:r>
              <a:rPr lang="en-GB" dirty="0"/>
              <a:t>, </a:t>
            </a:r>
            <a:r>
              <a:rPr lang="en-GB" i="1" dirty="0"/>
              <a:t>processing</a:t>
            </a:r>
            <a:r>
              <a:rPr lang="en-GB" dirty="0"/>
              <a:t>, </a:t>
            </a:r>
            <a:r>
              <a:rPr lang="en-GB" i="1" dirty="0"/>
              <a:t>optimisation</a:t>
            </a:r>
            <a:r>
              <a:rPr lang="en-GB" dirty="0"/>
              <a:t> and </a:t>
            </a:r>
            <a:r>
              <a:rPr lang="en-GB" i="1" dirty="0"/>
              <a:t>provenance</a:t>
            </a:r>
            <a:r>
              <a:rPr lang="en-GB" dirty="0"/>
              <a:t>.</a:t>
            </a:r>
          </a:p>
          <a:p>
            <a:pPr>
              <a:lnSpc>
                <a:spcPct val="120000"/>
              </a:lnSpc>
            </a:pPr>
            <a:r>
              <a:rPr lang="en-GB" dirty="0"/>
              <a:t>Guided by a common </a:t>
            </a:r>
            <a:r>
              <a:rPr lang="en-GB" i="1" dirty="0"/>
              <a:t>reference </a:t>
            </a:r>
            <a:r>
              <a:rPr lang="en-GB" i="1" dirty="0" smtClean="0"/>
              <a:t>model </a:t>
            </a:r>
            <a:r>
              <a:rPr lang="en-GB" b="1" i="1" dirty="0" smtClean="0"/>
              <a:t>(ENVRI RM)</a:t>
            </a:r>
            <a:r>
              <a:rPr lang="en-GB" dirty="0" smtClean="0"/>
              <a:t>, </a:t>
            </a:r>
            <a:r>
              <a:rPr lang="en-GB" i="1" dirty="0"/>
              <a:t>semantic linking </a:t>
            </a:r>
            <a:r>
              <a:rPr lang="en-GB" i="1" dirty="0" smtClean="0"/>
              <a:t>framework </a:t>
            </a:r>
            <a:r>
              <a:rPr lang="en-GB" b="1" i="1" dirty="0" smtClean="0"/>
              <a:t>(OIL-E)</a:t>
            </a:r>
            <a:r>
              <a:rPr lang="en-GB" b="1" dirty="0" smtClean="0"/>
              <a:t> </a:t>
            </a:r>
            <a:r>
              <a:rPr lang="en-GB" dirty="0"/>
              <a:t>and </a:t>
            </a:r>
            <a:r>
              <a:rPr lang="en-GB" i="1" dirty="0"/>
              <a:t>architecture design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747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OIL-E ontologies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>
                <a:latin typeface="Calibri" charset="0"/>
              </a:rPr>
              <a:t>The ENVRI </a:t>
            </a:r>
            <a:r>
              <a:rPr lang="en-GB" dirty="0" smtClean="0">
                <a:latin typeface="Calibri" charset="0"/>
              </a:rPr>
              <a:t>RM ontology </a:t>
            </a:r>
            <a:r>
              <a:rPr lang="en-GB" dirty="0">
                <a:latin typeface="Calibri" charset="0"/>
              </a:rPr>
              <a:t>provides the core of the OIL-E framework.</a:t>
            </a:r>
          </a:p>
          <a:p>
            <a:pPr>
              <a:lnSpc>
                <a:spcPct val="120000"/>
              </a:lnSpc>
            </a:pPr>
            <a:r>
              <a:rPr lang="en-GB" dirty="0">
                <a:latin typeface="Calibri" charset="0"/>
              </a:rPr>
              <a:t>Ontologies available at: </a:t>
            </a:r>
            <a:r>
              <a:rPr lang="en-GB" dirty="0">
                <a:latin typeface="Calibri" charset="0"/>
                <a:hlinkClick r:id="rId2"/>
              </a:rPr>
              <a:t>http://www.oil-e.net/ontology/</a:t>
            </a:r>
            <a:endParaRPr lang="en-GB" dirty="0">
              <a:latin typeface="Calibri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dirty="0">
                <a:latin typeface="Calibri" charset="0"/>
              </a:rPr>
              <a:t>The current working version of the </a:t>
            </a:r>
            <a:r>
              <a:rPr lang="en-GB" dirty="0" smtClean="0">
                <a:latin typeface="Calibri" charset="0"/>
              </a:rPr>
              <a:t>ontology </a:t>
            </a:r>
            <a:r>
              <a:rPr lang="en-GB" dirty="0">
                <a:latin typeface="Calibri" charset="0"/>
              </a:rPr>
              <a:t>is split across three </a:t>
            </a:r>
            <a:r>
              <a:rPr lang="en-GB" dirty="0" smtClean="0">
                <a:latin typeface="Calibri" charset="0"/>
              </a:rPr>
              <a:t>OWL 2 files</a:t>
            </a:r>
            <a:r>
              <a:rPr lang="en-GB" dirty="0">
                <a:latin typeface="Calibri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GB" b="1" dirty="0">
                <a:latin typeface="Calibri" charset="0"/>
              </a:rPr>
              <a:t>oil-base </a:t>
            </a:r>
            <a:r>
              <a:rPr lang="en-GB" dirty="0">
                <a:latin typeface="Calibri" charset="0"/>
              </a:rPr>
              <a:t>(</a:t>
            </a:r>
            <a:r>
              <a:rPr lang="en-GB" dirty="0">
                <a:latin typeface="Calibri" charset="0"/>
                <a:hlinkClick r:id="rId3"/>
              </a:rPr>
              <a:t>http://www.oil-e.net/ontology/rm-core.owl</a:t>
            </a:r>
            <a:r>
              <a:rPr lang="en-GB" dirty="0">
                <a:latin typeface="Calibri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GB" b="1" dirty="0" err="1">
                <a:latin typeface="Calibri" charset="0"/>
              </a:rPr>
              <a:t>envri-rm</a:t>
            </a:r>
            <a:r>
              <a:rPr lang="en-GB" b="1" dirty="0">
                <a:latin typeface="Calibri" charset="0"/>
              </a:rPr>
              <a:t> </a:t>
            </a:r>
            <a:r>
              <a:rPr lang="en-GB" dirty="0">
                <a:latin typeface="Calibri" charset="0"/>
              </a:rPr>
              <a:t>(</a:t>
            </a:r>
            <a:r>
              <a:rPr lang="en-GB" dirty="0">
                <a:latin typeface="Calibri" charset="0"/>
                <a:hlinkClick r:id="rId4"/>
              </a:rPr>
              <a:t>http://www.oil-e.net/ontology/rm-archetypes.owl</a:t>
            </a:r>
            <a:r>
              <a:rPr lang="en-GB" dirty="0">
                <a:latin typeface="Calibri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GB" b="1" dirty="0" err="1">
                <a:latin typeface="Calibri" charset="0"/>
              </a:rPr>
              <a:t>rm</a:t>
            </a:r>
            <a:r>
              <a:rPr lang="en-GB" b="1" dirty="0">
                <a:latin typeface="Calibri" charset="0"/>
              </a:rPr>
              <a:t>-correspondences </a:t>
            </a:r>
            <a:r>
              <a:rPr lang="en-GB" dirty="0">
                <a:latin typeface="Calibri" charset="0"/>
              </a:rPr>
              <a:t>(</a:t>
            </a:r>
            <a:r>
              <a:rPr lang="en-GB" dirty="0">
                <a:latin typeface="Calibri" charset="0"/>
                <a:hlinkClick r:id="rId5"/>
              </a:rPr>
              <a:t>http://www.oil-e.net/ontology/rm-correspondences.owl</a:t>
            </a:r>
            <a:r>
              <a:rPr lang="en-GB" dirty="0">
                <a:latin typeface="Calibri" charset="0"/>
              </a:rPr>
              <a:t>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 smtClean="0">
                <a:latin typeface="Calibri" charset="0"/>
              </a:rPr>
              <a:t>Online visualisation of </a:t>
            </a:r>
            <a:r>
              <a:rPr lang="en-GB" b="1" dirty="0" err="1">
                <a:latin typeface="Calibri" charset="0"/>
              </a:rPr>
              <a:t>envri-</a:t>
            </a:r>
            <a:r>
              <a:rPr lang="en-GB" b="1" dirty="0" err="1" smtClean="0">
                <a:latin typeface="Calibri" charset="0"/>
              </a:rPr>
              <a:t>rm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dirty="0" smtClean="0">
                <a:latin typeface="Calibri" charset="0"/>
              </a:rPr>
              <a:t>(using </a:t>
            </a:r>
            <a:r>
              <a:rPr lang="en-GB" dirty="0" err="1" smtClean="0">
                <a:latin typeface="Calibri" charset="0"/>
              </a:rPr>
              <a:t>WebVOWL</a:t>
            </a:r>
            <a:r>
              <a:rPr lang="en-GB" dirty="0" smtClean="0">
                <a:latin typeface="Calibri" charset="0"/>
              </a:rPr>
              <a:t>):</a:t>
            </a:r>
            <a:endParaRPr lang="en-GB" dirty="0">
              <a:latin typeface="Calibri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latin typeface="Calibri" charset="0"/>
                <a:hlinkClick r:id="rId6"/>
              </a:rPr>
              <a:t>http://visualdataweb.de/webvowl/#iri=http://www.oil-e.net/ontology/envri-</a:t>
            </a:r>
            <a:r>
              <a:rPr lang="en-GB" dirty="0" smtClean="0">
                <a:latin typeface="Calibri" charset="0"/>
                <a:hlinkClick r:id="rId6"/>
              </a:rPr>
              <a:t>rm.owl</a:t>
            </a:r>
            <a:endParaRPr lang="en-GB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6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oil-e-base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7" b="-2127"/>
          <a:stretch/>
        </p:blipFill>
        <p:spPr>
          <a:xfrm>
            <a:off x="120962" y="148309"/>
            <a:ext cx="8902076" cy="657929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3912566" cy="1143000"/>
          </a:xfrm>
        </p:spPr>
        <p:txBody>
          <a:bodyPr>
            <a:normAutofit/>
          </a:bodyPr>
          <a:lstStyle/>
          <a:p>
            <a:r>
              <a:rPr lang="en-GB" sz="3200" dirty="0" smtClean="0"/>
              <a:t>Base schema of</a:t>
            </a:r>
            <a:br>
              <a:rPr lang="en-GB" sz="3200" dirty="0" smtClean="0"/>
            </a:br>
            <a:r>
              <a:rPr lang="en-GB" sz="3200" dirty="0" smtClean="0"/>
              <a:t>OIL-E ontologies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408399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oil-e-base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7" b="-2127"/>
          <a:stretch/>
        </p:blipFill>
        <p:spPr>
          <a:xfrm>
            <a:off x="120962" y="148309"/>
            <a:ext cx="8902076" cy="657929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3912566" cy="1143000"/>
          </a:xfrm>
        </p:spPr>
        <p:txBody>
          <a:bodyPr>
            <a:normAutofit/>
          </a:bodyPr>
          <a:lstStyle/>
          <a:p>
            <a:r>
              <a:rPr lang="en-GB" sz="3200" dirty="0" smtClean="0"/>
              <a:t>Base schema of</a:t>
            </a:r>
            <a:br>
              <a:rPr lang="en-GB" sz="3200" dirty="0" smtClean="0"/>
            </a:br>
            <a:r>
              <a:rPr lang="en-GB" sz="3200" dirty="0" smtClean="0"/>
              <a:t>OIL-E ontologies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4459263" y="1179978"/>
            <a:ext cx="4134280" cy="1077218"/>
          </a:xfrm>
          <a:prstGeom prst="wedgeRectCallout">
            <a:avLst>
              <a:gd name="adj1" fmla="val -77054"/>
              <a:gd name="adj2" fmla="val 2383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In OIL-E, most entities are </a:t>
            </a:r>
            <a:r>
              <a:rPr lang="en-GB" sz="1600" b="1" dirty="0" smtClean="0">
                <a:solidFill>
                  <a:schemeClr val="tx1"/>
                </a:solidFill>
              </a:rPr>
              <a:t>objects</a:t>
            </a:r>
            <a:r>
              <a:rPr lang="en-GB" sz="1600" dirty="0" smtClean="0">
                <a:solidFill>
                  <a:schemeClr val="tx1"/>
                </a:solidFill>
              </a:rPr>
              <a:t> (e.g. people, data or resources), </a:t>
            </a:r>
            <a:r>
              <a:rPr lang="en-GB" sz="1600" b="1" dirty="0" smtClean="0">
                <a:solidFill>
                  <a:schemeClr val="tx1"/>
                </a:solidFill>
              </a:rPr>
              <a:t>activities</a:t>
            </a:r>
            <a:r>
              <a:rPr lang="en-GB" sz="1600" dirty="0" smtClean="0">
                <a:solidFill>
                  <a:schemeClr val="tx1"/>
                </a:solidFill>
              </a:rPr>
              <a:t> (e.g. agent behaviours or computational operations) and </a:t>
            </a:r>
            <a:r>
              <a:rPr lang="en-GB" sz="1600" b="1" dirty="0" smtClean="0">
                <a:solidFill>
                  <a:schemeClr val="tx1"/>
                </a:solidFill>
              </a:rPr>
              <a:t>attributes</a:t>
            </a:r>
            <a:r>
              <a:rPr lang="en-GB" sz="1600" dirty="0" smtClean="0">
                <a:solidFill>
                  <a:schemeClr val="tx1"/>
                </a:solidFill>
              </a:rPr>
              <a:t> (e.g. data state).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03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oil-e-base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7" b="-2127"/>
          <a:stretch/>
        </p:blipFill>
        <p:spPr>
          <a:xfrm>
            <a:off x="120962" y="148309"/>
            <a:ext cx="8902076" cy="657929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3912566" cy="1143000"/>
          </a:xfrm>
        </p:spPr>
        <p:txBody>
          <a:bodyPr>
            <a:normAutofit/>
          </a:bodyPr>
          <a:lstStyle/>
          <a:p>
            <a:r>
              <a:rPr lang="en-GB" sz="3200" dirty="0" smtClean="0"/>
              <a:t>Base schema of</a:t>
            </a:r>
            <a:br>
              <a:rPr lang="en-GB" sz="3200" dirty="0" smtClean="0"/>
            </a:br>
            <a:r>
              <a:rPr lang="en-GB" sz="3200" dirty="0" smtClean="0"/>
              <a:t>OIL-E ontologies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3966832" y="2268448"/>
            <a:ext cx="4134280" cy="1077218"/>
          </a:xfrm>
          <a:prstGeom prst="wedgeRectCallout">
            <a:avLst>
              <a:gd name="adj1" fmla="val -24709"/>
              <a:gd name="adj2" fmla="val -7600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OIL-E also classifies different entities by </a:t>
            </a:r>
            <a:r>
              <a:rPr lang="en-GB" sz="1600" b="1" dirty="0" smtClean="0">
                <a:solidFill>
                  <a:schemeClr val="tx1"/>
                </a:solidFill>
              </a:rPr>
              <a:t>viewpoint</a:t>
            </a:r>
            <a:r>
              <a:rPr lang="en-GB" sz="1600" dirty="0" smtClean="0">
                <a:solidFill>
                  <a:schemeClr val="tx1"/>
                </a:solidFill>
              </a:rPr>
              <a:t>, as defined by ODP (enterprise/science, information, computation, engineering and technology)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538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oil-e-base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7" b="-2127"/>
          <a:stretch/>
        </p:blipFill>
        <p:spPr>
          <a:xfrm>
            <a:off x="120962" y="148309"/>
            <a:ext cx="8902076" cy="657929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3912566" cy="1143000"/>
          </a:xfrm>
        </p:spPr>
        <p:txBody>
          <a:bodyPr>
            <a:normAutofit/>
          </a:bodyPr>
          <a:lstStyle/>
          <a:p>
            <a:r>
              <a:rPr lang="en-GB" sz="3200" dirty="0" smtClean="0"/>
              <a:t>Base schema of</a:t>
            </a:r>
            <a:br>
              <a:rPr lang="en-GB" sz="3200" dirty="0" smtClean="0"/>
            </a:br>
            <a:r>
              <a:rPr lang="en-GB" sz="3200" dirty="0" smtClean="0"/>
              <a:t>OIL-E ontologies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3215226" y="4147353"/>
            <a:ext cx="4134280" cy="1077218"/>
          </a:xfrm>
          <a:prstGeom prst="wedgeRectCallout">
            <a:avLst>
              <a:gd name="adj1" fmla="val -59815"/>
              <a:gd name="adj2" fmla="val 399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OIL-E defines a generic set of relations between different classes of entity, which can be sub-classed for viewpoint-specific entities, but also allows cross-viewpoint relations to be defined.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286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oil-e-base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7" b="-2127"/>
          <a:stretch/>
        </p:blipFill>
        <p:spPr>
          <a:xfrm>
            <a:off x="120962" y="148309"/>
            <a:ext cx="8902076" cy="657929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475304"/>
            <a:ext cx="3912566" cy="1143000"/>
          </a:xfrm>
        </p:spPr>
        <p:txBody>
          <a:bodyPr>
            <a:normAutofit/>
          </a:bodyPr>
          <a:lstStyle/>
          <a:p>
            <a:r>
              <a:rPr lang="en-GB" sz="3200" dirty="0" smtClean="0"/>
              <a:t>Base schema of</a:t>
            </a:r>
            <a:br>
              <a:rPr lang="en-GB" sz="3200" dirty="0" smtClean="0"/>
            </a:br>
            <a:r>
              <a:rPr lang="en-GB" sz="3200" dirty="0" smtClean="0"/>
              <a:t>OIL-E ontologies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544312" y="2652696"/>
            <a:ext cx="3408099" cy="1077218"/>
          </a:xfrm>
          <a:prstGeom prst="wedgeRectCallout">
            <a:avLst>
              <a:gd name="adj1" fmla="val 60548"/>
              <a:gd name="adj2" fmla="val -12076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OIL-E is a </a:t>
            </a:r>
            <a:r>
              <a:rPr lang="en-GB" sz="1600" b="1" dirty="0" smtClean="0">
                <a:solidFill>
                  <a:schemeClr val="tx1"/>
                </a:solidFill>
              </a:rPr>
              <a:t>living</a:t>
            </a:r>
            <a:r>
              <a:rPr lang="en-GB" sz="1600" dirty="0" smtClean="0">
                <a:solidFill>
                  <a:schemeClr val="tx1"/>
                </a:solidFill>
              </a:rPr>
              <a:t> specification; as ENVRI RM evolves, so too does the set of top-level concepts needed to fully capture the archetypes it defines.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85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9210"/>
            <a:ext cx="9144000" cy="637386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321611"/>
            <a:ext cx="2793664" cy="1296693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Multi-view modelling in OIL-E: phytoplankton observation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35580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9210"/>
            <a:ext cx="9144000" cy="637386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321611"/>
            <a:ext cx="2793664" cy="1296693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Multi-view modelling in OIL-E: phytoplankton observation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5144659" y="1032952"/>
            <a:ext cx="3408099" cy="1077218"/>
          </a:xfrm>
          <a:prstGeom prst="wedgeRectCallout">
            <a:avLst>
              <a:gd name="adj1" fmla="val -50860"/>
              <a:gd name="adj2" fmla="val 103403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Descriptions of RI activities in OIL-E are knowledge graphs combining various kinds of object and activity, crossing multiple viewpoints.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13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9210"/>
            <a:ext cx="9144000" cy="637386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321611"/>
            <a:ext cx="2793664" cy="1296693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Multi-view modelling in OIL-E: phytoplankton observation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5144659" y="909843"/>
            <a:ext cx="3408099" cy="1323439"/>
          </a:xfrm>
          <a:prstGeom prst="wedgeRectCallout">
            <a:avLst>
              <a:gd name="adj1" fmla="val -94587"/>
              <a:gd name="adj2" fmla="val -28777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</a:rPr>
              <a:t>OIL-E graphs have both </a:t>
            </a:r>
            <a:r>
              <a:rPr lang="en-GB" sz="1600" b="1" dirty="0" smtClean="0">
                <a:solidFill>
                  <a:schemeClr val="tx1"/>
                </a:solidFill>
              </a:rPr>
              <a:t>internal</a:t>
            </a:r>
            <a:r>
              <a:rPr lang="en-GB" sz="1600" dirty="0" smtClean="0">
                <a:solidFill>
                  <a:schemeClr val="tx1"/>
                </a:solidFill>
              </a:rPr>
              <a:t> linking between viewpoints (e.g. associating use-case behaviours with data transformations and technical operations)</a:t>
            </a:r>
            <a:r>
              <a:rPr lang="mr-IN" sz="1600" dirty="0" smtClean="0">
                <a:solidFill>
                  <a:schemeClr val="tx1"/>
                </a:solidFill>
              </a:rPr>
              <a:t>…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98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9210"/>
            <a:ext cx="9144000" cy="637386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0636" y="5321611"/>
            <a:ext cx="2793664" cy="1296693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Multi-view modelling in OIL-E: phytoplankton observation</a:t>
            </a:r>
            <a:endParaRPr lang="en-GB" sz="2400" dirty="0"/>
          </a:p>
        </p:txBody>
      </p:sp>
      <p:sp>
        <p:nvSpPr>
          <p:cNvPr id="6" name="Rectangular Callout 5"/>
          <p:cNvSpPr/>
          <p:nvPr/>
        </p:nvSpPr>
        <p:spPr>
          <a:xfrm>
            <a:off x="1350250" y="1571562"/>
            <a:ext cx="3408099" cy="1323439"/>
          </a:xfrm>
          <a:prstGeom prst="wedgeRectCallout">
            <a:avLst>
              <a:gd name="adj1" fmla="val 57126"/>
              <a:gd name="adj2" fmla="val 7598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mr-IN" sz="1600" dirty="0" smtClean="0">
                <a:solidFill>
                  <a:schemeClr val="tx1"/>
                </a:solidFill>
              </a:rPr>
              <a:t>…</a:t>
            </a:r>
            <a:r>
              <a:rPr lang="en-GB" sz="1600" dirty="0" smtClean="0">
                <a:solidFill>
                  <a:schemeClr val="tx1"/>
                </a:solidFill>
              </a:rPr>
              <a:t>and </a:t>
            </a:r>
            <a:r>
              <a:rPr lang="en-GB" sz="1600" b="1" dirty="0" smtClean="0">
                <a:solidFill>
                  <a:schemeClr val="tx1"/>
                </a:solidFill>
              </a:rPr>
              <a:t>external</a:t>
            </a:r>
            <a:r>
              <a:rPr lang="en-GB" sz="1600" dirty="0" smtClean="0">
                <a:solidFill>
                  <a:schemeClr val="tx1"/>
                </a:solidFill>
              </a:rPr>
              <a:t> linking with outside standards (e.g. associating activities with concepts drawn from dedicated ontologies for environmental processes and research investigations).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8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nvri-challenges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50" b="-29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89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>
                <a:solidFill>
                  <a:srgbClr val="863A4A"/>
                </a:solidFill>
              </a:rPr>
              <a:t>Linking with external standards: </a:t>
            </a:r>
            <a:r>
              <a:rPr lang="en-GB" sz="3200" dirty="0">
                <a:solidFill>
                  <a:srgbClr val="863A4A"/>
                </a:solidFill>
              </a:rPr>
              <a:t>OIL-</a:t>
            </a:r>
            <a:r>
              <a:rPr lang="en-GB" sz="3200" dirty="0" smtClean="0">
                <a:solidFill>
                  <a:srgbClr val="863A4A"/>
                </a:solidFill>
              </a:rPr>
              <a:t>E and CERIF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>
                <a:latin typeface="Calibri" charset="0"/>
              </a:rPr>
              <a:t>CERIF is a European-supported standard for research object representation in RDBMS form.</a:t>
            </a:r>
          </a:p>
          <a:p>
            <a:r>
              <a:rPr lang="en-GB" dirty="0">
                <a:latin typeface="Calibri" charset="0"/>
              </a:rPr>
              <a:t>CERIF also has </a:t>
            </a:r>
            <a:r>
              <a:rPr lang="en-GB" dirty="0" smtClean="0">
                <a:latin typeface="Calibri" charset="0"/>
              </a:rPr>
              <a:t>an OWL </a:t>
            </a:r>
            <a:r>
              <a:rPr lang="en-GB" dirty="0">
                <a:latin typeface="Calibri" charset="0"/>
              </a:rPr>
              <a:t>specification, for allowing mappings of ontological data into CERIF databases (and </a:t>
            </a:r>
            <a:r>
              <a:rPr lang="en-GB" dirty="0" smtClean="0">
                <a:latin typeface="Calibri" charset="0"/>
              </a:rPr>
              <a:t>vice </a:t>
            </a:r>
            <a:r>
              <a:rPr lang="en-GB" dirty="0">
                <a:latin typeface="Calibri" charset="0"/>
              </a:rPr>
              <a:t>versa).</a:t>
            </a:r>
          </a:p>
          <a:p>
            <a:r>
              <a:rPr lang="en-GB" dirty="0">
                <a:latin typeface="Calibri" charset="0"/>
              </a:rPr>
              <a:t>Relations between objects are modelled as objects themselves, with semantics added via classification</a:t>
            </a:r>
            <a:r>
              <a:rPr lang="en-GB" dirty="0" smtClean="0">
                <a:latin typeface="Calibri" charset="0"/>
              </a:rPr>
              <a:t>.</a:t>
            </a:r>
          </a:p>
          <a:p>
            <a:pPr marL="0" indent="0">
              <a:buNone/>
            </a:pPr>
            <a:r>
              <a:rPr lang="en-GB" dirty="0"/>
              <a:t>The most natural way to leverage ENVRI RM in the context of CERIF is to use it as a set of classification schemes for CERIF concepts and relations</a:t>
            </a:r>
            <a:r>
              <a:rPr lang="en-GB" dirty="0" smtClean="0"/>
              <a:t>.</a:t>
            </a:r>
            <a:endParaRPr lang="en-GB" dirty="0">
              <a:latin typeface="Calibri" charset="0"/>
            </a:endParaRPr>
          </a:p>
          <a:p>
            <a:r>
              <a:rPr lang="en-GB" dirty="0" smtClean="0">
                <a:latin typeface="Calibri" charset="0"/>
              </a:rPr>
              <a:t>A formal </a:t>
            </a:r>
            <a:r>
              <a:rPr lang="en-GB" dirty="0">
                <a:latin typeface="Calibri" charset="0"/>
              </a:rPr>
              <a:t>mapping </a:t>
            </a:r>
            <a:r>
              <a:rPr lang="en-GB" dirty="0" smtClean="0">
                <a:latin typeface="Calibri" charset="0"/>
              </a:rPr>
              <a:t>has been defined in the context of the VRE4EIC project, and is being encoded in X3ML format </a:t>
            </a:r>
            <a:r>
              <a:rPr lang="en-GB" dirty="0">
                <a:latin typeface="Calibri" charset="0"/>
              </a:rPr>
              <a:t>using 3M (</a:t>
            </a:r>
            <a:r>
              <a:rPr lang="en-GB" dirty="0">
                <a:latin typeface="Calibri" charset="0"/>
                <a:hlinkClick r:id="rId2"/>
              </a:rPr>
              <a:t>www.ics.forth.gr/isl/3M/</a:t>
            </a:r>
            <a:r>
              <a:rPr lang="en-GB" dirty="0">
                <a:latin typeface="Calibri" charset="0"/>
              </a:rPr>
              <a:t>)</a:t>
            </a:r>
            <a:r>
              <a:rPr lang="en-GB" dirty="0" smtClean="0">
                <a:latin typeface="Calibri" charset="0"/>
              </a:rPr>
              <a:t>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8371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1365092"/>
            <a:ext cx="7632700" cy="47498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00144"/>
            <a:ext cx="8229600" cy="691988"/>
          </a:xfrm>
        </p:spPr>
        <p:txBody>
          <a:bodyPr>
            <a:noAutofit/>
          </a:bodyPr>
          <a:lstStyle/>
          <a:p>
            <a:r>
              <a:rPr lang="en-GB" sz="3200" dirty="0" smtClean="0">
                <a:solidFill>
                  <a:srgbClr val="863A4A"/>
                </a:solidFill>
              </a:rPr>
              <a:t>Linking with external standards: </a:t>
            </a:r>
            <a:r>
              <a:rPr lang="en-GB" sz="3200" dirty="0">
                <a:solidFill>
                  <a:srgbClr val="863A4A"/>
                </a:solidFill>
              </a:rPr>
              <a:t>OIL-</a:t>
            </a:r>
            <a:r>
              <a:rPr lang="en-GB" sz="3200" dirty="0" smtClean="0">
                <a:solidFill>
                  <a:srgbClr val="863A4A"/>
                </a:solidFill>
              </a:rPr>
              <a:t>E and CERIF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058383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1365092"/>
            <a:ext cx="7632700" cy="47498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00144"/>
            <a:ext cx="8229600" cy="691988"/>
          </a:xfrm>
        </p:spPr>
        <p:txBody>
          <a:bodyPr>
            <a:noAutofit/>
          </a:bodyPr>
          <a:lstStyle/>
          <a:p>
            <a:r>
              <a:rPr lang="en-GB" sz="3200" dirty="0" smtClean="0">
                <a:solidFill>
                  <a:srgbClr val="863A4A"/>
                </a:solidFill>
              </a:rPr>
              <a:t>Linking with external standards: </a:t>
            </a:r>
            <a:r>
              <a:rPr lang="en-GB" sz="3200" dirty="0">
                <a:solidFill>
                  <a:srgbClr val="863A4A"/>
                </a:solidFill>
              </a:rPr>
              <a:t>OIL-</a:t>
            </a:r>
            <a:r>
              <a:rPr lang="en-GB" sz="3200" dirty="0" smtClean="0">
                <a:solidFill>
                  <a:srgbClr val="863A4A"/>
                </a:solidFill>
              </a:rPr>
              <a:t>E and CERIF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999283" y="1508790"/>
            <a:ext cx="4961729" cy="1015663"/>
          </a:xfrm>
          <a:prstGeom prst="wedgeRectCallout">
            <a:avLst>
              <a:gd name="adj1" fmla="val -3032"/>
              <a:gd name="adj2" fmla="val 7709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  <a:latin typeface="Calibri" charset="0"/>
              </a:rPr>
              <a:t>CERIF is a European-supported standard for research object representation in RDBMS form.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3632547" y="5315334"/>
            <a:ext cx="4961729" cy="1015663"/>
          </a:xfrm>
          <a:prstGeom prst="wedgeRectCallout">
            <a:avLst>
              <a:gd name="adj1" fmla="val 8460"/>
              <a:gd name="adj2" fmla="val -79835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Calibri" charset="0"/>
              </a:rPr>
              <a:t>CERIF also has an OWL specification, for allowing mappings of ontological data into CERIF databases (and vice versa).</a:t>
            </a:r>
          </a:p>
        </p:txBody>
      </p:sp>
    </p:spTree>
    <p:extLst>
      <p:ext uri="{BB962C8B-B14F-4D97-AF65-F5344CB8AC3E}">
        <p14:creationId xmlns:p14="http://schemas.microsoft.com/office/powerpoint/2010/main" val="2724745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erif-mapping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836" y="2092979"/>
            <a:ext cx="5765800" cy="34798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00144"/>
            <a:ext cx="8229600" cy="691988"/>
          </a:xfrm>
        </p:spPr>
        <p:txBody>
          <a:bodyPr>
            <a:noAutofit/>
          </a:bodyPr>
          <a:lstStyle/>
          <a:p>
            <a:r>
              <a:rPr lang="en-GB" sz="3200" dirty="0" smtClean="0">
                <a:solidFill>
                  <a:srgbClr val="863A4A"/>
                </a:solidFill>
              </a:rPr>
              <a:t>Linking with external standards: </a:t>
            </a:r>
            <a:r>
              <a:rPr lang="en-GB" sz="3200" dirty="0">
                <a:solidFill>
                  <a:srgbClr val="863A4A"/>
                </a:solidFill>
              </a:rPr>
              <a:t>OIL-</a:t>
            </a:r>
            <a:r>
              <a:rPr lang="en-GB" sz="3200" dirty="0" smtClean="0">
                <a:solidFill>
                  <a:srgbClr val="863A4A"/>
                </a:solidFill>
              </a:rPr>
              <a:t>E and CERIF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418323" y="2434588"/>
            <a:ext cx="2282112" cy="1938992"/>
          </a:xfrm>
          <a:prstGeom prst="wedgeRectCallout">
            <a:avLst>
              <a:gd name="adj1" fmla="val 73409"/>
              <a:gd name="adj2" fmla="val 1645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Calibri" charset="0"/>
              </a:rPr>
              <a:t>Relations between objects </a:t>
            </a:r>
            <a:r>
              <a:rPr lang="en-GB" sz="2000" dirty="0" smtClean="0">
                <a:solidFill>
                  <a:srgbClr val="000000"/>
                </a:solidFill>
                <a:latin typeface="Calibri" charset="0"/>
              </a:rPr>
              <a:t>are modelled </a:t>
            </a:r>
            <a:r>
              <a:rPr lang="en-GB" sz="2000" dirty="0">
                <a:solidFill>
                  <a:srgbClr val="000000"/>
                </a:solidFill>
                <a:latin typeface="Calibri" charset="0"/>
              </a:rPr>
              <a:t>as objects themselves</a:t>
            </a:r>
            <a:r>
              <a:rPr lang="en-GB" sz="2000" dirty="0" smtClean="0">
                <a:solidFill>
                  <a:srgbClr val="000000"/>
                </a:solidFill>
                <a:latin typeface="Calibri" charset="0"/>
              </a:rPr>
              <a:t>, with </a:t>
            </a:r>
            <a:r>
              <a:rPr lang="en-GB" sz="2000" dirty="0">
                <a:solidFill>
                  <a:srgbClr val="000000"/>
                </a:solidFill>
                <a:latin typeface="Calibri" charset="0"/>
              </a:rPr>
              <a:t>semantics added via classification.</a:t>
            </a:r>
          </a:p>
        </p:txBody>
      </p:sp>
    </p:spTree>
    <p:extLst>
      <p:ext uri="{BB962C8B-B14F-4D97-AF65-F5344CB8AC3E}">
        <p14:creationId xmlns:p14="http://schemas.microsoft.com/office/powerpoint/2010/main" val="12090355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836" y="2092979"/>
            <a:ext cx="5765800" cy="34798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00144"/>
            <a:ext cx="8229600" cy="691988"/>
          </a:xfrm>
        </p:spPr>
        <p:txBody>
          <a:bodyPr>
            <a:noAutofit/>
          </a:bodyPr>
          <a:lstStyle/>
          <a:p>
            <a:r>
              <a:rPr lang="en-GB" sz="3200" dirty="0" smtClean="0">
                <a:solidFill>
                  <a:srgbClr val="863A4A"/>
                </a:solidFill>
              </a:rPr>
              <a:t>Linking with external standards: </a:t>
            </a:r>
            <a:r>
              <a:rPr lang="en-GB" sz="3200" dirty="0">
                <a:solidFill>
                  <a:srgbClr val="863A4A"/>
                </a:solidFill>
              </a:rPr>
              <a:t>OIL-</a:t>
            </a:r>
            <a:r>
              <a:rPr lang="en-GB" sz="3200" dirty="0" smtClean="0">
                <a:solidFill>
                  <a:srgbClr val="863A4A"/>
                </a:solidFill>
              </a:rPr>
              <a:t>E and CERIF</a:t>
            </a:r>
            <a:endParaRPr lang="en-GB" sz="3200" dirty="0"/>
          </a:p>
        </p:txBody>
      </p:sp>
      <p:sp>
        <p:nvSpPr>
          <p:cNvPr id="6" name="Rectangular Callout 5"/>
          <p:cNvSpPr/>
          <p:nvPr/>
        </p:nvSpPr>
        <p:spPr>
          <a:xfrm>
            <a:off x="418323" y="1972924"/>
            <a:ext cx="2282112" cy="2862322"/>
          </a:xfrm>
          <a:prstGeom prst="wedgeRectCallout">
            <a:avLst>
              <a:gd name="adj1" fmla="val 73409"/>
              <a:gd name="adj2" fmla="val 1645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</a:rPr>
              <a:t>The most natural way to leverage ENVRI RM in the context of CERIF is to use it as a set of classification schemes for CERIF concepts and relations.</a:t>
            </a:r>
            <a:endParaRPr lang="en-GB" sz="2000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457199" y="5555534"/>
            <a:ext cx="7110695" cy="1015663"/>
          </a:xfrm>
          <a:prstGeom prst="wedgeRectCallout">
            <a:avLst>
              <a:gd name="adj1" fmla="val 40969"/>
              <a:gd name="adj2" fmla="val -72856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Calibri" charset="0"/>
              </a:rPr>
              <a:t>A formal mapping has been defined in the context of the VRE4EIC project, and is being encoded in X3ML format using 3M (</a:t>
            </a:r>
            <a:r>
              <a:rPr lang="en-GB" sz="2000" dirty="0">
                <a:solidFill>
                  <a:srgbClr val="000000"/>
                </a:solidFill>
                <a:latin typeface="Calibri" charset="0"/>
                <a:hlinkClick r:id="rId3"/>
              </a:rPr>
              <a:t>www.ics.forth.gr/isl/3M/</a:t>
            </a:r>
            <a:r>
              <a:rPr lang="en-GB" sz="2000" dirty="0" smtClean="0">
                <a:solidFill>
                  <a:srgbClr val="000000"/>
                </a:solidFill>
                <a:latin typeface="Calibri" charset="0"/>
              </a:rPr>
              <a:t>).</a:t>
            </a:r>
            <a:endParaRPr lang="en-GB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041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ENVRI+ Knowledge Base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 smtClean="0">
                <a:latin typeface="Calibri" charset="0"/>
              </a:rPr>
              <a:t>Current prototype </a:t>
            </a:r>
            <a:r>
              <a:rPr lang="en-GB" dirty="0">
                <a:latin typeface="Calibri" charset="0"/>
              </a:rPr>
              <a:t>based on Apache Jena </a:t>
            </a:r>
            <a:r>
              <a:rPr lang="en-GB" dirty="0" err="1" smtClean="0">
                <a:latin typeface="Calibri" charset="0"/>
              </a:rPr>
              <a:t>Fuseki</a:t>
            </a:r>
            <a:r>
              <a:rPr lang="en-GB" dirty="0">
                <a:latin typeface="Calibri" charset="0"/>
              </a:rPr>
              <a:t> </a:t>
            </a:r>
            <a:r>
              <a:rPr lang="en-GB" dirty="0" smtClean="0">
                <a:latin typeface="Calibri" charset="0"/>
              </a:rPr>
              <a:t>(</a:t>
            </a:r>
            <a:r>
              <a:rPr lang="en-GB" dirty="0">
                <a:latin typeface="Calibri" charset="0"/>
                <a:hlinkClick r:id="rId2"/>
              </a:rPr>
              <a:t>https://jena.apache.org/documentation/fuseki2/</a:t>
            </a:r>
            <a:r>
              <a:rPr lang="en-GB" dirty="0">
                <a:latin typeface="Calibri" charset="0"/>
              </a:rPr>
              <a:t>).</a:t>
            </a:r>
          </a:p>
          <a:p>
            <a:pPr>
              <a:lnSpc>
                <a:spcPct val="120000"/>
              </a:lnSpc>
            </a:pPr>
            <a:r>
              <a:rPr lang="en-GB" dirty="0" smtClean="0">
                <a:latin typeface="Calibri" charset="0"/>
              </a:rPr>
              <a:t>Contains full OIL-E ontologies.</a:t>
            </a:r>
          </a:p>
          <a:p>
            <a:pPr>
              <a:lnSpc>
                <a:spcPct val="120000"/>
              </a:lnSpc>
            </a:pPr>
            <a:r>
              <a:rPr lang="en-GB" dirty="0" smtClean="0">
                <a:latin typeface="Calibri" charset="0"/>
              </a:rPr>
              <a:t>Currently contains a sample of RI data for experimentation and analysis.</a:t>
            </a:r>
            <a:endParaRPr lang="en-GB" dirty="0">
              <a:latin typeface="Calibri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latin typeface="Calibri" charset="0"/>
              </a:rPr>
              <a:t>Provides SPARQL </a:t>
            </a:r>
            <a:r>
              <a:rPr lang="en-GB" dirty="0" smtClean="0">
                <a:latin typeface="Calibri" charset="0"/>
              </a:rPr>
              <a:t>endpoint</a:t>
            </a:r>
            <a:r>
              <a:rPr lang="en-GB" dirty="0">
                <a:latin typeface="Calibri" charset="0"/>
              </a:rPr>
              <a:t> </a:t>
            </a:r>
            <a:r>
              <a:rPr lang="en-GB" dirty="0" smtClean="0">
                <a:latin typeface="Calibri" charset="0"/>
              </a:rPr>
              <a:t>(</a:t>
            </a:r>
            <a:r>
              <a:rPr lang="en-GB" dirty="0" smtClean="0">
                <a:latin typeface="Calibri" charset="0"/>
                <a:hlinkClick r:id="rId3"/>
              </a:rPr>
              <a:t>http://oil-e.vlan400.uvalight.net/rm/sparql?</a:t>
            </a:r>
            <a:r>
              <a:rPr lang="en-GB" dirty="0" smtClean="0">
                <a:latin typeface="Calibri" charset="0"/>
              </a:rPr>
              <a:t>)</a:t>
            </a:r>
            <a:r>
              <a:rPr lang="en-GB" dirty="0">
                <a:latin typeface="Calibri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 smtClean="0">
                <a:latin typeface="Calibri" charset="0"/>
              </a:rPr>
              <a:t>Applies automated </a:t>
            </a:r>
            <a:r>
              <a:rPr lang="en-GB" dirty="0">
                <a:latin typeface="Calibri" charset="0"/>
              </a:rPr>
              <a:t>reasoning based on OIL-E ontologies.</a:t>
            </a:r>
          </a:p>
          <a:p>
            <a:pPr>
              <a:lnSpc>
                <a:spcPct val="120000"/>
              </a:lnSpc>
            </a:pPr>
            <a:r>
              <a:rPr lang="en-GB" dirty="0" smtClean="0">
                <a:latin typeface="Calibri" charset="0"/>
              </a:rPr>
              <a:t>Allows clients to navigate the hierarchy of ENVRI RM archetypes to infer required characteristics and interactions.</a:t>
            </a:r>
            <a:endParaRPr lang="en-GB" dirty="0">
              <a:latin typeface="Calibri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dirty="0" smtClean="0">
                <a:latin typeface="Calibri" charset="0"/>
              </a:rPr>
              <a:t>Provides the core of a developing ecosystem of knowledge driven services as part of the </a:t>
            </a:r>
            <a:r>
              <a:rPr lang="en-GB" dirty="0" err="1" smtClean="0">
                <a:latin typeface="Calibri" charset="0"/>
              </a:rPr>
              <a:t>ENVRIplus</a:t>
            </a:r>
            <a:r>
              <a:rPr lang="en-GB" dirty="0" smtClean="0">
                <a:latin typeface="Calibri" charset="0"/>
              </a:rPr>
              <a:t> common services suite.</a:t>
            </a:r>
            <a:endParaRPr lang="en-GB" dirty="0">
              <a:latin typeface="Calibri" charset="0"/>
            </a:endParaRPr>
          </a:p>
          <a:p>
            <a:pPr>
              <a:lnSpc>
                <a:spcPct val="120000"/>
              </a:lnSpc>
            </a:pPr>
            <a:r>
              <a:rPr lang="en-GB" dirty="0" smtClean="0">
                <a:latin typeface="Calibri" charset="0"/>
              </a:rPr>
              <a:t>Augmenting </a:t>
            </a:r>
            <a:r>
              <a:rPr lang="en-GB" dirty="0">
                <a:latin typeface="Calibri" charset="0"/>
              </a:rPr>
              <a:t>cataloguing, optimisation, RI design, </a:t>
            </a:r>
            <a:r>
              <a:rPr lang="en-GB" dirty="0" smtClean="0">
                <a:latin typeface="Calibri" charset="0"/>
              </a:rPr>
              <a:t>requirements analysis, etc.</a:t>
            </a:r>
            <a:endParaRPr lang="en-GB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639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ENVRI+ Knowledge Base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 smtClean="0"/>
              <a:t>Want to support a range of knowledge driven services: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From </a:t>
            </a:r>
            <a:r>
              <a:rPr lang="en-GB" b="1" dirty="0" smtClean="0"/>
              <a:t>problems</a:t>
            </a:r>
            <a:r>
              <a:rPr lang="en-GB" dirty="0" smtClean="0"/>
              <a:t> to </a:t>
            </a:r>
            <a:r>
              <a:rPr lang="en-GB" b="1" dirty="0" smtClean="0"/>
              <a:t>processes</a:t>
            </a:r>
            <a:r>
              <a:rPr lang="en-GB" dirty="0" smtClean="0"/>
              <a:t> across different </a:t>
            </a:r>
            <a:r>
              <a:rPr lang="en-GB" b="1" dirty="0" smtClean="0"/>
              <a:t>domains</a:t>
            </a:r>
            <a:r>
              <a:rPr lang="en-GB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 smtClean="0"/>
              <a:t>Need to support a range of queries from RI architects/engineers and from upstream services regarding: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Metadata about RIs by domain and organisation.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Services offered by RIs, the technology used and their requirements.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What RIs offer same/similar services.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How RIs make use of particular technologies (including standards) for their own (different?) services.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 smtClean="0"/>
              <a:t>From these basic building blocks, will build a number of knowledge-driven services regarding: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Interaction with provenance databases.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Quality checking of annotations.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Recommendation generation based on requirements.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Cross-RI catalogue search.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Interoperability analysis (gap analysis and identification of complementary solutions).</a:t>
            </a:r>
          </a:p>
          <a:p>
            <a:pPr>
              <a:lnSpc>
                <a:spcPct val="120000"/>
              </a:lnSpc>
            </a:pPr>
            <a:r>
              <a:rPr lang="en-GB" dirty="0" smtClean="0"/>
              <a:t>Scenario analysis (link use-cases to RI specifications).</a:t>
            </a:r>
          </a:p>
        </p:txBody>
      </p:sp>
    </p:spTree>
    <p:extLst>
      <p:ext uri="{BB962C8B-B14F-4D97-AF65-F5344CB8AC3E}">
        <p14:creationId xmlns:p14="http://schemas.microsoft.com/office/powerpoint/2010/main" val="1267706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nvri-challenges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50" b="-29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789912" y="2786781"/>
            <a:ext cx="3966387" cy="584776"/>
          </a:xfrm>
          <a:prstGeom prst="wedgeRectCallout">
            <a:avLst>
              <a:gd name="adj1" fmla="val -28157"/>
              <a:gd name="adj2" fmla="val -9285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Requires functional federation of infrastructures.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2274135" y="1200031"/>
            <a:ext cx="3966387" cy="338554"/>
          </a:xfrm>
          <a:prstGeom prst="wedgeRectCallout">
            <a:avLst>
              <a:gd name="adj1" fmla="val -13239"/>
              <a:gd name="adj2" fmla="val 11309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Requires common controlled vocabulary.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5041530" y="2786781"/>
            <a:ext cx="3966387" cy="338554"/>
          </a:xfrm>
          <a:prstGeom prst="wedgeRectCallout">
            <a:avLst>
              <a:gd name="adj1" fmla="val -16950"/>
              <a:gd name="adj2" fmla="val -117829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Requires standard APIs.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563108" y="5548700"/>
            <a:ext cx="3966387" cy="338554"/>
          </a:xfrm>
          <a:prstGeom prst="wedgeRectCallout">
            <a:avLst>
              <a:gd name="adj1" fmla="val 33526"/>
              <a:gd name="adj2" fmla="val -11439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Requires smart services.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79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nvri-challenges.pd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50" b="-29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ular Callout 7"/>
          <p:cNvSpPr/>
          <p:nvPr/>
        </p:nvSpPr>
        <p:spPr>
          <a:xfrm>
            <a:off x="811910" y="2682085"/>
            <a:ext cx="3966387" cy="830997"/>
          </a:xfrm>
          <a:prstGeom prst="wedgeRectCallout">
            <a:avLst>
              <a:gd name="adj1" fmla="val -30548"/>
              <a:gd name="adj2" fmla="val -89355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ENVRI RM can be used to help standardise RI descriptions and identify compatible interfaces and points of overlap.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791835" y="924856"/>
            <a:ext cx="3966387" cy="584776"/>
          </a:xfrm>
          <a:prstGeom prst="wedgeRectCallout">
            <a:avLst>
              <a:gd name="adj1" fmla="val 22624"/>
              <a:gd name="adj2" fmla="val 100156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OIL-E describes RIs and their components to produce a semantic landscape of RIs.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5005101" y="2663071"/>
            <a:ext cx="3966387" cy="584776"/>
          </a:xfrm>
          <a:prstGeom prst="wedgeRectCallout">
            <a:avLst>
              <a:gd name="adj1" fmla="val -12004"/>
              <a:gd name="adj2" fmla="val -92585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OIL-E can be used to identify the APIs (and API standards) used by RIs, VREs and e-Is.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1" name="Rectangular Callout 10"/>
          <p:cNvSpPr/>
          <p:nvPr/>
        </p:nvSpPr>
        <p:spPr>
          <a:xfrm>
            <a:off x="3775028" y="5484164"/>
            <a:ext cx="3966387" cy="830997"/>
          </a:xfrm>
          <a:prstGeom prst="wedgeRectCallout">
            <a:avLst>
              <a:gd name="adj1" fmla="val -28014"/>
              <a:gd name="adj2" fmla="val -86966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OIL-E will provide a knowledge layer for use by services that associates technology profiles with different workflows/activities.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23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ENVRI Reference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dirty="0"/>
              <a:t>The ENVRI Reference Model (</a:t>
            </a:r>
            <a:r>
              <a:rPr lang="en-GB" dirty="0">
                <a:solidFill>
                  <a:srgbClr val="853948"/>
                </a:solidFill>
              </a:rPr>
              <a:t>http://</a:t>
            </a:r>
            <a:r>
              <a:rPr lang="en-GB" dirty="0" err="1">
                <a:solidFill>
                  <a:srgbClr val="853948"/>
                </a:solidFill>
              </a:rPr>
              <a:t>envri.eu</a:t>
            </a:r>
            <a:r>
              <a:rPr lang="en-GB" dirty="0">
                <a:solidFill>
                  <a:srgbClr val="853948"/>
                </a:solidFill>
              </a:rPr>
              <a:t>/</a:t>
            </a:r>
            <a:r>
              <a:rPr lang="en-GB" dirty="0" err="1">
                <a:solidFill>
                  <a:srgbClr val="853948"/>
                </a:solidFill>
              </a:rPr>
              <a:t>rm</a:t>
            </a:r>
            <a:r>
              <a:rPr lang="en-GB" dirty="0">
                <a:solidFill>
                  <a:srgbClr val="853948"/>
                </a:solidFill>
              </a:rPr>
              <a:t>/</a:t>
            </a:r>
            <a:r>
              <a:rPr lang="en-GB" dirty="0"/>
              <a:t>) provides a standard set of </a:t>
            </a:r>
            <a:r>
              <a:rPr lang="en-GB" b="1" dirty="0"/>
              <a:t>archetypes</a:t>
            </a:r>
            <a:r>
              <a:rPr lang="en-GB" dirty="0"/>
              <a:t> for different classes of actor, information object, behaviour, etc. commonly found within environmental science RIs.</a:t>
            </a:r>
          </a:p>
          <a:p>
            <a:pPr>
              <a:lnSpc>
                <a:spcPct val="120000"/>
              </a:lnSpc>
            </a:pPr>
            <a:r>
              <a:rPr lang="en-GB" dirty="0"/>
              <a:t>The reference model (</a:t>
            </a:r>
            <a:r>
              <a:rPr lang="en-GB" b="1" dirty="0"/>
              <a:t>ENVRI RM</a:t>
            </a:r>
            <a:r>
              <a:rPr lang="en-GB" dirty="0"/>
              <a:t>) places these archetypes in the context of the </a:t>
            </a:r>
            <a:r>
              <a:rPr lang="en-GB" b="1" dirty="0"/>
              <a:t>research data lifecycle</a:t>
            </a:r>
            <a:r>
              <a:rPr lang="en-GB" dirty="0"/>
              <a:t>, identifying the critical elements of </a:t>
            </a:r>
            <a:r>
              <a:rPr lang="en-GB" i="1" dirty="0"/>
              <a:t>data acquisition</a:t>
            </a:r>
            <a:r>
              <a:rPr lang="en-GB" dirty="0"/>
              <a:t>, </a:t>
            </a:r>
            <a:r>
              <a:rPr lang="en-GB" i="1" dirty="0"/>
              <a:t>curation</a:t>
            </a:r>
            <a:r>
              <a:rPr lang="en-GB" dirty="0"/>
              <a:t>, </a:t>
            </a:r>
            <a:r>
              <a:rPr lang="en-GB" i="1" dirty="0"/>
              <a:t>publishing</a:t>
            </a:r>
            <a:r>
              <a:rPr lang="en-GB" dirty="0"/>
              <a:t>, </a:t>
            </a:r>
            <a:r>
              <a:rPr lang="en-GB" i="1" dirty="0"/>
              <a:t>processing</a:t>
            </a:r>
            <a:r>
              <a:rPr lang="en-GB" dirty="0"/>
              <a:t> and </a:t>
            </a:r>
            <a:r>
              <a:rPr lang="en-GB" i="1" dirty="0"/>
              <a:t>use</a:t>
            </a:r>
            <a:r>
              <a:rPr lang="en-GB" dirty="0"/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/>
              <a:t>By referring to ENVRI RM, RI architects can:</a:t>
            </a:r>
          </a:p>
          <a:p>
            <a:pPr>
              <a:lnSpc>
                <a:spcPct val="120000"/>
              </a:lnSpc>
            </a:pPr>
            <a:r>
              <a:rPr lang="en-GB" dirty="0"/>
              <a:t>Identify which elements are most important to them.</a:t>
            </a:r>
          </a:p>
          <a:p>
            <a:pPr>
              <a:lnSpc>
                <a:spcPct val="120000"/>
              </a:lnSpc>
            </a:pPr>
            <a:r>
              <a:rPr lang="en-GB" dirty="0"/>
              <a:t>Determine any gaps within their own (planned) infrastructure.</a:t>
            </a:r>
          </a:p>
          <a:p>
            <a:pPr>
              <a:lnSpc>
                <a:spcPct val="120000"/>
              </a:lnSpc>
            </a:pPr>
            <a:r>
              <a:rPr lang="en-GB" dirty="0"/>
              <a:t>Compare against other RI specifications—in particular looking at </a:t>
            </a:r>
            <a:r>
              <a:rPr lang="en-GB" i="1" dirty="0"/>
              <a:t>how</a:t>
            </a:r>
            <a:r>
              <a:rPr lang="en-GB" dirty="0"/>
              <a:t> other RIs solved the same problems and what technologies they used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026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ENVRI research data lifecycle</a:t>
            </a: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16BDEF56-4E51-461F-8A2D-DB7AA6A9FF8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573" r="-12573"/>
          <a:stretch>
            <a:fillRect/>
          </a:stretch>
        </p:blipFill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111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ENVRI RM viewpoints</a:t>
            </a:r>
            <a:endParaRPr lang="en-GB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xmlns="" id="{8B3DA4A7-A176-4A29-AFE4-ECECE93602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9" b="-679"/>
          <a:stretch>
            <a:fillRect/>
          </a:stretch>
        </p:blipFill>
        <p:spPr>
          <a:xfrm>
            <a:off x="457200" y="1600200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74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Common vocabularies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GB" sz="2000" dirty="0">
                <a:latin typeface="Calibri" charset="0"/>
              </a:rPr>
              <a:t>There are a large number of controlled vocabularies and vocabulary management systems (VMSs) being used by RIs.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latin typeface="Calibri" charset="0"/>
              </a:rPr>
              <a:t>For example in the ecosystem domain:</a:t>
            </a:r>
          </a:p>
          <a:p>
            <a:pPr marL="800100" lvl="1" indent="-342900">
              <a:lnSpc>
                <a:spcPct val="110000"/>
              </a:lnSpc>
            </a:pPr>
            <a:r>
              <a:rPr lang="en-GB" sz="1600" dirty="0" err="1">
                <a:latin typeface="Calibri" charset="0"/>
              </a:rPr>
              <a:t>EnvThes</a:t>
            </a:r>
            <a:r>
              <a:rPr lang="en-GB" sz="1600" dirty="0">
                <a:latin typeface="Calibri" charset="0"/>
              </a:rPr>
              <a:t> (</a:t>
            </a:r>
            <a:r>
              <a:rPr lang="en-GB" sz="1600" dirty="0">
                <a:latin typeface="Calibri" charset="0"/>
                <a:hlinkClick r:id="rId2"/>
              </a:rPr>
              <a:t>http://vocabs.ceh.ac.uk/evn/tbl/</a:t>
            </a:r>
            <a:r>
              <a:rPr lang="en-GB" sz="1600" dirty="0" smtClean="0">
                <a:latin typeface="Calibri" charset="0"/>
                <a:hlinkClick r:id="rId2"/>
              </a:rPr>
              <a:t>envthes.evn</a:t>
            </a:r>
            <a:r>
              <a:rPr lang="en-GB" sz="1600" dirty="0" smtClean="0">
                <a:latin typeface="Calibri" charset="0"/>
              </a:rPr>
              <a:t>)</a:t>
            </a:r>
            <a:r>
              <a:rPr lang="en-GB" sz="1600" dirty="0">
                <a:latin typeface="Calibri" charset="0"/>
              </a:rPr>
              <a:t>.</a:t>
            </a:r>
          </a:p>
          <a:p>
            <a:pPr marL="800100" lvl="1" indent="-342900">
              <a:lnSpc>
                <a:spcPct val="110000"/>
              </a:lnSpc>
            </a:pPr>
            <a:r>
              <a:rPr lang="en-GB" sz="1600" dirty="0">
                <a:latin typeface="Calibri" charset="0"/>
              </a:rPr>
              <a:t>GEMET (</a:t>
            </a:r>
            <a:r>
              <a:rPr lang="en-GB" sz="1600" dirty="0">
                <a:latin typeface="Calibri" charset="0"/>
                <a:hlinkClick r:id="rId3"/>
              </a:rPr>
              <a:t>http://www.eionet.europa.eu/</a:t>
            </a:r>
            <a:r>
              <a:rPr lang="en-GB" sz="1600" dirty="0" smtClean="0">
                <a:latin typeface="Calibri" charset="0"/>
                <a:hlinkClick r:id="rId3"/>
              </a:rPr>
              <a:t>gemet</a:t>
            </a:r>
            <a:r>
              <a:rPr lang="en-GB" sz="1600" dirty="0" smtClean="0">
                <a:latin typeface="Calibri" charset="0"/>
              </a:rPr>
              <a:t>)</a:t>
            </a:r>
            <a:r>
              <a:rPr lang="en-GB" sz="1600" dirty="0">
                <a:latin typeface="Calibri" charset="0"/>
              </a:rPr>
              <a:t>.</a:t>
            </a:r>
          </a:p>
          <a:p>
            <a:pPr marL="800100" lvl="1" indent="-342900">
              <a:lnSpc>
                <a:spcPct val="110000"/>
              </a:lnSpc>
            </a:pPr>
            <a:r>
              <a:rPr lang="en-GB" sz="1600" dirty="0" err="1">
                <a:latin typeface="Calibri" charset="0"/>
              </a:rPr>
              <a:t>BioPortal</a:t>
            </a:r>
            <a:r>
              <a:rPr lang="en-GB" sz="1600" dirty="0">
                <a:latin typeface="Calibri" charset="0"/>
              </a:rPr>
              <a:t> (</a:t>
            </a:r>
            <a:r>
              <a:rPr lang="en-GB" sz="1600" dirty="0">
                <a:latin typeface="Calibri" charset="0"/>
                <a:hlinkClick r:id="rId4"/>
              </a:rPr>
              <a:t>https://bioportal.bioontology.org</a:t>
            </a:r>
            <a:r>
              <a:rPr lang="en-GB" sz="1600" dirty="0" smtClean="0">
                <a:latin typeface="Calibri" charset="0"/>
                <a:hlinkClick r:id="rId4"/>
              </a:rPr>
              <a:t>/</a:t>
            </a:r>
            <a:r>
              <a:rPr lang="en-GB" sz="1600" dirty="0" smtClean="0">
                <a:latin typeface="Calibri" charset="0"/>
              </a:rPr>
              <a:t>)</a:t>
            </a:r>
            <a:r>
              <a:rPr lang="en-GB" sz="1600" dirty="0">
                <a:latin typeface="Calibri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latin typeface="Calibri" charset="0"/>
              </a:rPr>
              <a:t>Also plenty of general metadata schemes of importance, such as:</a:t>
            </a:r>
          </a:p>
          <a:p>
            <a:pPr marL="800100" lvl="1" indent="-342900">
              <a:lnSpc>
                <a:spcPct val="110000"/>
              </a:lnSpc>
            </a:pPr>
            <a:r>
              <a:rPr lang="en-GB" sz="1600" dirty="0">
                <a:latin typeface="Calibri" charset="0"/>
              </a:rPr>
              <a:t>ISO 19115 (and 19139) w/ INSPIRE (</a:t>
            </a:r>
            <a:r>
              <a:rPr lang="en-GB" sz="1600" dirty="0">
                <a:latin typeface="Calibri" charset="0"/>
                <a:hlinkClick r:id="rId5"/>
              </a:rPr>
              <a:t>http://inspire-geoportal.ec.europa.eu</a:t>
            </a:r>
            <a:r>
              <a:rPr lang="en-GB" sz="1600" dirty="0" smtClean="0">
                <a:latin typeface="Calibri" charset="0"/>
                <a:hlinkClick r:id="rId5"/>
              </a:rPr>
              <a:t>/</a:t>
            </a:r>
            <a:r>
              <a:rPr lang="en-GB" sz="1600" dirty="0" smtClean="0">
                <a:latin typeface="Calibri" charset="0"/>
              </a:rPr>
              <a:t>)</a:t>
            </a:r>
            <a:endParaRPr lang="en-GB" sz="1600" dirty="0">
              <a:latin typeface="Calibri" charset="0"/>
            </a:endParaRPr>
          </a:p>
          <a:p>
            <a:pPr marL="800100" lvl="1" indent="-342900">
              <a:lnSpc>
                <a:spcPct val="110000"/>
              </a:lnSpc>
            </a:pPr>
            <a:r>
              <a:rPr lang="en-GB" sz="1600" dirty="0">
                <a:latin typeface="Calibri" charset="0"/>
              </a:rPr>
              <a:t>DCAT-AP (</a:t>
            </a:r>
            <a:r>
              <a:rPr lang="en-GB" sz="1600" dirty="0">
                <a:latin typeface="Calibri" charset="0"/>
                <a:hlinkClick r:id="rId6"/>
              </a:rPr>
              <a:t>https://joinup.ec.europa.eu/asset/dcat_application_profile/</a:t>
            </a:r>
            <a:r>
              <a:rPr lang="en-GB" sz="1600" dirty="0" smtClean="0">
                <a:latin typeface="Calibri" charset="0"/>
                <a:hlinkClick r:id="rId6"/>
              </a:rPr>
              <a:t>description</a:t>
            </a:r>
            <a:r>
              <a:rPr lang="en-GB" sz="1600" dirty="0" smtClean="0">
                <a:latin typeface="Calibri" charset="0"/>
              </a:rPr>
              <a:t>)</a:t>
            </a:r>
            <a:endParaRPr lang="en-GB" sz="1600" dirty="0">
              <a:latin typeface="Calibri" charset="0"/>
            </a:endParaRPr>
          </a:p>
          <a:p>
            <a:pPr marL="800100" lvl="1" indent="-342900">
              <a:lnSpc>
                <a:spcPct val="110000"/>
              </a:lnSpc>
            </a:pPr>
            <a:r>
              <a:rPr lang="en-GB" sz="1600" dirty="0">
                <a:latin typeface="Calibri" charset="0"/>
              </a:rPr>
              <a:t>CERIF (specifically classification schemes; </a:t>
            </a:r>
            <a:r>
              <a:rPr lang="en-GB" sz="1600" dirty="0">
                <a:latin typeface="Calibri" charset="0"/>
                <a:hlinkClick r:id="rId7"/>
              </a:rPr>
              <a:t>http://www.eurocris.org/cerif/main-features-</a:t>
            </a:r>
            <a:r>
              <a:rPr lang="en-GB" sz="1600" dirty="0" smtClean="0">
                <a:latin typeface="Calibri" charset="0"/>
                <a:hlinkClick r:id="rId7"/>
              </a:rPr>
              <a:t>cerif</a:t>
            </a:r>
            <a:r>
              <a:rPr lang="en-GB" sz="1600" dirty="0" smtClean="0">
                <a:latin typeface="Calibri" charset="0"/>
              </a:rPr>
              <a:t>)</a:t>
            </a:r>
            <a:endParaRPr lang="en-GB" sz="1600" dirty="0">
              <a:latin typeface="Calibri" charset="0"/>
            </a:endParaRPr>
          </a:p>
          <a:p>
            <a:pPr>
              <a:lnSpc>
                <a:spcPct val="110000"/>
              </a:lnSpc>
            </a:pPr>
            <a:r>
              <a:rPr lang="en-GB" sz="2000" dirty="0">
                <a:latin typeface="Calibri" charset="0"/>
              </a:rPr>
              <a:t>Many of these vocabularies can be (and in practice, are) used to describe various objects of concern to RIs</a:t>
            </a:r>
            <a:r>
              <a:rPr lang="en-GB" sz="2000" dirty="0" smtClean="0">
                <a:latin typeface="Calibri" charset="0"/>
              </a:rPr>
              <a:t>.</a:t>
            </a:r>
            <a:endParaRPr lang="en-GB" sz="20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78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</TotalTime>
  <Words>1904</Words>
  <Application>Microsoft Macintosh PowerPoint</Application>
  <PresentationFormat>On-screen Show (4:3)</PresentationFormat>
  <Paragraphs>132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Open Information Linking for Environmental science research infrastructures (OIL-E)</vt:lpstr>
      <vt:lpstr>The ENVRIplus project</vt:lpstr>
      <vt:lpstr>PowerPoint Presentation</vt:lpstr>
      <vt:lpstr>PowerPoint Presentation</vt:lpstr>
      <vt:lpstr>PowerPoint Presentation</vt:lpstr>
      <vt:lpstr>ENVRI Reference Model</vt:lpstr>
      <vt:lpstr>ENVRI research data lifecycle</vt:lpstr>
      <vt:lpstr>ENVRI RM viewpoints</vt:lpstr>
      <vt:lpstr>Common vocabularies</vt:lpstr>
      <vt:lpstr>Common vocabularies</vt:lpstr>
      <vt:lpstr>Open Information Linking</vt:lpstr>
      <vt:lpstr>Semantic linking in ENVRIplus</vt:lpstr>
      <vt:lpstr>Semantic linking in ENVRIplus</vt:lpstr>
      <vt:lpstr>Semantic linking in ENVRIplus</vt:lpstr>
      <vt:lpstr>Semantic linking in ENVRIplus</vt:lpstr>
      <vt:lpstr>Semantic linking in ENVRIplus</vt:lpstr>
      <vt:lpstr>Semantic linking in ENVRIplus</vt:lpstr>
      <vt:lpstr>Semantic linking in ENVRIplus</vt:lpstr>
      <vt:lpstr>Semantic linking in ENVRIplus</vt:lpstr>
      <vt:lpstr>OIL-E ontologies</vt:lpstr>
      <vt:lpstr>Base schema of OIL-E ontologies</vt:lpstr>
      <vt:lpstr>Base schema of OIL-E ontologies</vt:lpstr>
      <vt:lpstr>Base schema of OIL-E ontologies</vt:lpstr>
      <vt:lpstr>Base schema of OIL-E ontologies</vt:lpstr>
      <vt:lpstr>Base schema of OIL-E ontologies</vt:lpstr>
      <vt:lpstr>Multi-view modelling in OIL-E: phytoplankton observation</vt:lpstr>
      <vt:lpstr>Multi-view modelling in OIL-E: phytoplankton observation</vt:lpstr>
      <vt:lpstr>Multi-view modelling in OIL-E: phytoplankton observation</vt:lpstr>
      <vt:lpstr>Multi-view modelling in OIL-E: phytoplankton observation</vt:lpstr>
      <vt:lpstr>Linking with external standards: OIL-E and CERIF</vt:lpstr>
      <vt:lpstr>Linking with external standards: OIL-E and CERIF</vt:lpstr>
      <vt:lpstr>Linking with external standards: OIL-E and CERIF</vt:lpstr>
      <vt:lpstr>Linking with external standards: OIL-E and CERIF</vt:lpstr>
      <vt:lpstr>Linking with external standards: OIL-E and CERIF</vt:lpstr>
      <vt:lpstr>ENVRI+ Knowledge Base</vt:lpstr>
      <vt:lpstr>ENVRI+ Knowledge Base</vt:lpstr>
    </vt:vector>
  </TitlesOfParts>
  <Company>University of Amsterdam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Task 5.3: Semantic linking</dc:title>
  <dc:creator>Paul Martin</dc:creator>
  <cp:lastModifiedBy>Paul Martin</cp:lastModifiedBy>
  <cp:revision>92</cp:revision>
  <dcterms:created xsi:type="dcterms:W3CDTF">2016-05-08T08:46:40Z</dcterms:created>
  <dcterms:modified xsi:type="dcterms:W3CDTF">2017-09-27T12:43:47Z</dcterms:modified>
</cp:coreProperties>
</file>