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324" r:id="rId15"/>
    <p:sldId id="325" r:id="rId16"/>
    <p:sldId id="326" r:id="rId17"/>
    <p:sldId id="327" r:id="rId18"/>
    <p:sldId id="328" r:id="rId19"/>
    <p:sldId id="329" r:id="rId20"/>
    <p:sldId id="330" r:id="rId21"/>
    <p:sldId id="331" r:id="rId22"/>
    <p:sldId id="332" r:id="rId23"/>
    <p:sldId id="333" r:id="rId24"/>
    <p:sldId id="334" r:id="rId25"/>
    <p:sldId id="335" r:id="rId26"/>
    <p:sldId id="336" r:id="rId27"/>
    <p:sldId id="337" r:id="rId28"/>
    <p:sldId id="338" r:id="rId29"/>
    <p:sldId id="339" r:id="rId30"/>
    <p:sldId id="340" r:id="rId31"/>
    <p:sldId id="341" r:id="rId32"/>
    <p:sldId id="342" r:id="rId33"/>
    <p:sldId id="343" r:id="rId34"/>
    <p:sldId id="344" r:id="rId35"/>
    <p:sldId id="345" r:id="rId36"/>
    <p:sldId id="346" r:id="rId37"/>
    <p:sldId id="347" r:id="rId38"/>
    <p:sldId id="348" r:id="rId39"/>
    <p:sldId id="349" r:id="rId40"/>
    <p:sldId id="269" r:id="rId41"/>
    <p:sldId id="270" r:id="rId42"/>
    <p:sldId id="271" r:id="rId43"/>
    <p:sldId id="272" r:id="rId44"/>
    <p:sldId id="273" r:id="rId45"/>
    <p:sldId id="351" r:id="rId46"/>
    <p:sldId id="350" r:id="rId47"/>
    <p:sldId id="274" r:id="rId48"/>
    <p:sldId id="275" r:id="rId49"/>
    <p:sldId id="276" r:id="rId50"/>
    <p:sldId id="277" r:id="rId51"/>
    <p:sldId id="278" r:id="rId52"/>
    <p:sldId id="279" r:id="rId53"/>
    <p:sldId id="280" r:id="rId54"/>
    <p:sldId id="281" r:id="rId55"/>
    <p:sldId id="282" r:id="rId56"/>
    <p:sldId id="283" r:id="rId57"/>
    <p:sldId id="284" r:id="rId58"/>
    <p:sldId id="285" r:id="rId59"/>
    <p:sldId id="286" r:id="rId60"/>
    <p:sldId id="287" r:id="rId61"/>
    <p:sldId id="288" r:id="rId62"/>
    <p:sldId id="289" r:id="rId63"/>
    <p:sldId id="290" r:id="rId64"/>
    <p:sldId id="291" r:id="rId65"/>
    <p:sldId id="292" r:id="rId66"/>
    <p:sldId id="293" r:id="rId67"/>
    <p:sldId id="294" r:id="rId68"/>
    <p:sldId id="295" r:id="rId69"/>
    <p:sldId id="296" r:id="rId70"/>
    <p:sldId id="297" r:id="rId71"/>
    <p:sldId id="298" r:id="rId72"/>
    <p:sldId id="299" r:id="rId73"/>
    <p:sldId id="300" r:id="rId74"/>
    <p:sldId id="301" r:id="rId75"/>
    <p:sldId id="302" r:id="rId76"/>
    <p:sldId id="303" r:id="rId77"/>
    <p:sldId id="304" r:id="rId78"/>
    <p:sldId id="305" r:id="rId79"/>
    <p:sldId id="306" r:id="rId80"/>
    <p:sldId id="307" r:id="rId81"/>
    <p:sldId id="308" r:id="rId82"/>
    <p:sldId id="309" r:id="rId83"/>
    <p:sldId id="310" r:id="rId84"/>
    <p:sldId id="311" r:id="rId85"/>
    <p:sldId id="312" r:id="rId86"/>
    <p:sldId id="313" r:id="rId87"/>
    <p:sldId id="314" r:id="rId88"/>
    <p:sldId id="315" r:id="rId89"/>
    <p:sldId id="316" r:id="rId90"/>
    <p:sldId id="317" r:id="rId91"/>
    <p:sldId id="318" r:id="rId92"/>
    <p:sldId id="319" r:id="rId93"/>
    <p:sldId id="320" r:id="rId94"/>
    <p:sldId id="321" r:id="rId95"/>
    <p:sldId id="322" r:id="rId96"/>
    <p:sldId id="323" r:id="rId9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83" autoAdjust="0"/>
    <p:restoredTop sz="73426" autoAdjust="0"/>
  </p:normalViewPr>
  <p:slideViewPr>
    <p:cSldViewPr snapToGrid="0">
      <p:cViewPr varScale="1">
        <p:scale>
          <a:sx n="76" d="100"/>
          <a:sy n="76" d="100"/>
        </p:scale>
        <p:origin x="1904" y="2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notesMaster" Target="notesMasters/notesMaster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DFE895-F486-418B-A769-A909202BD930}" type="datetimeFigureOut">
              <a:rPr lang="en-GB" smtClean="0"/>
              <a:t>06/06/2018</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79445B-5107-4BF9-AB00-EC88CEE0F08C}" type="slidenum">
              <a:rPr lang="en-GB" smtClean="0"/>
              <a:t>‹#›</a:t>
            </a:fld>
            <a:endParaRPr lang="en-GB"/>
          </a:p>
        </p:txBody>
      </p:sp>
    </p:spTree>
    <p:extLst>
      <p:ext uri="{BB962C8B-B14F-4D97-AF65-F5344CB8AC3E}">
        <p14:creationId xmlns:p14="http://schemas.microsoft.com/office/powerpoint/2010/main" val="42587016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8" Type="http://schemas.openxmlformats.org/officeDocument/2006/relationships/hyperlink" Target="http://hashtagify.me/" TargetMode="External"/><Relationship Id="rId3" Type="http://schemas.openxmlformats.org/officeDocument/2006/relationships/image" Target="../media/image58.jpeg"/><Relationship Id="rId7" Type="http://schemas.openxmlformats.org/officeDocument/2006/relationships/hyperlink" Target="https://www.hashtags.org/" TargetMode="External"/><Relationship Id="rId12" Type="http://schemas.openxmlformats.org/officeDocument/2006/relationships/hyperlink" Target="http://thecollegeceo.com/manageflitter-review/" TargetMode="External"/><Relationship Id="rId2" Type="http://schemas.openxmlformats.org/officeDocument/2006/relationships/slide" Target="../slides/slide57.xml"/><Relationship Id="rId1" Type="http://schemas.openxmlformats.org/officeDocument/2006/relationships/notesMaster" Target="../notesMasters/notesMaster1.xml"/><Relationship Id="rId6" Type="http://schemas.openxmlformats.org/officeDocument/2006/relationships/hyperlink" Target="https://blog.hootsuite.com/twitter-tips-for-beginners/" TargetMode="External"/><Relationship Id="rId11" Type="http://schemas.openxmlformats.org/officeDocument/2006/relationships/hyperlink" Target="http://www.fashionbusinessinsider.com/grow-your-twitter-following-fast-with-manageflitter" TargetMode="External"/><Relationship Id="rId5" Type="http://schemas.openxmlformats.org/officeDocument/2006/relationships/hyperlink" Target="https://www.hashtags.org/featured/twitter-for-beginners-basic-guidelines-before-you-start/" TargetMode="External"/><Relationship Id="rId10" Type="http://schemas.openxmlformats.org/officeDocument/2006/relationships/hyperlink" Target="http://mashable.com/2013/09/18/hootsuite-beginners-guide/#v0rdZ3r5hgqL" TargetMode="External"/><Relationship Id="rId4" Type="http://schemas.openxmlformats.org/officeDocument/2006/relationships/hyperlink" Target="https://support.twitter.com/articles/215585" TargetMode="External"/><Relationship Id="rId9" Type="http://schemas.openxmlformats.org/officeDocument/2006/relationships/hyperlink" Target="https://hootsuite.com/en-gb/pages/getting-started-with-hootsuite-pro2" TargetMode="External"/></Relationships>
</file>

<file path=ppt/notesSlides/_rels/notesSlide11.xml.rels><?xml version="1.0" encoding="UTF-8" standalone="yes"?>
<Relationships xmlns="http://schemas.openxmlformats.org/package/2006/relationships"><Relationship Id="rId8" Type="http://schemas.openxmlformats.org/officeDocument/2006/relationships/hyperlink" Target="https://hootsuite.com/it/" TargetMode="External"/><Relationship Id="rId3" Type="http://schemas.openxmlformats.org/officeDocument/2006/relationships/image" Target="../media/image58.jpeg"/><Relationship Id="rId7" Type="http://schemas.openxmlformats.org/officeDocument/2006/relationships/hyperlink" Target="https://buffer.com/" TargetMode="External"/><Relationship Id="rId2" Type="http://schemas.openxmlformats.org/officeDocument/2006/relationships/slide" Target="../slides/slide58.xml"/><Relationship Id="rId1" Type="http://schemas.openxmlformats.org/officeDocument/2006/relationships/notesMaster" Target="../notesMasters/notesMaster1.xml"/><Relationship Id="rId6" Type="http://schemas.openxmlformats.org/officeDocument/2006/relationships/hyperlink" Target="https://www.socialbakers.com/" TargetMode="External"/><Relationship Id="rId5" Type="http://schemas.openxmlformats.org/officeDocument/2006/relationships/hyperlink" Target="https://www.oberlo.com/blog/the-beginners-guide-to-facebook-advertising" TargetMode="External"/><Relationship Id="rId4" Type="http://schemas.openxmlformats.org/officeDocument/2006/relationships/hyperlink" Target="https://www.hubspot.com/facebook-marketing"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slide" Target="../slides/slide60.xml"/><Relationship Id="rId1" Type="http://schemas.openxmlformats.org/officeDocument/2006/relationships/notesMaster" Target="../notesMasters/notesMaster1.xml"/><Relationship Id="rId5" Type="http://schemas.openxmlformats.org/officeDocument/2006/relationships/hyperlink" Target="http://valiakaimaki.gr/wp-content/uploads/2014/05/LinkedIn-Quick-Start-Guide-by-Nathan-Kievman.pdf" TargetMode="External"/><Relationship Id="rId4" Type="http://schemas.openxmlformats.org/officeDocument/2006/relationships/hyperlink" Target="https://cdn2.hubspot.net/hub/53/file-13199275-pdf/docs/how-to-use-linkedin-for-business.pdf" TargetMode="Externa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blog.kissmetrics.com/beginners-guide-email-marketing/" TargetMode="External"/><Relationship Id="rId2" Type="http://schemas.openxmlformats.org/officeDocument/2006/relationships/slide" Target="../slides/slide63.xml"/><Relationship Id="rId1" Type="http://schemas.openxmlformats.org/officeDocument/2006/relationships/notesMaster" Target="../notesMasters/notesMaster1.xml"/><Relationship Id="rId5" Type="http://schemas.openxmlformats.org/officeDocument/2006/relationships/hyperlink" Target="https://mailchimp.com/resources/guides/email-marketing-field-guide/" TargetMode="External"/><Relationship Id="rId4" Type="http://schemas.openxmlformats.org/officeDocument/2006/relationships/hyperlink" Target="https://blog.hubspot.com/marketing/email-marketing-beginners-guide" TargetMode="Externa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Why do some organisations outperform beyond expectations and others lie in mediocrity? </a:t>
            </a:r>
          </a:p>
          <a:p>
            <a:endParaRPr lang="en-GB" altLang="en-US" dirty="0"/>
          </a:p>
          <a:p>
            <a:r>
              <a:rPr lang="en-GB" altLang="en-US" dirty="0"/>
              <a:t>ANSWER: They found their “WHY” and let it guide the organisation and let it flow through communication</a:t>
            </a:r>
          </a:p>
          <a:p>
            <a:endParaRPr lang="en-GB" altLang="en-US" dirty="0"/>
          </a:p>
          <a:p>
            <a:r>
              <a:rPr lang="en-GB" altLang="en-US" dirty="0"/>
              <a:t>Most communications work backwards and start with WHAT, and HOW and then go to WHY, or WORSE, they never even mention the WHY.</a:t>
            </a:r>
          </a:p>
          <a:p>
            <a:endParaRPr lang="en-GB" altLang="en-US" dirty="0"/>
          </a:p>
          <a:p>
            <a:r>
              <a:rPr lang="en-GB" altLang="en-US" dirty="0"/>
              <a:t>See: http://www.ted.com/talks/simon_sinek_how_great_leaders_inspire_action</a:t>
            </a:r>
          </a:p>
        </p:txBody>
      </p:sp>
      <p:sp>
        <p:nvSpPr>
          <p:cNvPr id="4" name="Slide Number Placeholder 3"/>
          <p:cNvSpPr>
            <a:spLocks noGrp="1"/>
          </p:cNvSpPr>
          <p:nvPr>
            <p:ph type="sldNum" sz="quarter" idx="10"/>
          </p:nvPr>
        </p:nvSpPr>
        <p:spPr/>
        <p:txBody>
          <a:bodyPr/>
          <a:lstStyle/>
          <a:p>
            <a:fld id="{8879445B-5107-4BF9-AB00-EC88CEE0F08C}" type="slidenum">
              <a:rPr lang="en-GB" smtClean="0"/>
              <a:t>9</a:t>
            </a:fld>
            <a:endParaRPr lang="en-GB"/>
          </a:p>
        </p:txBody>
      </p:sp>
    </p:spTree>
    <p:extLst>
      <p:ext uri="{BB962C8B-B14F-4D97-AF65-F5344CB8AC3E}">
        <p14:creationId xmlns:p14="http://schemas.microsoft.com/office/powerpoint/2010/main" val="17939242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defRPr/>
            </a:pPr>
            <a:r>
              <a:rPr lang="en-US" sz="2000" b="1" u="sng" dirty="0">
                <a:latin typeface="Helvetica LT Std" charset="0"/>
              </a:rPr>
              <a:t>Twitter Dos &amp; Don’ts</a:t>
            </a:r>
          </a:p>
          <a:p>
            <a:pPr marL="514350" indent="-514350">
              <a:buFontTx/>
              <a:buNone/>
              <a:defRPr/>
            </a:pPr>
            <a:r>
              <a:rPr lang="en-GB" sz="1200" b="1" dirty="0"/>
              <a:t>Dos</a:t>
            </a:r>
          </a:p>
          <a:p>
            <a:pPr marL="514350" indent="-514350">
              <a:buFont typeface="Wingdings" pitchFamily="2" charset="2"/>
              <a:buChar char="ü"/>
              <a:defRPr/>
            </a:pPr>
            <a:r>
              <a:rPr lang="en-GB" sz="1200" b="1" dirty="0"/>
              <a:t>Keep it short </a:t>
            </a:r>
            <a:br>
              <a:rPr lang="en-GB" sz="1200" b="1" dirty="0"/>
            </a:br>
            <a:r>
              <a:rPr lang="en-GB" sz="1200" dirty="0"/>
              <a:t>Tweets that are between 200 and 215 characters long are more likely to be retweeted. Also leave space for your audience to engage with your content and add their own comments.</a:t>
            </a:r>
          </a:p>
          <a:p>
            <a:pPr marL="514350" indent="-514350">
              <a:buFont typeface="Wingdings" pitchFamily="2" charset="2"/>
              <a:buChar char="ü"/>
              <a:defRPr/>
            </a:pPr>
            <a:r>
              <a:rPr lang="en-GB" sz="1200" b="1" dirty="0"/>
              <a:t>Engage with followers </a:t>
            </a:r>
            <a:br>
              <a:rPr lang="en-GB" sz="1200" dirty="0"/>
            </a:br>
            <a:r>
              <a:rPr lang="en-GB" sz="1200" dirty="0"/>
              <a:t>Connect with your followers, retweet them, ask questions &amp; reply to their tweets &amp; comments.</a:t>
            </a:r>
          </a:p>
          <a:p>
            <a:pPr marL="514350" indent="-514350">
              <a:buFont typeface="Wingdings" pitchFamily="2" charset="2"/>
              <a:buChar char="ü"/>
              <a:defRPr/>
            </a:pPr>
            <a:r>
              <a:rPr lang="en-GB" sz="1200" b="1" dirty="0"/>
              <a:t>Tweet often </a:t>
            </a:r>
            <a:br>
              <a:rPr lang="en-GB" sz="1200" dirty="0"/>
            </a:br>
            <a:r>
              <a:rPr lang="en-GB" sz="1200" dirty="0"/>
              <a:t>Keep your account up-to-date and the conversation going! At least 1-4 per day. Increase during events or important milestones/results.</a:t>
            </a:r>
          </a:p>
          <a:p>
            <a:pPr marL="514350" indent="-514350">
              <a:buFont typeface="Wingdings" pitchFamily="2" charset="2"/>
              <a:buChar char="ü"/>
              <a:defRPr/>
            </a:pPr>
            <a:r>
              <a:rPr lang="en-GB" sz="1200" b="1" dirty="0"/>
              <a:t>Be open to new connections (RECIPROCITY)</a:t>
            </a:r>
            <a:br>
              <a:rPr lang="en-GB" sz="1200" b="1" dirty="0"/>
            </a:br>
            <a:r>
              <a:rPr lang="en-GB" sz="1200" dirty="0"/>
              <a:t>Follow people back. This allows them to connect with you personally through DMs. And you expand your social network</a:t>
            </a:r>
          </a:p>
          <a:p>
            <a:pPr marL="514350" indent="-514350">
              <a:buFont typeface="Wingdings" pitchFamily="2" charset="2"/>
              <a:buChar char="ü"/>
              <a:defRPr/>
            </a:pPr>
            <a:r>
              <a:rPr lang="en-GB" sz="1200" b="1" dirty="0"/>
              <a:t>Tweet the same content again </a:t>
            </a:r>
            <a:br>
              <a:rPr lang="it-IT" sz="1200" b="1" dirty="0"/>
            </a:br>
            <a:r>
              <a:rPr lang="en-GB" sz="1200" dirty="0"/>
              <a:t> The Twitter stream moves very fast. There's a good chance that most of your followers won’t catch your first tweet</a:t>
            </a:r>
            <a:endParaRPr lang="en-US" altLang="it-IT" dirty="0"/>
          </a:p>
          <a:p>
            <a:endParaRPr lang="en-GB" dirty="0"/>
          </a:p>
          <a:p>
            <a:pPr marL="0" indent="0">
              <a:buFontTx/>
              <a:buNone/>
              <a:defRPr/>
            </a:pPr>
            <a:r>
              <a:rPr lang="en-US" sz="1600" b="1" u="sng" dirty="0">
                <a:latin typeface="Helvetica LT Std" charset="0"/>
              </a:rPr>
              <a:t>Twitter Dos &amp; Don’ts</a:t>
            </a:r>
          </a:p>
          <a:p>
            <a:pPr marL="514350" indent="-514350">
              <a:buFontTx/>
              <a:buNone/>
              <a:defRPr/>
            </a:pPr>
            <a:r>
              <a:rPr lang="en-GB" sz="1200" b="1" dirty="0"/>
              <a:t>Don’ts</a:t>
            </a:r>
          </a:p>
          <a:p>
            <a:pPr marL="514350" indent="-514350">
              <a:buFontTx/>
              <a:buBlip>
                <a:blip r:embed="rId3"/>
              </a:buBlip>
              <a:defRPr/>
            </a:pPr>
            <a:r>
              <a:rPr lang="en-GB" sz="1200" b="1" dirty="0"/>
              <a:t>Be </a:t>
            </a:r>
            <a:r>
              <a:rPr lang="en-GB" sz="1200" b="1" dirty="0" err="1"/>
              <a:t>self-centered</a:t>
            </a:r>
            <a:br>
              <a:rPr lang="en-GB" sz="1200" b="1" dirty="0"/>
            </a:br>
            <a:r>
              <a:rPr lang="en-GB" sz="1200" dirty="0"/>
              <a:t>Your content should have variety and keep the balance between self-promotion and content created by others. </a:t>
            </a:r>
          </a:p>
          <a:p>
            <a:pPr marL="514350" indent="-514350">
              <a:buFontTx/>
              <a:buBlip>
                <a:blip r:embed="rId3"/>
              </a:buBlip>
              <a:defRPr/>
            </a:pPr>
            <a:r>
              <a:rPr lang="en-GB" sz="1200" b="1" dirty="0"/>
              <a:t>#Please #Don’t #Hashtag #Every #Single #Word #In #Your #Tweets </a:t>
            </a:r>
            <a:br>
              <a:rPr lang="en-GB" sz="1200" dirty="0"/>
            </a:br>
            <a:r>
              <a:rPr lang="en-GB" sz="1200" dirty="0"/>
              <a:t>Pick one or two having in mind who you want to reach with your tweet and how relevant these hashtags are with its content.</a:t>
            </a:r>
          </a:p>
          <a:p>
            <a:pPr marL="514350" indent="-514350">
              <a:buFontTx/>
              <a:buBlip>
                <a:blip r:embed="rId3"/>
              </a:buBlip>
              <a:defRPr/>
            </a:pPr>
            <a:r>
              <a:rPr lang="en-GB" sz="1200" b="1" dirty="0"/>
              <a:t>Don’t just share an article heading</a:t>
            </a:r>
            <a:br>
              <a:rPr lang="en-GB" sz="1200" b="1" dirty="0"/>
            </a:br>
            <a:r>
              <a:rPr lang="en-GB" sz="1200" dirty="0"/>
              <a:t>Be creative! Create something new based on the existing article. Tell them something they don’t know. Share a fact/write your own input.</a:t>
            </a:r>
          </a:p>
          <a:p>
            <a:pPr marL="514350" indent="-514350">
              <a:buFontTx/>
              <a:buBlip>
                <a:blip r:embed="rId3"/>
              </a:buBlip>
              <a:defRPr/>
            </a:pPr>
            <a:endParaRPr lang="en-GB" altLang="it-IT" sz="1200" dirty="0"/>
          </a:p>
          <a:p>
            <a:pPr marL="0" indent="0">
              <a:buFontTx/>
              <a:buNone/>
              <a:defRPr/>
            </a:pPr>
            <a:r>
              <a:rPr lang="en-GB" altLang="it-IT" sz="1200" dirty="0"/>
              <a:t>Some resources:</a:t>
            </a:r>
          </a:p>
          <a:p>
            <a:pPr marL="0" indent="0">
              <a:buFontTx/>
              <a:buNone/>
              <a:defRPr/>
            </a:pPr>
            <a:endParaRPr lang="en-GB" altLang="it-IT" sz="1200" dirty="0"/>
          </a:p>
          <a:p>
            <a:pPr marL="342900" indent="-342900" eaLnBrk="1" fontAlgn="auto" hangingPunct="1">
              <a:spcBef>
                <a:spcPct val="20000"/>
              </a:spcBef>
              <a:spcAft>
                <a:spcPts val="0"/>
              </a:spcAft>
              <a:buSzPct val="130000"/>
              <a:buFont typeface="+mj-lt"/>
              <a:buAutoNum type="arabicPeriod"/>
              <a:defRPr/>
            </a:pPr>
            <a:r>
              <a:rPr lang="it-IT" b="1" dirty="0">
                <a:solidFill>
                  <a:prstClr val="black">
                    <a:lumMod val="65000"/>
                    <a:lumOff val="35000"/>
                  </a:prstClr>
                </a:solidFill>
                <a:latin typeface="Calibri" pitchFamily="34" charset="0"/>
                <a:ea typeface="+mn-ea"/>
              </a:rPr>
              <a:t>Beginner’s guides</a:t>
            </a:r>
            <a:br>
              <a:rPr lang="it-IT" dirty="0">
                <a:solidFill>
                  <a:prstClr val="black">
                    <a:lumMod val="65000"/>
                    <a:lumOff val="35000"/>
                  </a:prstClr>
                </a:solidFill>
                <a:latin typeface="Calibri" pitchFamily="34" charset="0"/>
                <a:ea typeface="+mn-ea"/>
              </a:rPr>
            </a:br>
            <a:r>
              <a:rPr lang="it-IT" dirty="0">
                <a:solidFill>
                  <a:prstClr val="black">
                    <a:lumMod val="65000"/>
                    <a:lumOff val="35000"/>
                  </a:prstClr>
                </a:solidFill>
                <a:latin typeface="Calibri" pitchFamily="34" charset="0"/>
                <a:ea typeface="+mn-ea"/>
                <a:hlinkClick r:id="rId4"/>
              </a:rPr>
              <a:t>https://support.twitter.com/articles/215585#</a:t>
            </a:r>
            <a:r>
              <a:rPr lang="it-IT" dirty="0">
                <a:solidFill>
                  <a:prstClr val="black">
                    <a:lumMod val="65000"/>
                    <a:lumOff val="35000"/>
                  </a:prstClr>
                </a:solidFill>
                <a:latin typeface="Calibri" pitchFamily="34" charset="0"/>
                <a:ea typeface="+mn-ea"/>
              </a:rPr>
              <a:t> </a:t>
            </a:r>
            <a:br>
              <a:rPr lang="it-IT" dirty="0">
                <a:solidFill>
                  <a:prstClr val="black">
                    <a:lumMod val="65000"/>
                    <a:lumOff val="35000"/>
                  </a:prstClr>
                </a:solidFill>
                <a:latin typeface="Calibri" pitchFamily="34" charset="0"/>
                <a:ea typeface="+mn-ea"/>
              </a:rPr>
            </a:br>
            <a:r>
              <a:rPr lang="it-IT" dirty="0">
                <a:solidFill>
                  <a:prstClr val="black">
                    <a:lumMod val="65000"/>
                    <a:lumOff val="35000"/>
                  </a:prstClr>
                </a:solidFill>
                <a:latin typeface="Calibri" pitchFamily="34" charset="0"/>
                <a:ea typeface="+mn-ea"/>
                <a:hlinkClick r:id="rId5"/>
              </a:rPr>
              <a:t>https://www.hashtags.org/featured/twitter-for-beginners-basic-guidelines-before-you-start/</a:t>
            </a:r>
            <a:r>
              <a:rPr lang="it-IT" dirty="0">
                <a:solidFill>
                  <a:prstClr val="black">
                    <a:lumMod val="65000"/>
                    <a:lumOff val="35000"/>
                  </a:prstClr>
                </a:solidFill>
                <a:latin typeface="Calibri" pitchFamily="34" charset="0"/>
                <a:ea typeface="+mn-ea"/>
              </a:rPr>
              <a:t> </a:t>
            </a:r>
            <a:br>
              <a:rPr lang="it-IT" dirty="0">
                <a:solidFill>
                  <a:prstClr val="black">
                    <a:lumMod val="65000"/>
                    <a:lumOff val="35000"/>
                  </a:prstClr>
                </a:solidFill>
                <a:latin typeface="Calibri" pitchFamily="34" charset="0"/>
                <a:ea typeface="+mn-ea"/>
              </a:rPr>
            </a:br>
            <a:r>
              <a:rPr lang="it-IT" dirty="0">
                <a:solidFill>
                  <a:prstClr val="black">
                    <a:lumMod val="65000"/>
                    <a:lumOff val="35000"/>
                  </a:prstClr>
                </a:solidFill>
                <a:latin typeface="Calibri" pitchFamily="34" charset="0"/>
                <a:ea typeface="+mn-ea"/>
                <a:hlinkClick r:id="rId6"/>
              </a:rPr>
              <a:t>https://blog.hootsuite.com/twitter-tips-for-beginners/</a:t>
            </a:r>
            <a:endParaRPr lang="it-IT" dirty="0">
              <a:solidFill>
                <a:prstClr val="black">
                  <a:lumMod val="65000"/>
                  <a:lumOff val="35000"/>
                </a:prstClr>
              </a:solidFill>
              <a:latin typeface="Calibri" pitchFamily="34" charset="0"/>
              <a:ea typeface="+mn-ea"/>
            </a:endParaRPr>
          </a:p>
          <a:p>
            <a:pPr marL="342900" indent="-342900" eaLnBrk="1" fontAlgn="auto" hangingPunct="1">
              <a:spcBef>
                <a:spcPct val="20000"/>
              </a:spcBef>
              <a:spcAft>
                <a:spcPts val="0"/>
              </a:spcAft>
              <a:buSzPct val="130000"/>
              <a:buFont typeface="+mj-lt"/>
              <a:buAutoNum type="arabicPeriod"/>
              <a:defRPr/>
            </a:pPr>
            <a:r>
              <a:rPr lang="it-IT" b="1" dirty="0">
                <a:solidFill>
                  <a:prstClr val="black">
                    <a:lumMod val="65000"/>
                    <a:lumOff val="35000"/>
                  </a:prstClr>
                </a:solidFill>
                <a:latin typeface="Calibri" pitchFamily="34" charset="0"/>
                <a:ea typeface="+mn-ea"/>
              </a:rPr>
              <a:t>Hashtags resources</a:t>
            </a:r>
            <a:br>
              <a:rPr lang="it-IT" dirty="0">
                <a:solidFill>
                  <a:prstClr val="black">
                    <a:lumMod val="65000"/>
                    <a:lumOff val="35000"/>
                  </a:prstClr>
                </a:solidFill>
                <a:latin typeface="Calibri" pitchFamily="34" charset="0"/>
                <a:ea typeface="+mn-ea"/>
              </a:rPr>
            </a:br>
            <a:r>
              <a:rPr lang="it-IT" dirty="0">
                <a:solidFill>
                  <a:prstClr val="black">
                    <a:lumMod val="65000"/>
                    <a:lumOff val="35000"/>
                  </a:prstClr>
                </a:solidFill>
                <a:latin typeface="Calibri" pitchFamily="34" charset="0"/>
                <a:ea typeface="+mn-ea"/>
                <a:hlinkClick r:id="rId7"/>
              </a:rPr>
              <a:t>https://www.hashtags.org/</a:t>
            </a:r>
            <a:r>
              <a:rPr lang="it-IT" dirty="0">
                <a:solidFill>
                  <a:prstClr val="black">
                    <a:lumMod val="65000"/>
                    <a:lumOff val="35000"/>
                  </a:prstClr>
                </a:solidFill>
                <a:latin typeface="Calibri" pitchFamily="34" charset="0"/>
                <a:ea typeface="+mn-ea"/>
              </a:rPr>
              <a:t> </a:t>
            </a:r>
            <a:br>
              <a:rPr lang="it-IT" dirty="0">
                <a:solidFill>
                  <a:prstClr val="black">
                    <a:lumMod val="65000"/>
                    <a:lumOff val="35000"/>
                  </a:prstClr>
                </a:solidFill>
                <a:latin typeface="Calibri" pitchFamily="34" charset="0"/>
                <a:ea typeface="+mn-ea"/>
              </a:rPr>
            </a:br>
            <a:r>
              <a:rPr lang="it-IT" dirty="0">
                <a:solidFill>
                  <a:prstClr val="black">
                    <a:lumMod val="65000"/>
                    <a:lumOff val="35000"/>
                  </a:prstClr>
                </a:solidFill>
                <a:latin typeface="Calibri" pitchFamily="34" charset="0"/>
                <a:ea typeface="+mn-ea"/>
                <a:hlinkClick r:id="rId8"/>
              </a:rPr>
              <a:t>http://hashtagify.me/</a:t>
            </a:r>
            <a:endParaRPr lang="it-IT" dirty="0">
              <a:solidFill>
                <a:prstClr val="black">
                  <a:lumMod val="65000"/>
                  <a:lumOff val="35000"/>
                </a:prstClr>
              </a:solidFill>
              <a:latin typeface="Calibri" pitchFamily="34" charset="0"/>
              <a:ea typeface="+mn-ea"/>
            </a:endParaRPr>
          </a:p>
          <a:p>
            <a:pPr marL="342900" indent="-342900" eaLnBrk="1" fontAlgn="auto" hangingPunct="1">
              <a:spcBef>
                <a:spcPct val="20000"/>
              </a:spcBef>
              <a:spcAft>
                <a:spcPts val="0"/>
              </a:spcAft>
              <a:buSzPct val="130000"/>
              <a:buFont typeface="+mj-lt"/>
              <a:buAutoNum type="arabicPeriod"/>
              <a:defRPr/>
            </a:pPr>
            <a:r>
              <a:rPr lang="nl-NL" b="1" dirty="0">
                <a:solidFill>
                  <a:prstClr val="black">
                    <a:lumMod val="65000"/>
                    <a:lumOff val="35000"/>
                  </a:prstClr>
                </a:solidFill>
                <a:latin typeface="Calibri" pitchFamily="34" charset="0"/>
                <a:ea typeface="+mn-ea"/>
              </a:rPr>
              <a:t>Hootsuite guide</a:t>
            </a:r>
            <a:br>
              <a:rPr lang="nl-NL" dirty="0">
                <a:solidFill>
                  <a:prstClr val="black">
                    <a:lumMod val="65000"/>
                    <a:lumOff val="35000"/>
                  </a:prstClr>
                </a:solidFill>
                <a:latin typeface="Calibri" pitchFamily="34" charset="0"/>
                <a:ea typeface="+mn-ea"/>
              </a:rPr>
            </a:br>
            <a:r>
              <a:rPr lang="nl-NL" dirty="0">
                <a:solidFill>
                  <a:prstClr val="black">
                    <a:lumMod val="65000"/>
                    <a:lumOff val="35000"/>
                  </a:prstClr>
                </a:solidFill>
                <a:latin typeface="Calibri" pitchFamily="34" charset="0"/>
                <a:ea typeface="+mn-ea"/>
                <a:hlinkClick r:id="rId9"/>
              </a:rPr>
              <a:t>https://hootsuite.com/en-gb/pages/getting-started-with-hootsuite-pro2</a:t>
            </a:r>
            <a:r>
              <a:rPr lang="nl-NL" dirty="0">
                <a:solidFill>
                  <a:prstClr val="black">
                    <a:lumMod val="65000"/>
                    <a:lumOff val="35000"/>
                  </a:prstClr>
                </a:solidFill>
                <a:latin typeface="Calibri" pitchFamily="34" charset="0"/>
                <a:ea typeface="+mn-ea"/>
              </a:rPr>
              <a:t> </a:t>
            </a:r>
            <a:br>
              <a:rPr lang="nl-NL" dirty="0">
                <a:solidFill>
                  <a:prstClr val="black">
                    <a:lumMod val="65000"/>
                    <a:lumOff val="35000"/>
                  </a:prstClr>
                </a:solidFill>
                <a:latin typeface="Calibri" pitchFamily="34" charset="0"/>
                <a:ea typeface="+mn-ea"/>
              </a:rPr>
            </a:br>
            <a:r>
              <a:rPr lang="nl-NL" dirty="0">
                <a:solidFill>
                  <a:prstClr val="black">
                    <a:lumMod val="65000"/>
                    <a:lumOff val="35000"/>
                  </a:prstClr>
                </a:solidFill>
                <a:latin typeface="Calibri" pitchFamily="34" charset="0"/>
                <a:ea typeface="+mn-ea"/>
                <a:hlinkClick r:id="rId10"/>
              </a:rPr>
              <a:t>http://mashable.com/2013/09/18/hootsuite-beginners-guide/#v0rdZ3r5hgqL</a:t>
            </a:r>
            <a:r>
              <a:rPr lang="nl-NL" dirty="0">
                <a:solidFill>
                  <a:prstClr val="black">
                    <a:lumMod val="65000"/>
                    <a:lumOff val="35000"/>
                  </a:prstClr>
                </a:solidFill>
                <a:latin typeface="Calibri" pitchFamily="34" charset="0"/>
                <a:ea typeface="+mn-ea"/>
              </a:rPr>
              <a:t> </a:t>
            </a:r>
          </a:p>
          <a:p>
            <a:pPr marL="342900" indent="-342900" eaLnBrk="1" fontAlgn="auto" hangingPunct="1">
              <a:spcBef>
                <a:spcPct val="20000"/>
              </a:spcBef>
              <a:spcAft>
                <a:spcPts val="0"/>
              </a:spcAft>
              <a:buSzPct val="130000"/>
              <a:buFont typeface="+mj-lt"/>
              <a:buAutoNum type="arabicPeriod"/>
              <a:defRPr/>
            </a:pPr>
            <a:r>
              <a:rPr lang="nl-NL" b="1" dirty="0">
                <a:solidFill>
                  <a:prstClr val="black">
                    <a:lumMod val="65000"/>
                    <a:lumOff val="35000"/>
                  </a:prstClr>
                </a:solidFill>
                <a:latin typeface="Calibri" pitchFamily="34" charset="0"/>
                <a:ea typeface="+mn-ea"/>
              </a:rPr>
              <a:t>ManageFlitter guide</a:t>
            </a:r>
            <a:br>
              <a:rPr lang="nl-NL" dirty="0">
                <a:solidFill>
                  <a:prstClr val="black">
                    <a:lumMod val="65000"/>
                    <a:lumOff val="35000"/>
                  </a:prstClr>
                </a:solidFill>
                <a:latin typeface="Calibri" pitchFamily="34" charset="0"/>
                <a:ea typeface="+mn-ea"/>
              </a:rPr>
            </a:br>
            <a:r>
              <a:rPr lang="nl-NL" dirty="0">
                <a:solidFill>
                  <a:prstClr val="black">
                    <a:lumMod val="65000"/>
                    <a:lumOff val="35000"/>
                  </a:prstClr>
                </a:solidFill>
                <a:latin typeface="Calibri" pitchFamily="34" charset="0"/>
                <a:ea typeface="+mn-ea"/>
                <a:hlinkClick r:id="rId11"/>
              </a:rPr>
              <a:t>http://www.fashionbusinessinsider.com/grow-your-twitter-following-fast-with-manageflitter</a:t>
            </a:r>
            <a:r>
              <a:rPr lang="nl-NL" dirty="0">
                <a:solidFill>
                  <a:prstClr val="black">
                    <a:lumMod val="65000"/>
                    <a:lumOff val="35000"/>
                  </a:prstClr>
                </a:solidFill>
                <a:latin typeface="Calibri" pitchFamily="34" charset="0"/>
                <a:ea typeface="+mn-ea"/>
              </a:rPr>
              <a:t>  </a:t>
            </a:r>
            <a:br>
              <a:rPr lang="nl-NL" dirty="0">
                <a:solidFill>
                  <a:prstClr val="black">
                    <a:lumMod val="65000"/>
                    <a:lumOff val="35000"/>
                  </a:prstClr>
                </a:solidFill>
                <a:latin typeface="Calibri" pitchFamily="34" charset="0"/>
                <a:ea typeface="+mn-ea"/>
              </a:rPr>
            </a:br>
            <a:r>
              <a:rPr lang="nl-NL" dirty="0">
                <a:solidFill>
                  <a:prstClr val="black">
                    <a:lumMod val="65000"/>
                    <a:lumOff val="35000"/>
                  </a:prstClr>
                </a:solidFill>
                <a:latin typeface="Calibri" pitchFamily="34" charset="0"/>
                <a:ea typeface="+mn-ea"/>
                <a:hlinkClick r:id="rId12"/>
              </a:rPr>
              <a:t>http://thecollegeceo.com/manageflitter-review/</a:t>
            </a:r>
            <a:r>
              <a:rPr lang="nl-NL" dirty="0">
                <a:solidFill>
                  <a:prstClr val="black">
                    <a:lumMod val="65000"/>
                    <a:lumOff val="35000"/>
                  </a:prstClr>
                </a:solidFill>
                <a:latin typeface="Calibri" pitchFamily="34" charset="0"/>
                <a:ea typeface="+mn-ea"/>
              </a:rPr>
              <a:t> </a:t>
            </a:r>
            <a:endParaRPr lang="it-IT" dirty="0">
              <a:solidFill>
                <a:prstClr val="black">
                  <a:lumMod val="65000"/>
                  <a:lumOff val="35000"/>
                </a:prstClr>
              </a:solidFill>
              <a:latin typeface="Calibri" pitchFamily="34" charset="0"/>
              <a:ea typeface="+mn-ea"/>
            </a:endParaRPr>
          </a:p>
          <a:p>
            <a:pPr marL="0" indent="0">
              <a:buFontTx/>
              <a:buNone/>
              <a:defRPr/>
            </a:pPr>
            <a:endParaRPr lang="en-US" altLang="it-IT" dirty="0"/>
          </a:p>
          <a:p>
            <a:endParaRPr lang="en-GB" dirty="0"/>
          </a:p>
        </p:txBody>
      </p:sp>
      <p:sp>
        <p:nvSpPr>
          <p:cNvPr id="4" name="Slide Number Placeholder 3"/>
          <p:cNvSpPr>
            <a:spLocks noGrp="1"/>
          </p:cNvSpPr>
          <p:nvPr>
            <p:ph type="sldNum" sz="quarter" idx="10"/>
          </p:nvPr>
        </p:nvSpPr>
        <p:spPr/>
        <p:txBody>
          <a:bodyPr/>
          <a:lstStyle/>
          <a:p>
            <a:fld id="{8879445B-5107-4BF9-AB00-EC88CEE0F08C}" type="slidenum">
              <a:rPr lang="en-GB" smtClean="0"/>
              <a:t>57</a:t>
            </a:fld>
            <a:endParaRPr lang="en-GB"/>
          </a:p>
        </p:txBody>
      </p:sp>
    </p:spTree>
    <p:extLst>
      <p:ext uri="{BB962C8B-B14F-4D97-AF65-F5344CB8AC3E}">
        <p14:creationId xmlns:p14="http://schemas.microsoft.com/office/powerpoint/2010/main" val="680821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defRPr/>
            </a:pPr>
            <a:r>
              <a:rPr lang="en-US" sz="2000" b="1" u="sng" dirty="0">
                <a:latin typeface="Helvetica LT Std" charset="0"/>
              </a:rPr>
              <a:t>Facebook Dos &amp; Don’ts</a:t>
            </a:r>
          </a:p>
          <a:p>
            <a:pPr marL="514350" indent="-514350">
              <a:buFontTx/>
              <a:buNone/>
              <a:defRPr/>
            </a:pPr>
            <a:r>
              <a:rPr lang="en-GB" sz="1400" b="1" dirty="0"/>
              <a:t>Dos</a:t>
            </a:r>
          </a:p>
          <a:p>
            <a:pPr marL="514350" indent="-514350">
              <a:buFont typeface="Wingdings" pitchFamily="2" charset="2"/>
              <a:buChar char="ü"/>
              <a:defRPr/>
            </a:pPr>
            <a:r>
              <a:rPr lang="en-US" sz="1200" dirty="0"/>
              <a:t>Use an easily </a:t>
            </a:r>
            <a:r>
              <a:rPr lang="en-US" sz="1200" b="1" dirty="0"/>
              <a:t>recognizable image </a:t>
            </a:r>
            <a:r>
              <a:rPr lang="en-US" sz="1200" dirty="0"/>
              <a:t>(like your brand logo) for your profile picture—it will appear in the News Feed so it should be clear and recognizable</a:t>
            </a:r>
          </a:p>
          <a:p>
            <a:pPr marL="514350" indent="-514350">
              <a:buFont typeface="Wingdings" pitchFamily="2" charset="2"/>
              <a:buChar char="ü"/>
              <a:defRPr/>
            </a:pPr>
            <a:r>
              <a:rPr lang="en-US" sz="1200" dirty="0"/>
              <a:t>Develop </a:t>
            </a:r>
            <a:r>
              <a:rPr lang="en-US" sz="1200" b="1" dirty="0"/>
              <a:t>a distinct voice for your Facebook page. </a:t>
            </a:r>
            <a:r>
              <a:rPr lang="en-US" sz="1200" dirty="0"/>
              <a:t>Use the tone on your company website as a starting point, then add a healthy dollop of personality (or humor)</a:t>
            </a:r>
          </a:p>
          <a:p>
            <a:pPr marL="514350" indent="-514350">
              <a:buFont typeface="Wingdings" pitchFamily="2" charset="2"/>
              <a:buChar char="ü"/>
              <a:defRPr/>
            </a:pPr>
            <a:r>
              <a:rPr lang="en-US" sz="1200" b="1" dirty="0"/>
              <a:t>Highlight your Facebook presence on your website</a:t>
            </a:r>
            <a:r>
              <a:rPr lang="en-US" sz="1200" dirty="0"/>
              <a:t>, both by including the Facebook icon and by embedding popular Facebook posts right on your site.</a:t>
            </a:r>
          </a:p>
          <a:p>
            <a:pPr marL="514350" indent="-514350">
              <a:buFont typeface="Wingdings" pitchFamily="2" charset="2"/>
              <a:buChar char="ü"/>
              <a:defRPr/>
            </a:pPr>
            <a:r>
              <a:rPr lang="en-US" sz="1200" dirty="0"/>
              <a:t>Encourage people to like your page with a contest or giveaway.</a:t>
            </a:r>
          </a:p>
          <a:p>
            <a:pPr marL="514350" indent="-514350">
              <a:buFont typeface="Wingdings" pitchFamily="2" charset="2"/>
              <a:buChar char="ü"/>
              <a:defRPr/>
            </a:pPr>
            <a:r>
              <a:rPr lang="en-US" sz="1200" dirty="0"/>
              <a:t>Share content from other sources that are interesting or valuable to your Facebook followers—even if it has nothing to do with your company (</a:t>
            </a:r>
            <a:r>
              <a:rPr lang="en-US" sz="1200" b="1" dirty="0"/>
              <a:t>DON’T BE SELF-IMPORTANT</a:t>
            </a:r>
            <a:r>
              <a:rPr lang="en-US" sz="1200" dirty="0"/>
              <a:t>)</a:t>
            </a:r>
          </a:p>
          <a:p>
            <a:pPr marL="514350" indent="-514350">
              <a:buFont typeface="Wingdings" pitchFamily="2" charset="2"/>
              <a:buChar char="ü"/>
              <a:defRPr/>
            </a:pPr>
            <a:r>
              <a:rPr lang="en-US" sz="1200" dirty="0"/>
              <a:t>Use </a:t>
            </a:r>
            <a:r>
              <a:rPr lang="en-US" sz="1200" b="1" dirty="0"/>
              <a:t>video</a:t>
            </a:r>
            <a:r>
              <a:rPr lang="en-US" sz="1200" dirty="0"/>
              <a:t> to get your audience’s attention—videos are more likely to be shared than any other post type, and Facebook users watch live videos three times longer than prerecorded videos</a:t>
            </a:r>
          </a:p>
          <a:p>
            <a:pPr marL="514350" indent="-514350">
              <a:buFont typeface="Wingdings" pitchFamily="2" charset="2"/>
              <a:buChar char="ü"/>
              <a:defRPr/>
            </a:pPr>
            <a:r>
              <a:rPr lang="en-US" sz="1200" dirty="0"/>
              <a:t>Include an </a:t>
            </a:r>
            <a:r>
              <a:rPr lang="en-US" sz="1200" b="1" dirty="0"/>
              <a:t>image or photograph in your post</a:t>
            </a:r>
            <a:r>
              <a:rPr lang="en-US" sz="1200" dirty="0"/>
              <a:t>—Facebook posts with images see </a:t>
            </a:r>
            <a:r>
              <a:rPr lang="en-US" sz="1200" b="1" dirty="0"/>
              <a:t>2.3 times more engagement</a:t>
            </a:r>
            <a:r>
              <a:rPr lang="en-US" sz="1200" dirty="0"/>
              <a:t> than those without</a:t>
            </a:r>
            <a:endParaRPr lang="en-US" altLang="it-IT" dirty="0"/>
          </a:p>
          <a:p>
            <a:endParaRPr lang="en-GB" dirty="0"/>
          </a:p>
          <a:p>
            <a:endParaRPr lang="en-GB" dirty="0"/>
          </a:p>
          <a:p>
            <a:pPr marL="514350" indent="-514350">
              <a:buFontTx/>
              <a:buNone/>
              <a:defRPr/>
            </a:pPr>
            <a:r>
              <a:rPr lang="en-GB" sz="1200" b="1" dirty="0"/>
              <a:t>Don’ts</a:t>
            </a:r>
          </a:p>
          <a:p>
            <a:pPr marL="514350" indent="-514350">
              <a:buFontTx/>
              <a:buBlip>
                <a:blip r:embed="rId3"/>
              </a:buBlip>
              <a:defRPr/>
            </a:pPr>
            <a:r>
              <a:rPr lang="en-US" sz="1200" b="1" i="1" dirty="0"/>
              <a:t>Leave the “about” section of your page blank. </a:t>
            </a:r>
            <a:r>
              <a:rPr lang="en-US" sz="1200" dirty="0"/>
              <a:t>This is your chance to say who you are, what you do and what you stand for.</a:t>
            </a:r>
          </a:p>
          <a:p>
            <a:pPr marL="514350" indent="-514350">
              <a:buFontTx/>
              <a:buBlip>
                <a:blip r:embed="rId3"/>
              </a:buBlip>
              <a:defRPr/>
            </a:pPr>
            <a:r>
              <a:rPr lang="en-US" sz="1200" dirty="0"/>
              <a:t>Use your Facebook page to constantly push your products or services (</a:t>
            </a:r>
            <a:r>
              <a:rPr lang="en-US" sz="1200" b="1" dirty="0"/>
              <a:t>NOT A SALES PITCH PLATFORM!</a:t>
            </a:r>
            <a:r>
              <a:rPr lang="en-US" sz="1200" dirty="0"/>
              <a:t>)</a:t>
            </a:r>
          </a:p>
          <a:p>
            <a:pPr marL="514350" indent="-514350">
              <a:buFontTx/>
              <a:buBlip>
                <a:blip r:embed="rId3"/>
              </a:buBlip>
              <a:defRPr/>
            </a:pPr>
            <a:r>
              <a:rPr lang="en-US" sz="1200" b="1" i="1" dirty="0"/>
              <a:t>Go overboard with #Hashtags! </a:t>
            </a:r>
            <a:r>
              <a:rPr lang="en-US" sz="1200" dirty="0"/>
              <a:t>(Hashtags hamper your post reach on Facebook)</a:t>
            </a:r>
          </a:p>
          <a:p>
            <a:pPr marL="514350" indent="-514350">
              <a:buFontTx/>
              <a:buBlip>
                <a:blip r:embed="rId3"/>
              </a:buBlip>
              <a:defRPr/>
            </a:pPr>
            <a:r>
              <a:rPr lang="en-US" sz="1200" dirty="0"/>
              <a:t>Make the number of likes the ultimate goal of your Facebook efforts </a:t>
            </a:r>
            <a:r>
              <a:rPr lang="en-US" sz="1200" i="1" dirty="0"/>
              <a:t>(</a:t>
            </a:r>
            <a:r>
              <a:rPr lang="en-US" sz="1200" b="1" i="1" dirty="0"/>
              <a:t>Vanity Metrics</a:t>
            </a:r>
            <a:r>
              <a:rPr lang="en-US" sz="1200" dirty="0"/>
              <a:t> less important than shares or meaningful interactions)</a:t>
            </a:r>
          </a:p>
          <a:p>
            <a:pPr marL="514350" indent="-514350">
              <a:buFontTx/>
              <a:buBlip>
                <a:blip r:embed="rId3"/>
              </a:buBlip>
              <a:defRPr/>
            </a:pPr>
            <a:r>
              <a:rPr lang="en-US" sz="1200" b="1" i="1" dirty="0"/>
              <a:t>Post irrelevant content for the sake of engagement!</a:t>
            </a:r>
          </a:p>
          <a:p>
            <a:pPr marL="514350" indent="-514350">
              <a:buFontTx/>
              <a:buBlip>
                <a:blip r:embed="rId3"/>
              </a:buBlip>
              <a:defRPr/>
            </a:pPr>
            <a:r>
              <a:rPr lang="en-US" sz="1200" b="1" i="1" dirty="0" err="1"/>
              <a:t>Overpost</a:t>
            </a:r>
            <a:r>
              <a:rPr lang="en-US" sz="1200" b="1" dirty="0"/>
              <a:t> </a:t>
            </a:r>
            <a:r>
              <a:rPr lang="en-US" sz="1200" dirty="0"/>
              <a:t>(keep in mind the nature of your business: sometimes 1 post per day is more than enough!)</a:t>
            </a:r>
          </a:p>
          <a:p>
            <a:endParaRPr lang="en-GB" dirty="0"/>
          </a:p>
          <a:p>
            <a:endParaRPr lang="en-GB" dirty="0"/>
          </a:p>
          <a:p>
            <a:r>
              <a:rPr lang="en-GB" dirty="0"/>
              <a:t>Some resources</a:t>
            </a:r>
          </a:p>
          <a:p>
            <a:pPr marL="342900" indent="-342900" eaLnBrk="1" fontAlgn="auto" hangingPunct="1">
              <a:spcBef>
                <a:spcPct val="20000"/>
              </a:spcBef>
              <a:spcAft>
                <a:spcPts val="0"/>
              </a:spcAft>
              <a:buSzPct val="130000"/>
              <a:buFont typeface="+mj-lt"/>
              <a:buAutoNum type="arabicPeriod"/>
              <a:defRPr/>
            </a:pPr>
            <a:r>
              <a:rPr lang="it-IT" b="1" dirty="0">
                <a:solidFill>
                  <a:prstClr val="black">
                    <a:lumMod val="65000"/>
                    <a:lumOff val="35000"/>
                  </a:prstClr>
                </a:solidFill>
                <a:latin typeface="Calibri" pitchFamily="34" charset="0"/>
              </a:rPr>
              <a:t>Facebook Guides</a:t>
            </a:r>
          </a:p>
          <a:p>
            <a:pPr eaLnBrk="1" fontAlgn="auto" hangingPunct="1">
              <a:spcBef>
                <a:spcPct val="20000"/>
              </a:spcBef>
              <a:spcAft>
                <a:spcPts val="0"/>
              </a:spcAft>
              <a:buSzPct val="130000"/>
              <a:defRPr/>
            </a:pPr>
            <a:r>
              <a:rPr lang="it-IT" sz="1400" dirty="0">
                <a:solidFill>
                  <a:srgbClr val="0077BE"/>
                </a:solidFill>
                <a:latin typeface="+mn-lt"/>
                <a:cs typeface="MS PGothic" charset="0"/>
                <a:hlinkClick r:id="rId4"/>
              </a:rPr>
              <a:t>https://www.hubspot.com/facebook-marketing</a:t>
            </a:r>
            <a:r>
              <a:rPr lang="it-IT" sz="1400" dirty="0">
                <a:solidFill>
                  <a:srgbClr val="0077BE"/>
                </a:solidFill>
                <a:latin typeface="+mn-lt"/>
                <a:cs typeface="MS PGothic" charset="0"/>
              </a:rPr>
              <a:t> </a:t>
            </a:r>
          </a:p>
          <a:p>
            <a:pPr eaLnBrk="1" fontAlgn="auto" hangingPunct="1">
              <a:spcBef>
                <a:spcPct val="20000"/>
              </a:spcBef>
              <a:spcAft>
                <a:spcPts val="0"/>
              </a:spcAft>
              <a:buSzPct val="130000"/>
              <a:defRPr/>
            </a:pPr>
            <a:r>
              <a:rPr lang="it-IT" dirty="0">
                <a:solidFill>
                  <a:prstClr val="black">
                    <a:lumMod val="65000"/>
                    <a:lumOff val="35000"/>
                  </a:prstClr>
                </a:solidFill>
                <a:latin typeface="Calibri" pitchFamily="34" charset="0"/>
                <a:hlinkClick r:id="rId5"/>
              </a:rPr>
              <a:t>https://www.oberlo.com/blog/the-beginners-guide-to-facebook-advertising</a:t>
            </a:r>
            <a:endParaRPr lang="it-IT" dirty="0">
              <a:solidFill>
                <a:prstClr val="black">
                  <a:lumMod val="65000"/>
                  <a:lumOff val="35000"/>
                </a:prstClr>
              </a:solidFill>
              <a:latin typeface="Calibri" pitchFamily="34" charset="0"/>
            </a:endParaRPr>
          </a:p>
          <a:p>
            <a:pPr eaLnBrk="1" fontAlgn="auto" hangingPunct="1">
              <a:spcBef>
                <a:spcPct val="20000"/>
              </a:spcBef>
              <a:spcAft>
                <a:spcPts val="0"/>
              </a:spcAft>
              <a:buSzPct val="130000"/>
              <a:defRPr/>
            </a:pPr>
            <a:endParaRPr lang="it-IT" dirty="0">
              <a:solidFill>
                <a:prstClr val="black">
                  <a:lumMod val="65000"/>
                  <a:lumOff val="35000"/>
                </a:prstClr>
              </a:solidFill>
              <a:latin typeface="Calibri" pitchFamily="34" charset="0"/>
            </a:endParaRPr>
          </a:p>
          <a:p>
            <a:pPr eaLnBrk="1" fontAlgn="auto" hangingPunct="1">
              <a:spcBef>
                <a:spcPct val="20000"/>
              </a:spcBef>
              <a:spcAft>
                <a:spcPts val="0"/>
              </a:spcAft>
              <a:buSzPct val="130000"/>
              <a:defRPr/>
            </a:pPr>
            <a:r>
              <a:rPr lang="it-IT" b="1" dirty="0">
                <a:solidFill>
                  <a:prstClr val="black">
                    <a:lumMod val="65000"/>
                    <a:lumOff val="35000"/>
                  </a:prstClr>
                </a:solidFill>
                <a:latin typeface="Calibri" pitchFamily="34" charset="0"/>
              </a:rPr>
              <a:t>2. Social Media Management Tools </a:t>
            </a:r>
          </a:p>
          <a:p>
            <a:pPr eaLnBrk="1" fontAlgn="auto" hangingPunct="1">
              <a:spcBef>
                <a:spcPct val="20000"/>
              </a:spcBef>
              <a:spcAft>
                <a:spcPts val="0"/>
              </a:spcAft>
              <a:buSzPct val="130000"/>
              <a:defRPr/>
            </a:pPr>
            <a:r>
              <a:rPr lang="it-IT" dirty="0">
                <a:solidFill>
                  <a:prstClr val="black">
                    <a:lumMod val="65000"/>
                    <a:lumOff val="35000"/>
                  </a:prstClr>
                </a:solidFill>
                <a:latin typeface="Calibri" pitchFamily="34" charset="0"/>
                <a:hlinkClick r:id="rId6"/>
              </a:rPr>
              <a:t>https://www.socialbakers.com/</a:t>
            </a:r>
            <a:r>
              <a:rPr lang="it-IT" dirty="0">
                <a:solidFill>
                  <a:prstClr val="black">
                    <a:lumMod val="65000"/>
                    <a:lumOff val="35000"/>
                  </a:prstClr>
                </a:solidFill>
                <a:latin typeface="Calibri" pitchFamily="34" charset="0"/>
              </a:rPr>
              <a:t> </a:t>
            </a:r>
          </a:p>
          <a:p>
            <a:pPr eaLnBrk="1" fontAlgn="auto" hangingPunct="1">
              <a:spcBef>
                <a:spcPct val="20000"/>
              </a:spcBef>
              <a:spcAft>
                <a:spcPts val="0"/>
              </a:spcAft>
              <a:buSzPct val="130000"/>
              <a:defRPr/>
            </a:pPr>
            <a:r>
              <a:rPr lang="it-IT" dirty="0">
                <a:solidFill>
                  <a:prstClr val="black">
                    <a:lumMod val="65000"/>
                    <a:lumOff val="35000"/>
                  </a:prstClr>
                </a:solidFill>
                <a:latin typeface="Calibri" pitchFamily="34" charset="0"/>
                <a:hlinkClick r:id="rId7"/>
              </a:rPr>
              <a:t>https://buffer.com/</a:t>
            </a:r>
            <a:r>
              <a:rPr lang="it-IT" dirty="0">
                <a:solidFill>
                  <a:prstClr val="black">
                    <a:lumMod val="65000"/>
                    <a:lumOff val="35000"/>
                  </a:prstClr>
                </a:solidFill>
                <a:latin typeface="Calibri" pitchFamily="34" charset="0"/>
              </a:rPr>
              <a:t> </a:t>
            </a:r>
          </a:p>
          <a:p>
            <a:pPr eaLnBrk="1" fontAlgn="auto" hangingPunct="1">
              <a:spcBef>
                <a:spcPct val="20000"/>
              </a:spcBef>
              <a:spcAft>
                <a:spcPts val="0"/>
              </a:spcAft>
              <a:buSzPct val="130000"/>
              <a:defRPr/>
            </a:pPr>
            <a:r>
              <a:rPr lang="it-IT" dirty="0">
                <a:solidFill>
                  <a:prstClr val="black">
                    <a:lumMod val="65000"/>
                    <a:lumOff val="35000"/>
                  </a:prstClr>
                </a:solidFill>
                <a:latin typeface="Calibri" pitchFamily="34" charset="0"/>
                <a:hlinkClick r:id="rId8"/>
              </a:rPr>
              <a:t>https://hootsuite.com/it/</a:t>
            </a:r>
            <a:r>
              <a:rPr lang="it-IT" dirty="0">
                <a:solidFill>
                  <a:prstClr val="black">
                    <a:lumMod val="65000"/>
                    <a:lumOff val="35000"/>
                  </a:prstClr>
                </a:solidFill>
                <a:latin typeface="Calibri" pitchFamily="34" charset="0"/>
              </a:rPr>
              <a:t> </a:t>
            </a:r>
            <a:endParaRPr lang="en-GB" dirty="0"/>
          </a:p>
        </p:txBody>
      </p:sp>
      <p:sp>
        <p:nvSpPr>
          <p:cNvPr id="4" name="Slide Number Placeholder 3"/>
          <p:cNvSpPr>
            <a:spLocks noGrp="1"/>
          </p:cNvSpPr>
          <p:nvPr>
            <p:ph type="sldNum" sz="quarter" idx="10"/>
          </p:nvPr>
        </p:nvSpPr>
        <p:spPr/>
        <p:txBody>
          <a:bodyPr/>
          <a:lstStyle/>
          <a:p>
            <a:fld id="{8879445B-5107-4BF9-AB00-EC88CEE0F08C}" type="slidenum">
              <a:rPr lang="en-GB" smtClean="0"/>
              <a:t>58</a:t>
            </a:fld>
            <a:endParaRPr lang="en-GB"/>
          </a:p>
        </p:txBody>
      </p:sp>
    </p:spTree>
    <p:extLst>
      <p:ext uri="{BB962C8B-B14F-4D97-AF65-F5344CB8AC3E}">
        <p14:creationId xmlns:p14="http://schemas.microsoft.com/office/powerpoint/2010/main" val="36693964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14350" indent="-514350">
              <a:buFontTx/>
              <a:buNone/>
              <a:defRPr/>
            </a:pPr>
            <a:r>
              <a:rPr lang="en-GB" sz="1200" b="1" dirty="0"/>
              <a:t>Dos</a:t>
            </a:r>
          </a:p>
          <a:p>
            <a:pPr marL="514350" indent="-514350">
              <a:buFont typeface="Wingdings" pitchFamily="2" charset="2"/>
              <a:buChar char="ü"/>
              <a:defRPr/>
            </a:pPr>
            <a:r>
              <a:rPr lang="en-US" sz="1200" dirty="0"/>
              <a:t>Engage with those in your niche (Don’t ignore those who engage with you)</a:t>
            </a:r>
          </a:p>
          <a:p>
            <a:pPr marL="514350" indent="-514350">
              <a:buFont typeface="Wingdings" pitchFamily="2" charset="2"/>
              <a:buChar char="ü"/>
              <a:defRPr/>
            </a:pPr>
            <a:r>
              <a:rPr lang="en-US" sz="1200" b="1" dirty="0"/>
              <a:t>Use at least a few hashtags (let’s say 10).</a:t>
            </a:r>
            <a:r>
              <a:rPr lang="en-US" sz="1200" dirty="0"/>
              <a:t> Hashtags are great to help get your post seen by those who aren’t following you! Make sure the hashtags are related to your photo and niche.</a:t>
            </a:r>
          </a:p>
          <a:p>
            <a:pPr marL="514350" indent="-514350">
              <a:buFont typeface="Wingdings" pitchFamily="2" charset="2"/>
              <a:buChar char="ü"/>
              <a:defRPr/>
            </a:pPr>
            <a:r>
              <a:rPr lang="it-IT" sz="1200" b="1" dirty="0"/>
              <a:t>Create a theme or a continuity with your content.</a:t>
            </a:r>
            <a:r>
              <a:rPr lang="it-IT" sz="1200" dirty="0"/>
              <a:t> It will give your profile a more harmonic aspect and make it easy on the eyes!</a:t>
            </a:r>
          </a:p>
          <a:p>
            <a:pPr marL="514350" indent="-514350">
              <a:buFont typeface="Wingdings" pitchFamily="2" charset="2"/>
              <a:buChar char="ü"/>
              <a:defRPr/>
            </a:pPr>
            <a:r>
              <a:rPr lang="en-US" sz="1200" b="1" dirty="0"/>
              <a:t>Drop your email in your bio:</a:t>
            </a:r>
            <a:r>
              <a:rPr lang="en-US" sz="1200" dirty="0"/>
              <a:t> this will allow anyone who wants to contact you, be able to do so.</a:t>
            </a:r>
          </a:p>
          <a:p>
            <a:pPr marL="514350" indent="-514350">
              <a:buFont typeface="Wingdings" pitchFamily="2" charset="2"/>
              <a:buChar char="ü"/>
              <a:defRPr/>
            </a:pPr>
            <a:r>
              <a:rPr lang="en-US" sz="1200" dirty="0"/>
              <a:t>Link your latest blog post </a:t>
            </a:r>
            <a:r>
              <a:rPr lang="it-IT" sz="1200" dirty="0"/>
              <a:t>or </a:t>
            </a:r>
            <a:r>
              <a:rPr lang="it-IT" sz="1200" b="1" dirty="0"/>
              <a:t>the most important page of your website in the bio.</a:t>
            </a:r>
          </a:p>
          <a:p>
            <a:pPr marL="514350" indent="-514350">
              <a:buFont typeface="Wingdings" pitchFamily="2" charset="2"/>
              <a:buChar char="ü"/>
              <a:defRPr/>
            </a:pPr>
            <a:r>
              <a:rPr lang="en-US" sz="1200" b="1" dirty="0"/>
              <a:t>Edit your photos before posting </a:t>
            </a:r>
            <a:r>
              <a:rPr lang="en-US" sz="1200" dirty="0"/>
              <a:t>(unless they’re already gorgeous!)</a:t>
            </a:r>
          </a:p>
          <a:p>
            <a:pPr marL="514350" indent="-514350">
              <a:buFont typeface="Wingdings" pitchFamily="2" charset="2"/>
              <a:buChar char="ü"/>
              <a:defRPr/>
            </a:pPr>
            <a:r>
              <a:rPr lang="en-US" sz="1200" b="1" dirty="0"/>
              <a:t>Use the stories! </a:t>
            </a:r>
            <a:r>
              <a:rPr lang="en-US" sz="1200" dirty="0"/>
              <a:t>This feature is a great way to tell your audience that you posted a new photo, share a quick announcement, show your personal side. Game changer!!</a:t>
            </a:r>
            <a:endParaRPr lang="en-GB" sz="1200" dirty="0"/>
          </a:p>
          <a:p>
            <a:endParaRPr lang="en-GB" dirty="0"/>
          </a:p>
        </p:txBody>
      </p:sp>
      <p:sp>
        <p:nvSpPr>
          <p:cNvPr id="4" name="Slide Number Placeholder 3"/>
          <p:cNvSpPr>
            <a:spLocks noGrp="1"/>
          </p:cNvSpPr>
          <p:nvPr>
            <p:ph type="sldNum" sz="quarter" idx="10"/>
          </p:nvPr>
        </p:nvSpPr>
        <p:spPr/>
        <p:txBody>
          <a:bodyPr/>
          <a:lstStyle/>
          <a:p>
            <a:fld id="{8879445B-5107-4BF9-AB00-EC88CEE0F08C}" type="slidenum">
              <a:rPr lang="en-GB" smtClean="0"/>
              <a:t>59</a:t>
            </a:fld>
            <a:endParaRPr lang="en-GB"/>
          </a:p>
        </p:txBody>
      </p:sp>
    </p:spTree>
    <p:extLst>
      <p:ext uri="{BB962C8B-B14F-4D97-AF65-F5344CB8AC3E}">
        <p14:creationId xmlns:p14="http://schemas.microsoft.com/office/powerpoint/2010/main" val="32269714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14350" indent="-514350" eaLnBrk="1" hangingPunct="1">
              <a:buFontTx/>
              <a:buNone/>
              <a:defRPr/>
            </a:pPr>
            <a:r>
              <a:rPr lang="en-GB" sz="1200" b="1" dirty="0"/>
              <a:t>Dos</a:t>
            </a:r>
          </a:p>
          <a:p>
            <a:pPr marL="514350" indent="-514350" eaLnBrk="1" hangingPunct="1">
              <a:buFont typeface="Wingdings" pitchFamily="2" charset="2"/>
              <a:buChar char="ü"/>
              <a:defRPr/>
            </a:pPr>
            <a:r>
              <a:rPr lang="en-GB" sz="1200" b="1" dirty="0"/>
              <a:t>Keep updates short </a:t>
            </a:r>
            <a:br>
              <a:rPr lang="en-GB" sz="1200" dirty="0"/>
            </a:br>
            <a:r>
              <a:rPr lang="en-GB" sz="1200" dirty="0"/>
              <a:t>Long posts are best kept for Pulse articles. Long texts in LinkedIn’s update box are usually cut and shortened when displayed in the newsfeed.</a:t>
            </a:r>
          </a:p>
          <a:p>
            <a:pPr marL="514350" indent="-514350">
              <a:buFont typeface="Wingdings" pitchFamily="2" charset="2"/>
              <a:buChar char="ü"/>
              <a:defRPr/>
            </a:pPr>
            <a:r>
              <a:rPr lang="en-GB" sz="1200" b="1" dirty="0"/>
              <a:t>Make posts visually appealing</a:t>
            </a:r>
            <a:br>
              <a:rPr lang="en-GB" sz="1200" dirty="0"/>
            </a:br>
            <a:r>
              <a:rPr lang="en-GB" sz="1200" dirty="0"/>
              <a:t>Try to avoid purely text updates. If possible, attach an accompanying image or even videos. </a:t>
            </a:r>
          </a:p>
          <a:p>
            <a:pPr marL="514350" indent="-514350" eaLnBrk="1" hangingPunct="1">
              <a:buFont typeface="Wingdings" pitchFamily="2" charset="2"/>
              <a:buChar char="ü"/>
              <a:defRPr/>
            </a:pPr>
            <a:r>
              <a:rPr lang="en-GB" sz="1200" b="1" dirty="0"/>
              <a:t>Engage with your connections</a:t>
            </a:r>
          </a:p>
          <a:p>
            <a:pPr marL="514350" indent="-514350" eaLnBrk="1" hangingPunct="1">
              <a:buFont typeface="Wingdings" pitchFamily="2" charset="2"/>
              <a:buChar char="ü"/>
              <a:defRPr/>
            </a:pPr>
            <a:r>
              <a:rPr lang="en-GB" sz="1200" b="1" dirty="0"/>
              <a:t>Post often </a:t>
            </a:r>
            <a:br>
              <a:rPr lang="en-GB" sz="1200" dirty="0"/>
            </a:br>
            <a:r>
              <a:rPr lang="en-GB" sz="1200" dirty="0"/>
              <a:t>Keep your profile up-to-date and the conversation going! Start with 1 post a week, expand to twice a week. </a:t>
            </a:r>
          </a:p>
          <a:p>
            <a:pPr marL="514350" indent="-514350" eaLnBrk="1" hangingPunct="1">
              <a:buFont typeface="Wingdings" pitchFamily="2" charset="2"/>
              <a:buChar char="ü"/>
              <a:defRPr/>
            </a:pPr>
            <a:r>
              <a:rPr lang="en-GB" sz="1200" b="1" dirty="0"/>
              <a:t>Join groups and interact</a:t>
            </a:r>
            <a:br>
              <a:rPr lang="en-GB" sz="1200" dirty="0"/>
            </a:br>
            <a:r>
              <a:rPr lang="en-GB" sz="1200" dirty="0"/>
              <a:t>There are various groups existing in LinkedIn on various topics. Join and take part in the discussions or start some on your own. If there are no groups in your specific topic of interest, consider making your own and invite your connections to join your group and contribute.</a:t>
            </a:r>
          </a:p>
          <a:p>
            <a:endParaRPr lang="en-GB" dirty="0"/>
          </a:p>
          <a:p>
            <a:pPr marL="514350" indent="-514350" eaLnBrk="1" hangingPunct="1">
              <a:buFontTx/>
              <a:buNone/>
              <a:defRPr/>
            </a:pPr>
            <a:r>
              <a:rPr lang="en-GB" sz="1200" b="1" dirty="0"/>
              <a:t>Don’ts</a:t>
            </a:r>
          </a:p>
          <a:p>
            <a:pPr marL="514350" indent="-514350" eaLnBrk="1" hangingPunct="1">
              <a:buFontTx/>
              <a:buBlip>
                <a:blip r:embed="rId3"/>
              </a:buBlip>
              <a:defRPr/>
            </a:pPr>
            <a:r>
              <a:rPr lang="en-GB" sz="1200" dirty="0"/>
              <a:t>Be self-centred</a:t>
            </a:r>
            <a:br>
              <a:rPr lang="en-GB" sz="1200" dirty="0"/>
            </a:br>
            <a:r>
              <a:rPr lang="en-GB" sz="1200" dirty="0"/>
              <a:t>Your content should have variety and keep the </a:t>
            </a:r>
            <a:r>
              <a:rPr lang="en-GB" sz="1200" b="1" dirty="0"/>
              <a:t>balance between self-promotion and content created by others</a:t>
            </a:r>
            <a:r>
              <a:rPr lang="en-GB" sz="1200" dirty="0"/>
              <a:t>.</a:t>
            </a:r>
          </a:p>
          <a:p>
            <a:pPr marL="0" indent="0" eaLnBrk="1" hangingPunct="1">
              <a:buFontTx/>
              <a:buNone/>
              <a:defRPr/>
            </a:pPr>
            <a:endParaRPr lang="en-GB" sz="1200" dirty="0"/>
          </a:p>
          <a:p>
            <a:pPr marL="514350" indent="-514350" eaLnBrk="1" hangingPunct="1">
              <a:buFontTx/>
              <a:buBlip>
                <a:blip r:embed="rId3"/>
              </a:buBlip>
              <a:defRPr/>
            </a:pPr>
            <a:r>
              <a:rPr lang="en-GB" sz="1200" dirty="0"/>
              <a:t>Don’t just share an article heading</a:t>
            </a:r>
            <a:br>
              <a:rPr lang="en-GB" sz="1200" dirty="0"/>
            </a:br>
            <a:r>
              <a:rPr lang="en-GB" sz="1200" b="1" dirty="0"/>
              <a:t>Be creative! </a:t>
            </a:r>
            <a:r>
              <a:rPr lang="en-GB" sz="1200" dirty="0"/>
              <a:t>When posting, aim to </a:t>
            </a:r>
            <a:r>
              <a:rPr lang="en-GB" sz="1200" b="1" u="sng" dirty="0"/>
              <a:t>teach something new </a:t>
            </a:r>
            <a:r>
              <a:rPr lang="en-GB" sz="1200" dirty="0"/>
              <a:t>to your followers. </a:t>
            </a:r>
          </a:p>
          <a:p>
            <a:pPr marL="0" indent="0" eaLnBrk="1" hangingPunct="1">
              <a:buFontTx/>
              <a:buNone/>
              <a:defRPr/>
            </a:pPr>
            <a:endParaRPr lang="en-GB" sz="1200" dirty="0"/>
          </a:p>
          <a:p>
            <a:pPr marL="514350" indent="-514350">
              <a:buFontTx/>
              <a:buBlip>
                <a:blip r:embed="rId3"/>
              </a:buBlip>
              <a:defRPr/>
            </a:pPr>
            <a:r>
              <a:rPr lang="en-GB" sz="1200" b="1" dirty="0"/>
              <a:t>Don’t treat LinkedIn like Facebook</a:t>
            </a:r>
            <a:br>
              <a:rPr lang="en-GB" sz="1200" dirty="0"/>
            </a:br>
            <a:r>
              <a:rPr lang="en-GB" sz="1200" dirty="0"/>
              <a:t>Remember that LinkedIn users see the platform as a professional platform. Watch carefully what you share or comment. Stay away from the inappropriate.</a:t>
            </a:r>
          </a:p>
          <a:p>
            <a:pPr marL="0" indent="0">
              <a:buFontTx/>
              <a:buNone/>
              <a:defRPr/>
            </a:pPr>
            <a:endParaRPr lang="en-GB" sz="1200" dirty="0"/>
          </a:p>
          <a:p>
            <a:pPr marL="514350" indent="-514350">
              <a:buFontTx/>
              <a:buBlip>
                <a:blip r:embed="rId3"/>
              </a:buBlip>
              <a:defRPr/>
            </a:pPr>
            <a:r>
              <a:rPr lang="en-GB" sz="1200" dirty="0"/>
              <a:t>Don’t be boring either</a:t>
            </a:r>
            <a:br>
              <a:rPr lang="en-GB" sz="1200" dirty="0"/>
            </a:br>
            <a:r>
              <a:rPr lang="en-GB" sz="1200" dirty="0"/>
              <a:t>You can be both professional and still engaging.  </a:t>
            </a:r>
          </a:p>
          <a:p>
            <a:endParaRPr lang="en-GB" dirty="0"/>
          </a:p>
          <a:p>
            <a:endParaRPr lang="en-GB" dirty="0"/>
          </a:p>
          <a:p>
            <a:r>
              <a:rPr lang="en-GB" dirty="0"/>
              <a:t>Resources</a:t>
            </a:r>
          </a:p>
          <a:p>
            <a:endParaRPr lang="en-GB" dirty="0"/>
          </a:p>
          <a:p>
            <a:pPr marL="342900" indent="-342900" eaLnBrk="1" fontAlgn="auto" hangingPunct="1">
              <a:spcBef>
                <a:spcPct val="20000"/>
              </a:spcBef>
              <a:spcAft>
                <a:spcPts val="0"/>
              </a:spcAft>
              <a:buSzPct val="130000"/>
              <a:buFont typeface="+mj-lt"/>
              <a:buAutoNum type="arabicPeriod"/>
              <a:defRPr/>
            </a:pPr>
            <a:r>
              <a:rPr lang="it-IT" b="1" dirty="0">
                <a:solidFill>
                  <a:prstClr val="black">
                    <a:lumMod val="65000"/>
                    <a:lumOff val="35000"/>
                  </a:prstClr>
                </a:solidFill>
                <a:latin typeface="Calibri" pitchFamily="34" charset="0"/>
              </a:rPr>
              <a:t>How to use Linkedin for a Business (Guide)</a:t>
            </a:r>
          </a:p>
          <a:p>
            <a:pPr eaLnBrk="1" fontAlgn="auto" hangingPunct="1">
              <a:spcBef>
                <a:spcPct val="20000"/>
              </a:spcBef>
              <a:spcAft>
                <a:spcPts val="0"/>
              </a:spcAft>
              <a:buSzPct val="130000"/>
              <a:defRPr/>
            </a:pPr>
            <a:r>
              <a:rPr lang="it-IT" b="1" dirty="0">
                <a:solidFill>
                  <a:prstClr val="black">
                    <a:lumMod val="65000"/>
                    <a:lumOff val="35000"/>
                  </a:prstClr>
                </a:solidFill>
                <a:latin typeface="Calibri" pitchFamily="34" charset="0"/>
                <a:hlinkClick r:id="rId4"/>
              </a:rPr>
              <a:t>https://cdn2.hubspot.net/hub/53/file-13199275-pdf/docs/how-to-use-linkedin-for-business.pdf</a:t>
            </a:r>
            <a:r>
              <a:rPr lang="it-IT" b="1" dirty="0">
                <a:solidFill>
                  <a:prstClr val="black">
                    <a:lumMod val="65000"/>
                    <a:lumOff val="35000"/>
                  </a:prstClr>
                </a:solidFill>
                <a:latin typeface="Calibri" pitchFamily="34" charset="0"/>
              </a:rPr>
              <a:t> </a:t>
            </a:r>
          </a:p>
          <a:p>
            <a:pPr marL="342900" indent="-342900" eaLnBrk="1" fontAlgn="auto" hangingPunct="1">
              <a:spcBef>
                <a:spcPct val="20000"/>
              </a:spcBef>
              <a:spcAft>
                <a:spcPts val="0"/>
              </a:spcAft>
              <a:buSzPct val="130000"/>
              <a:buFont typeface="+mj-lt"/>
              <a:buAutoNum type="arabicPeriod"/>
              <a:defRPr/>
            </a:pPr>
            <a:endParaRPr lang="it-IT" b="1" dirty="0">
              <a:solidFill>
                <a:prstClr val="black">
                  <a:lumMod val="65000"/>
                  <a:lumOff val="35000"/>
                </a:prstClr>
              </a:solidFill>
              <a:latin typeface="Calibri" pitchFamily="34" charset="0"/>
            </a:endParaRPr>
          </a:p>
          <a:p>
            <a:pPr eaLnBrk="1" fontAlgn="auto" hangingPunct="1">
              <a:spcBef>
                <a:spcPct val="20000"/>
              </a:spcBef>
              <a:spcAft>
                <a:spcPts val="0"/>
              </a:spcAft>
              <a:buSzPct val="130000"/>
              <a:defRPr/>
            </a:pPr>
            <a:r>
              <a:rPr lang="it-IT" b="1" dirty="0">
                <a:solidFill>
                  <a:prstClr val="black">
                    <a:lumMod val="65000"/>
                    <a:lumOff val="35000"/>
                  </a:prstClr>
                </a:solidFill>
                <a:latin typeface="Calibri" pitchFamily="34" charset="0"/>
              </a:rPr>
              <a:t>2. Linkedin Quick Start Guide</a:t>
            </a:r>
          </a:p>
          <a:p>
            <a:pPr eaLnBrk="1" fontAlgn="auto" hangingPunct="1">
              <a:spcBef>
                <a:spcPct val="20000"/>
              </a:spcBef>
              <a:spcAft>
                <a:spcPts val="0"/>
              </a:spcAft>
              <a:buSzPct val="130000"/>
              <a:defRPr/>
            </a:pPr>
            <a:r>
              <a:rPr lang="it-IT" b="1" dirty="0">
                <a:solidFill>
                  <a:prstClr val="black">
                    <a:lumMod val="65000"/>
                    <a:lumOff val="35000"/>
                  </a:prstClr>
                </a:solidFill>
                <a:latin typeface="Calibri" pitchFamily="34" charset="0"/>
                <a:hlinkClick r:id="rId5"/>
              </a:rPr>
              <a:t>http://valiakaimaki.gr/wp-content/uploads/2014/05/LinkedIn-Quick-Start-Guide-by-Nathan-Kievman.pdf</a:t>
            </a:r>
            <a:r>
              <a:rPr lang="it-IT" b="1" dirty="0">
                <a:solidFill>
                  <a:prstClr val="black">
                    <a:lumMod val="65000"/>
                    <a:lumOff val="35000"/>
                  </a:prstClr>
                </a:solidFill>
                <a:latin typeface="Calibri" pitchFamily="34" charset="0"/>
              </a:rPr>
              <a:t> </a:t>
            </a:r>
          </a:p>
          <a:p>
            <a:endParaRPr lang="en-GB" dirty="0"/>
          </a:p>
        </p:txBody>
      </p:sp>
      <p:sp>
        <p:nvSpPr>
          <p:cNvPr id="4" name="Slide Number Placeholder 3"/>
          <p:cNvSpPr>
            <a:spLocks noGrp="1"/>
          </p:cNvSpPr>
          <p:nvPr>
            <p:ph type="sldNum" sz="quarter" idx="10"/>
          </p:nvPr>
        </p:nvSpPr>
        <p:spPr/>
        <p:txBody>
          <a:bodyPr/>
          <a:lstStyle/>
          <a:p>
            <a:fld id="{8879445B-5107-4BF9-AB00-EC88CEE0F08C}" type="slidenum">
              <a:rPr lang="en-GB" smtClean="0"/>
              <a:t>60</a:t>
            </a:fld>
            <a:endParaRPr lang="en-GB"/>
          </a:p>
        </p:txBody>
      </p:sp>
    </p:spTree>
    <p:extLst>
      <p:ext uri="{BB962C8B-B14F-4D97-AF65-F5344CB8AC3E}">
        <p14:creationId xmlns:p14="http://schemas.microsoft.com/office/powerpoint/2010/main" val="32002617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defRPr/>
            </a:pPr>
            <a:r>
              <a:rPr lang="en-GB" sz="1800" b="1" u="sng" dirty="0"/>
              <a:t>Email Marketing Resources</a:t>
            </a:r>
          </a:p>
          <a:p>
            <a:pPr marL="0" indent="0">
              <a:buFontTx/>
              <a:buNone/>
              <a:defRPr/>
            </a:pPr>
            <a:endParaRPr lang="en-GB" sz="1800" b="1" u="sng" dirty="0"/>
          </a:p>
          <a:p>
            <a:pPr marL="0" indent="0">
              <a:buFontTx/>
              <a:buNone/>
              <a:defRPr/>
            </a:pPr>
            <a:r>
              <a:rPr lang="en-US" sz="1200" b="1" dirty="0" err="1">
                <a:solidFill>
                  <a:schemeClr val="tx1"/>
                </a:solidFill>
                <a:latin typeface="Helvetica LT Std" charset="0"/>
              </a:rPr>
              <a:t>Kissmetric</a:t>
            </a:r>
            <a:r>
              <a:rPr lang="en-US" sz="1200" b="1" dirty="0">
                <a:solidFill>
                  <a:schemeClr val="tx1"/>
                </a:solidFill>
                <a:latin typeface="Helvetica LT Std" charset="0"/>
              </a:rPr>
              <a:t> “Beginners Guide”</a:t>
            </a:r>
          </a:p>
          <a:p>
            <a:pPr marL="0" indent="0">
              <a:buFontTx/>
              <a:buNone/>
              <a:defRPr/>
            </a:pPr>
            <a:r>
              <a:rPr lang="en-US" sz="1200" b="1" dirty="0">
                <a:latin typeface="Helvetica LT Std" charset="0"/>
                <a:hlinkClick r:id="rId3"/>
              </a:rPr>
              <a:t>https://blog.kissmetrics.com/beginners-guide-email-marketing/</a:t>
            </a:r>
            <a:r>
              <a:rPr lang="en-US" sz="1200" b="1" dirty="0">
                <a:latin typeface="Helvetica LT Std" charset="0"/>
              </a:rPr>
              <a:t> </a:t>
            </a:r>
          </a:p>
          <a:p>
            <a:pPr marL="0" indent="0">
              <a:buFontTx/>
              <a:buNone/>
              <a:defRPr/>
            </a:pPr>
            <a:endParaRPr lang="en-US" sz="1200" b="1" dirty="0">
              <a:latin typeface="Helvetica LT Std" charset="0"/>
            </a:endParaRPr>
          </a:p>
          <a:p>
            <a:pPr marL="0" indent="0">
              <a:buFontTx/>
              <a:buNone/>
              <a:defRPr/>
            </a:pPr>
            <a:r>
              <a:rPr lang="en-US" sz="1200" b="1" dirty="0" err="1">
                <a:solidFill>
                  <a:schemeClr val="tx1"/>
                </a:solidFill>
                <a:latin typeface="Helvetica LT Std" charset="0"/>
              </a:rPr>
              <a:t>Hubspot</a:t>
            </a:r>
            <a:r>
              <a:rPr lang="en-US" sz="1200" b="1" dirty="0">
                <a:solidFill>
                  <a:schemeClr val="tx1"/>
                </a:solidFill>
                <a:latin typeface="Helvetica LT Std" charset="0"/>
              </a:rPr>
              <a:t> Email Marketing Guide</a:t>
            </a:r>
          </a:p>
          <a:p>
            <a:pPr marL="0" indent="0">
              <a:buFontTx/>
              <a:buNone/>
              <a:defRPr/>
            </a:pPr>
            <a:r>
              <a:rPr lang="en-US" sz="1200" b="1" dirty="0">
                <a:solidFill>
                  <a:schemeClr val="tx1"/>
                </a:solidFill>
                <a:latin typeface="Helvetica LT Std" charset="0"/>
                <a:hlinkClick r:id="rId4"/>
              </a:rPr>
              <a:t>https://blog.hubspot.com/marketing/email-marketing-beginners-guide</a:t>
            </a:r>
            <a:r>
              <a:rPr lang="en-US" sz="1200" b="1" dirty="0">
                <a:solidFill>
                  <a:schemeClr val="tx1"/>
                </a:solidFill>
                <a:latin typeface="Helvetica LT Std" charset="0"/>
              </a:rPr>
              <a:t> </a:t>
            </a:r>
          </a:p>
          <a:p>
            <a:pPr marL="0" indent="0">
              <a:buFontTx/>
              <a:buNone/>
              <a:defRPr/>
            </a:pPr>
            <a:endParaRPr lang="en-US" sz="1200" b="1" dirty="0">
              <a:solidFill>
                <a:schemeClr val="tx1"/>
              </a:solidFill>
              <a:latin typeface="Helvetica LT Std" charset="0"/>
            </a:endParaRPr>
          </a:p>
          <a:p>
            <a:pPr marL="0" indent="0">
              <a:buFontTx/>
              <a:buNone/>
              <a:defRPr/>
            </a:pPr>
            <a:r>
              <a:rPr lang="en-US" sz="1200" b="1" dirty="0">
                <a:solidFill>
                  <a:schemeClr val="tx1"/>
                </a:solidFill>
                <a:latin typeface="Helvetica LT Std" charset="0"/>
              </a:rPr>
              <a:t>Email Marketing “Best Practices” – Mailchimp</a:t>
            </a:r>
          </a:p>
          <a:p>
            <a:pPr marL="0" indent="0">
              <a:buFontTx/>
              <a:buNone/>
              <a:defRPr/>
            </a:pPr>
            <a:r>
              <a:rPr lang="en-US" sz="1200" b="1" dirty="0">
                <a:solidFill>
                  <a:schemeClr val="tx1"/>
                </a:solidFill>
                <a:latin typeface="Helvetica LT Std" charset="0"/>
                <a:hlinkClick r:id="rId5"/>
              </a:rPr>
              <a:t>https://mailchimp.com/resources/guides/email-marketing-field-guide/</a:t>
            </a:r>
            <a:r>
              <a:rPr lang="en-US" sz="1200" b="1" dirty="0">
                <a:solidFill>
                  <a:schemeClr val="tx1"/>
                </a:solidFill>
                <a:latin typeface="Helvetica LT Std" charset="0"/>
              </a:rPr>
              <a:t> </a:t>
            </a:r>
          </a:p>
          <a:p>
            <a:endParaRPr lang="en-GB" dirty="0"/>
          </a:p>
        </p:txBody>
      </p:sp>
      <p:sp>
        <p:nvSpPr>
          <p:cNvPr id="4" name="Slide Number Placeholder 3"/>
          <p:cNvSpPr>
            <a:spLocks noGrp="1"/>
          </p:cNvSpPr>
          <p:nvPr>
            <p:ph type="sldNum" sz="quarter" idx="10"/>
          </p:nvPr>
        </p:nvSpPr>
        <p:spPr/>
        <p:txBody>
          <a:bodyPr/>
          <a:lstStyle/>
          <a:p>
            <a:fld id="{8879445B-5107-4BF9-AB00-EC88CEE0F08C}" type="slidenum">
              <a:rPr lang="en-GB" smtClean="0"/>
              <a:t>63</a:t>
            </a:fld>
            <a:endParaRPr lang="en-GB"/>
          </a:p>
        </p:txBody>
      </p:sp>
    </p:spTree>
    <p:extLst>
      <p:ext uri="{BB962C8B-B14F-4D97-AF65-F5344CB8AC3E}">
        <p14:creationId xmlns:p14="http://schemas.microsoft.com/office/powerpoint/2010/main" val="5530751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defRPr/>
            </a:pPr>
            <a:r>
              <a:rPr lang="en-US" sz="2800" b="1" u="sng" dirty="0">
                <a:latin typeface="Helvetica LT Std" charset="0"/>
              </a:rPr>
              <a:t>SMART KPIs</a:t>
            </a:r>
          </a:p>
          <a:p>
            <a:pPr marL="514350" indent="-514350" eaLnBrk="1" hangingPunct="1">
              <a:buFont typeface="Wingdings" pitchFamily="2" charset="2"/>
              <a:buChar char="ü"/>
              <a:defRPr/>
            </a:pPr>
            <a:r>
              <a:rPr lang="en-GB" sz="1800" b="1" dirty="0"/>
              <a:t>Specific</a:t>
            </a:r>
            <a:r>
              <a:rPr lang="en-GB" sz="1800" dirty="0"/>
              <a:t> – It has to be clear what the KPI exactly measures. </a:t>
            </a:r>
          </a:p>
          <a:p>
            <a:pPr marL="514350" indent="-514350" eaLnBrk="1" hangingPunct="1">
              <a:buFont typeface="Wingdings" pitchFamily="2" charset="2"/>
              <a:buChar char="ü"/>
              <a:defRPr/>
            </a:pPr>
            <a:r>
              <a:rPr lang="en-GB" sz="1800" b="1" dirty="0"/>
              <a:t>Measurable</a:t>
            </a:r>
            <a:r>
              <a:rPr lang="en-GB" sz="1800" dirty="0"/>
              <a:t> – The KPI has to be measurable to define a standard and to make it possible make comparisons.</a:t>
            </a:r>
          </a:p>
          <a:p>
            <a:pPr marL="514350" indent="-514350" eaLnBrk="1" hangingPunct="1">
              <a:buFont typeface="Wingdings" pitchFamily="2" charset="2"/>
              <a:buChar char="ü"/>
              <a:defRPr/>
            </a:pPr>
            <a:r>
              <a:rPr lang="en-GB" sz="1800" b="1" dirty="0"/>
              <a:t>Achievable</a:t>
            </a:r>
            <a:r>
              <a:rPr lang="en-GB" sz="1800" dirty="0"/>
              <a:t> –Nothing is more discouraging than striving for a goal that you will never obtain!</a:t>
            </a:r>
            <a:endParaRPr lang="it-IT" sz="1800" dirty="0"/>
          </a:p>
          <a:p>
            <a:pPr marL="514350" indent="-514350" eaLnBrk="1" hangingPunct="1">
              <a:buFont typeface="Wingdings" pitchFamily="2" charset="2"/>
              <a:buChar char="ü"/>
              <a:defRPr/>
            </a:pPr>
            <a:r>
              <a:rPr lang="en-GB" sz="1800" b="1" dirty="0"/>
              <a:t>Relevant</a:t>
            </a:r>
            <a:r>
              <a:rPr lang="en-GB" sz="1800" dirty="0"/>
              <a:t> – The KPI must give more insights and guidance to better improve an organisation’s strategy. Therefore an irrelevant KPI is useless.</a:t>
            </a:r>
          </a:p>
          <a:p>
            <a:pPr marL="514350" indent="-514350" eaLnBrk="1" hangingPunct="1">
              <a:buFont typeface="Wingdings" pitchFamily="2" charset="2"/>
              <a:buChar char="ü"/>
              <a:defRPr/>
            </a:pPr>
            <a:r>
              <a:rPr lang="en-GB" sz="1800" b="1" dirty="0"/>
              <a:t>Time-bound</a:t>
            </a:r>
            <a:r>
              <a:rPr lang="en-GB" sz="1800" dirty="0"/>
              <a:t> - Targets to be met per day, per month, per quarter and so on..</a:t>
            </a:r>
            <a:endParaRPr lang="en-GB" dirty="0"/>
          </a:p>
        </p:txBody>
      </p:sp>
      <p:sp>
        <p:nvSpPr>
          <p:cNvPr id="4" name="Slide Number Placeholder 3"/>
          <p:cNvSpPr>
            <a:spLocks noGrp="1"/>
          </p:cNvSpPr>
          <p:nvPr>
            <p:ph type="sldNum" sz="quarter" idx="10"/>
          </p:nvPr>
        </p:nvSpPr>
        <p:spPr/>
        <p:txBody>
          <a:bodyPr/>
          <a:lstStyle/>
          <a:p>
            <a:fld id="{8879445B-5107-4BF9-AB00-EC88CEE0F08C}" type="slidenum">
              <a:rPr lang="en-GB" smtClean="0"/>
              <a:t>74</a:t>
            </a:fld>
            <a:endParaRPr lang="en-GB"/>
          </a:p>
        </p:txBody>
      </p:sp>
    </p:spTree>
    <p:extLst>
      <p:ext uri="{BB962C8B-B14F-4D97-AF65-F5344CB8AC3E}">
        <p14:creationId xmlns:p14="http://schemas.microsoft.com/office/powerpoint/2010/main" val="18305599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879445B-5107-4BF9-AB00-EC88CEE0F08C}" type="slidenum">
              <a:rPr lang="en-GB" smtClean="0"/>
              <a:t>75</a:t>
            </a:fld>
            <a:endParaRPr lang="en-GB"/>
          </a:p>
        </p:txBody>
      </p:sp>
    </p:spTree>
    <p:extLst>
      <p:ext uri="{BB962C8B-B14F-4D97-AF65-F5344CB8AC3E}">
        <p14:creationId xmlns:p14="http://schemas.microsoft.com/office/powerpoint/2010/main" val="12039908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879445B-5107-4BF9-AB00-EC88CEE0F08C}" type="slidenum">
              <a:rPr lang="en-GB" smtClean="0"/>
              <a:t>10</a:t>
            </a:fld>
            <a:endParaRPr lang="en-GB"/>
          </a:p>
        </p:txBody>
      </p:sp>
    </p:spTree>
    <p:extLst>
      <p:ext uri="{BB962C8B-B14F-4D97-AF65-F5344CB8AC3E}">
        <p14:creationId xmlns:p14="http://schemas.microsoft.com/office/powerpoint/2010/main" val="18601027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If you examine each successful organisation, you will see their key to success in their messaging. Above is the “WHY” message conveyed by Apple. See the difference  with a “What” focused message in the previous slide.</a:t>
            </a:r>
          </a:p>
          <a:p>
            <a:endParaRPr lang="en-GB" dirty="0"/>
          </a:p>
        </p:txBody>
      </p:sp>
      <p:sp>
        <p:nvSpPr>
          <p:cNvPr id="4" name="Slide Number Placeholder 3"/>
          <p:cNvSpPr>
            <a:spLocks noGrp="1"/>
          </p:cNvSpPr>
          <p:nvPr>
            <p:ph type="sldNum" sz="quarter" idx="10"/>
          </p:nvPr>
        </p:nvSpPr>
        <p:spPr/>
        <p:txBody>
          <a:bodyPr/>
          <a:lstStyle/>
          <a:p>
            <a:fld id="{8879445B-5107-4BF9-AB00-EC88CEE0F08C}" type="slidenum">
              <a:rPr lang="en-GB" smtClean="0"/>
              <a:t>11</a:t>
            </a:fld>
            <a:endParaRPr lang="en-GB"/>
          </a:p>
        </p:txBody>
      </p:sp>
    </p:spTree>
    <p:extLst>
      <p:ext uri="{BB962C8B-B14F-4D97-AF65-F5344CB8AC3E}">
        <p14:creationId xmlns:p14="http://schemas.microsoft.com/office/powerpoint/2010/main" val="15918322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defRPr/>
            </a:pPr>
            <a:r>
              <a:rPr lang="en-US" sz="2800" u="sng" dirty="0">
                <a:latin typeface="Helvetica LT Std" charset="0"/>
              </a:rPr>
              <a:t>How to choose the most effective keywords:</a:t>
            </a:r>
            <a:endParaRPr lang="en-GB" sz="2800" u="sng" dirty="0"/>
          </a:p>
          <a:p>
            <a:pPr marL="0" indent="0">
              <a:buFontTx/>
              <a:buNone/>
              <a:defRPr/>
            </a:pPr>
            <a:r>
              <a:rPr lang="it-IT" sz="2800" dirty="0"/>
              <a:t>There are 3 foundational criteria for picking up a keyword:</a:t>
            </a:r>
            <a:endParaRPr lang="en-GB" sz="2800" u="sng" dirty="0"/>
          </a:p>
          <a:p>
            <a:pPr>
              <a:defRPr/>
            </a:pPr>
            <a:r>
              <a:rPr lang="en-US" sz="2800" b="1" u="sng" dirty="0">
                <a:latin typeface="Raleway"/>
                <a:ea typeface="Raleway"/>
                <a:cs typeface="Raleway"/>
                <a:sym typeface="Raleway"/>
              </a:rPr>
              <a:t>Popularity:</a:t>
            </a:r>
            <a:r>
              <a:rPr lang="en-US" sz="2800" b="1" dirty="0">
                <a:latin typeface="Raleway"/>
                <a:ea typeface="Raleway"/>
                <a:cs typeface="Raleway"/>
                <a:sym typeface="Raleway"/>
              </a:rPr>
              <a:t> </a:t>
            </a:r>
            <a:r>
              <a:rPr lang="en-US" sz="2400" dirty="0">
                <a:latin typeface="Raleway"/>
                <a:ea typeface="Raleway"/>
                <a:cs typeface="Raleway"/>
                <a:sym typeface="Raleway"/>
              </a:rPr>
              <a:t>Are people actually searching for it?</a:t>
            </a:r>
          </a:p>
          <a:p>
            <a:pPr>
              <a:defRPr/>
            </a:pPr>
            <a:r>
              <a:rPr lang="en-US" sz="2800" b="1" u="sng" dirty="0">
                <a:latin typeface="Raleway"/>
                <a:ea typeface="Raleway"/>
                <a:cs typeface="Raleway"/>
                <a:sym typeface="Raleway"/>
              </a:rPr>
              <a:t>Relevance: </a:t>
            </a:r>
            <a:r>
              <a:rPr lang="en-US" sz="2400" dirty="0"/>
              <a:t>How important is the keyword that I found with respect to the target audience of the project and its objectives?</a:t>
            </a:r>
          </a:p>
          <a:p>
            <a:pPr>
              <a:defRPr/>
            </a:pPr>
            <a:r>
              <a:rPr lang="en-US" sz="2800" b="1" u="sng" dirty="0"/>
              <a:t>Competition: </a:t>
            </a:r>
            <a:r>
              <a:rPr lang="en-US" sz="2400" dirty="0"/>
              <a:t>How many other competitors are aiming to be visible on the same SERP results from keywords that I'm considering?</a:t>
            </a:r>
          </a:p>
          <a:p>
            <a:pPr>
              <a:defRPr/>
            </a:pPr>
            <a:endParaRPr lang="en-US" sz="2400" dirty="0"/>
          </a:p>
          <a:p>
            <a:pPr marL="0" indent="0">
              <a:buFontTx/>
              <a:buNone/>
              <a:defRPr/>
            </a:pPr>
            <a:r>
              <a:rPr lang="en-US" sz="2400" dirty="0"/>
              <a:t>Useful tools &amp; platform for keyword research: Google Keyword Planner, </a:t>
            </a:r>
            <a:r>
              <a:rPr lang="en-US" sz="2400" dirty="0" err="1"/>
              <a:t>SemRush</a:t>
            </a:r>
            <a:r>
              <a:rPr lang="en-US" sz="2400" dirty="0"/>
              <a:t>, </a:t>
            </a:r>
            <a:r>
              <a:rPr lang="en-US" sz="2400" dirty="0" err="1"/>
              <a:t>UberSuggest</a:t>
            </a:r>
            <a:r>
              <a:rPr lang="en-US" sz="2400" dirty="0"/>
              <a:t>, Moz..</a:t>
            </a:r>
          </a:p>
        </p:txBody>
      </p:sp>
      <p:sp>
        <p:nvSpPr>
          <p:cNvPr id="4" name="Slide Number Placeholder 3"/>
          <p:cNvSpPr>
            <a:spLocks noGrp="1"/>
          </p:cNvSpPr>
          <p:nvPr>
            <p:ph type="sldNum" sz="quarter" idx="10"/>
          </p:nvPr>
        </p:nvSpPr>
        <p:spPr/>
        <p:txBody>
          <a:bodyPr/>
          <a:lstStyle/>
          <a:p>
            <a:fld id="{8879445B-5107-4BF9-AB00-EC88CEE0F08C}" type="slidenum">
              <a:rPr lang="en-GB" smtClean="0"/>
              <a:t>44</a:t>
            </a:fld>
            <a:endParaRPr lang="en-GB"/>
          </a:p>
        </p:txBody>
      </p:sp>
    </p:spTree>
    <p:extLst>
      <p:ext uri="{BB962C8B-B14F-4D97-AF65-F5344CB8AC3E}">
        <p14:creationId xmlns:p14="http://schemas.microsoft.com/office/powerpoint/2010/main" val="26995644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defRPr/>
            </a:pPr>
            <a:r>
              <a:rPr lang="en-US" sz="1600" u="sng" dirty="0">
                <a:latin typeface="Helvetica LT Std" charset="0"/>
              </a:rPr>
              <a:t>Title tag</a:t>
            </a:r>
          </a:p>
          <a:p>
            <a:pPr marL="0" indent="0" eaLnBrk="1" fontAlgn="auto" hangingPunct="1">
              <a:spcAft>
                <a:spcPts val="0"/>
              </a:spcAft>
              <a:buSzPct val="130000"/>
              <a:buFontTx/>
              <a:buNone/>
              <a:defRPr/>
            </a:pPr>
            <a:r>
              <a:rPr lang="en-GB" sz="1200" dirty="0"/>
              <a:t>Title tag are important for:</a:t>
            </a:r>
          </a:p>
          <a:p>
            <a:pPr>
              <a:defRPr/>
            </a:pPr>
            <a:r>
              <a:rPr lang="en-US" sz="1200" b="1" u="sng" dirty="0">
                <a:latin typeface="Raleway"/>
                <a:ea typeface="Raleway"/>
                <a:cs typeface="Raleway"/>
                <a:sym typeface="Raleway"/>
              </a:rPr>
              <a:t>SERP:</a:t>
            </a:r>
            <a:r>
              <a:rPr lang="it-IT" sz="1200" dirty="0"/>
              <a:t> it determines how a page is displayed in the SERP and it’s the first impression of your site  for a visitor (it can persuade users to click on it)</a:t>
            </a:r>
            <a:endParaRPr lang="en-US" sz="1600" u="sng" dirty="0"/>
          </a:p>
          <a:p>
            <a:pPr>
              <a:defRPr/>
            </a:pPr>
            <a:r>
              <a:rPr lang="en-US" sz="1200" b="1" u="sng" dirty="0"/>
              <a:t>Web browser: </a:t>
            </a:r>
            <a:r>
              <a:rPr lang="it-IT" sz="1200" dirty="0"/>
              <a:t>it is also displayed at the top of web browser  and act as a placeholder if people have multiple tabs opened (a cool title tag ensure that people won’t lose track of your content)</a:t>
            </a:r>
          </a:p>
          <a:p>
            <a:pPr>
              <a:defRPr/>
            </a:pPr>
            <a:r>
              <a:rPr lang="it-IT" sz="1200" b="1" u="sng" dirty="0"/>
              <a:t>External websites: </a:t>
            </a:r>
            <a:r>
              <a:rPr lang="it-IT" sz="1200" dirty="0"/>
              <a:t>Social networks use title tags to determine what to display on their pages.</a:t>
            </a:r>
          </a:p>
        </p:txBody>
      </p:sp>
      <p:sp>
        <p:nvSpPr>
          <p:cNvPr id="4" name="Slide Number Placeholder 3"/>
          <p:cNvSpPr>
            <a:spLocks noGrp="1"/>
          </p:cNvSpPr>
          <p:nvPr>
            <p:ph type="sldNum" sz="quarter" idx="10"/>
          </p:nvPr>
        </p:nvSpPr>
        <p:spPr/>
        <p:txBody>
          <a:bodyPr/>
          <a:lstStyle/>
          <a:p>
            <a:fld id="{8879445B-5107-4BF9-AB00-EC88CEE0F08C}" type="slidenum">
              <a:rPr lang="en-GB" smtClean="0"/>
              <a:t>46</a:t>
            </a:fld>
            <a:endParaRPr lang="en-GB"/>
          </a:p>
        </p:txBody>
      </p:sp>
    </p:spTree>
    <p:extLst>
      <p:ext uri="{BB962C8B-B14F-4D97-AF65-F5344CB8AC3E}">
        <p14:creationId xmlns:p14="http://schemas.microsoft.com/office/powerpoint/2010/main" val="24566687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defRPr/>
            </a:pPr>
            <a:r>
              <a:rPr lang="en-US" sz="1600" u="sng" dirty="0">
                <a:latin typeface="Helvetica LT Std" charset="0"/>
              </a:rPr>
              <a:t>Meta Description</a:t>
            </a:r>
          </a:p>
          <a:p>
            <a:pPr>
              <a:defRPr/>
            </a:pPr>
            <a:endParaRPr lang="it-IT" sz="1200" dirty="0"/>
          </a:p>
          <a:p>
            <a:pPr marL="0" indent="0" eaLnBrk="1" fontAlgn="auto" hangingPunct="1">
              <a:spcAft>
                <a:spcPts val="0"/>
              </a:spcAft>
              <a:buSzPct val="130000"/>
              <a:buFontTx/>
              <a:buNone/>
              <a:defRPr/>
            </a:pPr>
            <a:r>
              <a:rPr lang="en-US" sz="1200" dirty="0"/>
              <a:t>Meta descriptions are HTML attributes that provide concise summaries of webpages.</a:t>
            </a:r>
          </a:p>
          <a:p>
            <a:pPr marL="0" indent="0" eaLnBrk="1" fontAlgn="auto" hangingPunct="1">
              <a:spcAft>
                <a:spcPts val="0"/>
              </a:spcAft>
              <a:buSzPct val="130000"/>
              <a:buFontTx/>
              <a:buNone/>
              <a:defRPr/>
            </a:pPr>
            <a:endParaRPr lang="en-US" sz="1200" dirty="0"/>
          </a:p>
          <a:p>
            <a:pPr marL="0" indent="0" eaLnBrk="1" fontAlgn="auto" hangingPunct="1">
              <a:spcAft>
                <a:spcPts val="0"/>
              </a:spcAft>
              <a:buSzPct val="130000"/>
              <a:buFontTx/>
              <a:buNone/>
              <a:defRPr/>
            </a:pPr>
            <a:r>
              <a:rPr lang="en-US" sz="1200" dirty="0"/>
              <a:t>Meta descriptions can be any length, but search engines generally truncate snippets longer than 160 characters. It's best to keep meta descriptions long enough that they're sufficiently descriptive, but shorter than the </a:t>
            </a:r>
            <a:r>
              <a:rPr lang="en-US" sz="1200" b="1" dirty="0"/>
              <a:t>160-character limit </a:t>
            </a:r>
            <a:r>
              <a:rPr lang="en-US" sz="1200" dirty="0"/>
              <a:t>(135-160 characters).</a:t>
            </a:r>
          </a:p>
          <a:p>
            <a:endParaRPr lang="en-GB" dirty="0"/>
          </a:p>
        </p:txBody>
      </p:sp>
      <p:sp>
        <p:nvSpPr>
          <p:cNvPr id="4" name="Slide Number Placeholder 3"/>
          <p:cNvSpPr>
            <a:spLocks noGrp="1"/>
          </p:cNvSpPr>
          <p:nvPr>
            <p:ph type="sldNum" sz="quarter" idx="10"/>
          </p:nvPr>
        </p:nvSpPr>
        <p:spPr/>
        <p:txBody>
          <a:bodyPr/>
          <a:lstStyle/>
          <a:p>
            <a:fld id="{8879445B-5107-4BF9-AB00-EC88CEE0F08C}" type="slidenum">
              <a:rPr lang="en-GB" smtClean="0"/>
              <a:t>47</a:t>
            </a:fld>
            <a:endParaRPr lang="en-GB"/>
          </a:p>
        </p:txBody>
      </p:sp>
    </p:spTree>
    <p:extLst>
      <p:ext uri="{BB962C8B-B14F-4D97-AF65-F5344CB8AC3E}">
        <p14:creationId xmlns:p14="http://schemas.microsoft.com/office/powerpoint/2010/main" val="29125632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fontAlgn="auto" hangingPunct="1">
              <a:spcAft>
                <a:spcPts val="0"/>
              </a:spcAft>
              <a:buSzPct val="130000"/>
              <a:buFontTx/>
              <a:buNone/>
              <a:defRPr/>
            </a:pPr>
            <a:r>
              <a:rPr lang="en-US" sz="1400" b="1" dirty="0"/>
              <a:t>2 reason URLs matter to SEO:</a:t>
            </a:r>
          </a:p>
          <a:p>
            <a:pPr>
              <a:defRPr/>
            </a:pPr>
            <a:r>
              <a:rPr lang="en-US" sz="1200" dirty="0"/>
              <a:t>Improve User Experience</a:t>
            </a:r>
          </a:p>
          <a:p>
            <a:pPr>
              <a:defRPr/>
            </a:pPr>
            <a:r>
              <a:rPr lang="en-US" sz="1200" dirty="0"/>
              <a:t>Ranking: </a:t>
            </a:r>
            <a:r>
              <a:rPr lang="en-US" sz="1200" dirty="0" err="1"/>
              <a:t>Url</a:t>
            </a:r>
            <a:r>
              <a:rPr lang="en-US" sz="1200" dirty="0"/>
              <a:t> is a ranking factor for search engine to determine whether a page is relevant to a search query </a:t>
            </a:r>
          </a:p>
          <a:p>
            <a:endParaRPr lang="en-GB" dirty="0"/>
          </a:p>
        </p:txBody>
      </p:sp>
      <p:sp>
        <p:nvSpPr>
          <p:cNvPr id="4" name="Slide Number Placeholder 3"/>
          <p:cNvSpPr>
            <a:spLocks noGrp="1"/>
          </p:cNvSpPr>
          <p:nvPr>
            <p:ph type="sldNum" sz="quarter" idx="10"/>
          </p:nvPr>
        </p:nvSpPr>
        <p:spPr/>
        <p:txBody>
          <a:bodyPr/>
          <a:lstStyle/>
          <a:p>
            <a:fld id="{8879445B-5107-4BF9-AB00-EC88CEE0F08C}" type="slidenum">
              <a:rPr lang="en-GB" smtClean="0"/>
              <a:t>48</a:t>
            </a:fld>
            <a:endParaRPr lang="en-GB"/>
          </a:p>
        </p:txBody>
      </p:sp>
    </p:spTree>
    <p:extLst>
      <p:ext uri="{BB962C8B-B14F-4D97-AF65-F5344CB8AC3E}">
        <p14:creationId xmlns:p14="http://schemas.microsoft.com/office/powerpoint/2010/main" val="16618680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20000"/>
              </a:spcBef>
            </a:pPr>
            <a:r>
              <a:rPr lang="en-US" altLang="it-IT" sz="1200" dirty="0">
                <a:solidFill>
                  <a:srgbClr val="0077BE"/>
                </a:solidFill>
                <a:latin typeface="Helvetica LT Std"/>
              </a:rPr>
              <a:t>The </a:t>
            </a:r>
            <a:r>
              <a:rPr lang="en-US" altLang="it-IT" sz="1200" b="1" u="sng" dirty="0">
                <a:solidFill>
                  <a:srgbClr val="0077BE"/>
                </a:solidFill>
                <a:latin typeface="Helvetica LT Std"/>
              </a:rPr>
              <a:t>H1 tag </a:t>
            </a:r>
            <a:r>
              <a:rPr lang="en-US" altLang="it-IT" sz="1200" dirty="0">
                <a:solidFill>
                  <a:srgbClr val="0077BE"/>
                </a:solidFill>
                <a:latin typeface="Helvetica LT Std"/>
              </a:rPr>
              <a:t>is typically the largest and most important tag on an individual page of a website.</a:t>
            </a:r>
          </a:p>
          <a:p>
            <a:pPr>
              <a:spcBef>
                <a:spcPct val="20000"/>
              </a:spcBef>
            </a:pPr>
            <a:endParaRPr lang="en-US" altLang="it-IT" sz="1200" dirty="0">
              <a:solidFill>
                <a:srgbClr val="0077BE"/>
              </a:solidFill>
              <a:latin typeface="Helvetica LT Std"/>
            </a:endParaRPr>
          </a:p>
          <a:p>
            <a:pPr>
              <a:spcBef>
                <a:spcPct val="20000"/>
              </a:spcBef>
            </a:pPr>
            <a:r>
              <a:rPr lang="en-US" altLang="it-IT" sz="1200" dirty="0">
                <a:solidFill>
                  <a:srgbClr val="0077BE"/>
                </a:solidFill>
                <a:latin typeface="Helvetica LT Std"/>
              </a:rPr>
              <a:t>It may be used to introduce the content of that page as a whole or to simply reflect the name of the page itself.</a:t>
            </a:r>
          </a:p>
          <a:p>
            <a:endParaRPr lang="en-GB" dirty="0"/>
          </a:p>
        </p:txBody>
      </p:sp>
      <p:sp>
        <p:nvSpPr>
          <p:cNvPr id="4" name="Slide Number Placeholder 3"/>
          <p:cNvSpPr>
            <a:spLocks noGrp="1"/>
          </p:cNvSpPr>
          <p:nvPr>
            <p:ph type="sldNum" sz="quarter" idx="10"/>
          </p:nvPr>
        </p:nvSpPr>
        <p:spPr/>
        <p:txBody>
          <a:bodyPr/>
          <a:lstStyle/>
          <a:p>
            <a:fld id="{8879445B-5107-4BF9-AB00-EC88CEE0F08C}" type="slidenum">
              <a:rPr lang="en-GB" smtClean="0"/>
              <a:t>50</a:t>
            </a:fld>
            <a:endParaRPr lang="en-GB"/>
          </a:p>
        </p:txBody>
      </p:sp>
    </p:spTree>
    <p:extLst>
      <p:ext uri="{BB962C8B-B14F-4D97-AF65-F5344CB8AC3E}">
        <p14:creationId xmlns:p14="http://schemas.microsoft.com/office/powerpoint/2010/main" val="36689245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fontAlgn="auto" hangingPunct="1">
              <a:spcAft>
                <a:spcPts val="0"/>
              </a:spcAft>
              <a:buSzPct val="130000"/>
              <a:buFontTx/>
              <a:buNone/>
              <a:defRPr/>
            </a:pPr>
            <a:r>
              <a:rPr lang="en-US" sz="1200" b="1" i="1" dirty="0"/>
              <a:t>Benefits of Backlinks in SEO</a:t>
            </a:r>
          </a:p>
          <a:p>
            <a:pPr>
              <a:defRPr/>
            </a:pPr>
            <a:r>
              <a:rPr lang="en-US" sz="1200" dirty="0"/>
              <a:t>Improve Organic Ranking: If any of your content is getting organic links from other sites, that content will naturally rank higher with search engines.</a:t>
            </a:r>
          </a:p>
          <a:p>
            <a:pPr>
              <a:defRPr/>
            </a:pPr>
            <a:r>
              <a:rPr lang="en-US" sz="1200" dirty="0"/>
              <a:t>Faster Indexing: Backlinks help search engine bots discover links to your site and crawl your site effectively.</a:t>
            </a:r>
          </a:p>
          <a:p>
            <a:pPr>
              <a:defRPr/>
            </a:pPr>
            <a:r>
              <a:rPr lang="en-US" sz="1200" dirty="0"/>
              <a:t>Trust and Credibility Indicators: When you achieve a link from an high-profile, authoritative source, you can show it as a good “web badge” or reference</a:t>
            </a:r>
          </a:p>
          <a:p>
            <a:pPr>
              <a:defRPr/>
            </a:pPr>
            <a:r>
              <a:rPr lang="en-US" sz="1200" dirty="0"/>
              <a:t>One of the major benefits of backlinks is that they help get referral traffic.</a:t>
            </a:r>
          </a:p>
          <a:p>
            <a:endParaRPr lang="en-GB" dirty="0"/>
          </a:p>
        </p:txBody>
      </p:sp>
      <p:sp>
        <p:nvSpPr>
          <p:cNvPr id="4" name="Slide Number Placeholder 3"/>
          <p:cNvSpPr>
            <a:spLocks noGrp="1"/>
          </p:cNvSpPr>
          <p:nvPr>
            <p:ph type="sldNum" sz="quarter" idx="10"/>
          </p:nvPr>
        </p:nvSpPr>
        <p:spPr/>
        <p:txBody>
          <a:bodyPr/>
          <a:lstStyle/>
          <a:p>
            <a:fld id="{8879445B-5107-4BF9-AB00-EC88CEE0F08C}" type="slidenum">
              <a:rPr lang="en-GB" smtClean="0"/>
              <a:t>51</a:t>
            </a:fld>
            <a:endParaRPr lang="en-GB"/>
          </a:p>
        </p:txBody>
      </p:sp>
    </p:spTree>
    <p:extLst>
      <p:ext uri="{BB962C8B-B14F-4D97-AF65-F5344CB8AC3E}">
        <p14:creationId xmlns:p14="http://schemas.microsoft.com/office/powerpoint/2010/main" val="16487593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BC6909-8D58-45C6-A3A5-15FFC01CF15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39B27402-F626-498C-B57C-EC123B8B04A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D2643D48-72F3-43DD-BECC-90526ADA293E}"/>
              </a:ext>
            </a:extLst>
          </p:cNvPr>
          <p:cNvSpPr>
            <a:spLocks noGrp="1"/>
          </p:cNvSpPr>
          <p:nvPr>
            <p:ph type="dt" sz="half" idx="10"/>
          </p:nvPr>
        </p:nvSpPr>
        <p:spPr/>
        <p:txBody>
          <a:bodyPr/>
          <a:lstStyle/>
          <a:p>
            <a:fld id="{474AB6DF-2BFF-48C8-9E5D-150F1CD355F8}" type="datetimeFigureOut">
              <a:rPr lang="en-GB" smtClean="0"/>
              <a:t>06/06/2018</a:t>
            </a:fld>
            <a:endParaRPr lang="en-GB"/>
          </a:p>
        </p:txBody>
      </p:sp>
      <p:sp>
        <p:nvSpPr>
          <p:cNvPr id="5" name="Footer Placeholder 4">
            <a:extLst>
              <a:ext uri="{FF2B5EF4-FFF2-40B4-BE49-F238E27FC236}">
                <a16:creationId xmlns:a16="http://schemas.microsoft.com/office/drawing/2014/main" id="{4CF9D94E-050C-44DF-9468-8BBF4D2A356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D010726-1A6D-4BD7-B187-3AD335AF462B}"/>
              </a:ext>
            </a:extLst>
          </p:cNvPr>
          <p:cNvSpPr>
            <a:spLocks noGrp="1"/>
          </p:cNvSpPr>
          <p:nvPr>
            <p:ph type="sldNum" sz="quarter" idx="12"/>
          </p:nvPr>
        </p:nvSpPr>
        <p:spPr/>
        <p:txBody>
          <a:bodyPr/>
          <a:lstStyle/>
          <a:p>
            <a:fld id="{7A667A99-C659-4030-BCD2-75932BECF326}" type="slidenum">
              <a:rPr lang="en-GB" smtClean="0"/>
              <a:t>‹#›</a:t>
            </a:fld>
            <a:endParaRPr lang="en-GB"/>
          </a:p>
        </p:txBody>
      </p:sp>
    </p:spTree>
    <p:extLst>
      <p:ext uri="{BB962C8B-B14F-4D97-AF65-F5344CB8AC3E}">
        <p14:creationId xmlns:p14="http://schemas.microsoft.com/office/powerpoint/2010/main" val="3312006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80B696-5A60-413C-A422-F1B85867E602}"/>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4AE23BB-6AF2-4B2B-92CD-623320753754}"/>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3D9364A-2F77-4351-A7B1-29EA9759189C}"/>
              </a:ext>
            </a:extLst>
          </p:cNvPr>
          <p:cNvSpPr>
            <a:spLocks noGrp="1"/>
          </p:cNvSpPr>
          <p:nvPr>
            <p:ph type="dt" sz="half" idx="10"/>
          </p:nvPr>
        </p:nvSpPr>
        <p:spPr/>
        <p:txBody>
          <a:bodyPr/>
          <a:lstStyle/>
          <a:p>
            <a:fld id="{474AB6DF-2BFF-48C8-9E5D-150F1CD355F8}" type="datetimeFigureOut">
              <a:rPr lang="en-GB" smtClean="0"/>
              <a:t>06/06/2018</a:t>
            </a:fld>
            <a:endParaRPr lang="en-GB"/>
          </a:p>
        </p:txBody>
      </p:sp>
      <p:sp>
        <p:nvSpPr>
          <p:cNvPr id="5" name="Footer Placeholder 4">
            <a:extLst>
              <a:ext uri="{FF2B5EF4-FFF2-40B4-BE49-F238E27FC236}">
                <a16:creationId xmlns:a16="http://schemas.microsoft.com/office/drawing/2014/main" id="{0B59901B-CAF4-44D6-A72E-7A5721D5719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860CAE5-0371-400E-ABA7-804947822E20}"/>
              </a:ext>
            </a:extLst>
          </p:cNvPr>
          <p:cNvSpPr>
            <a:spLocks noGrp="1"/>
          </p:cNvSpPr>
          <p:nvPr>
            <p:ph type="sldNum" sz="quarter" idx="12"/>
          </p:nvPr>
        </p:nvSpPr>
        <p:spPr/>
        <p:txBody>
          <a:bodyPr/>
          <a:lstStyle/>
          <a:p>
            <a:fld id="{7A667A99-C659-4030-BCD2-75932BECF326}" type="slidenum">
              <a:rPr lang="en-GB" smtClean="0"/>
              <a:t>‹#›</a:t>
            </a:fld>
            <a:endParaRPr lang="en-GB"/>
          </a:p>
        </p:txBody>
      </p:sp>
    </p:spTree>
    <p:extLst>
      <p:ext uri="{BB962C8B-B14F-4D97-AF65-F5344CB8AC3E}">
        <p14:creationId xmlns:p14="http://schemas.microsoft.com/office/powerpoint/2010/main" val="7417176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2DD1F2F-DE02-4E94-ADA3-11F36587A79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2C6C22FE-0D4C-4126-A2E9-769C5E21FEF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0D6DA17-DB23-45A0-BDB7-68C31B2472E4}"/>
              </a:ext>
            </a:extLst>
          </p:cNvPr>
          <p:cNvSpPr>
            <a:spLocks noGrp="1"/>
          </p:cNvSpPr>
          <p:nvPr>
            <p:ph type="dt" sz="half" idx="10"/>
          </p:nvPr>
        </p:nvSpPr>
        <p:spPr/>
        <p:txBody>
          <a:bodyPr/>
          <a:lstStyle/>
          <a:p>
            <a:fld id="{474AB6DF-2BFF-48C8-9E5D-150F1CD355F8}" type="datetimeFigureOut">
              <a:rPr lang="en-GB" smtClean="0"/>
              <a:t>06/06/2018</a:t>
            </a:fld>
            <a:endParaRPr lang="en-GB"/>
          </a:p>
        </p:txBody>
      </p:sp>
      <p:sp>
        <p:nvSpPr>
          <p:cNvPr id="5" name="Footer Placeholder 4">
            <a:extLst>
              <a:ext uri="{FF2B5EF4-FFF2-40B4-BE49-F238E27FC236}">
                <a16:creationId xmlns:a16="http://schemas.microsoft.com/office/drawing/2014/main" id="{A0892D5F-9B44-4390-B922-017BBC1B039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FF6BF73-5FAA-4637-AB5F-6301B5DD423E}"/>
              </a:ext>
            </a:extLst>
          </p:cNvPr>
          <p:cNvSpPr>
            <a:spLocks noGrp="1"/>
          </p:cNvSpPr>
          <p:nvPr>
            <p:ph type="sldNum" sz="quarter" idx="12"/>
          </p:nvPr>
        </p:nvSpPr>
        <p:spPr/>
        <p:txBody>
          <a:bodyPr/>
          <a:lstStyle/>
          <a:p>
            <a:fld id="{7A667A99-C659-4030-BCD2-75932BECF326}" type="slidenum">
              <a:rPr lang="en-GB" smtClean="0"/>
              <a:t>‹#›</a:t>
            </a:fld>
            <a:endParaRPr lang="en-GB"/>
          </a:p>
        </p:txBody>
      </p:sp>
    </p:spTree>
    <p:extLst>
      <p:ext uri="{BB962C8B-B14F-4D97-AF65-F5344CB8AC3E}">
        <p14:creationId xmlns:p14="http://schemas.microsoft.com/office/powerpoint/2010/main" val="24809452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F9B54-F4BE-4FF7-A75F-0B8067B405D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F4BF9FE-8B69-4001-80F8-99A598B03CD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7520763-D087-449C-964D-A27DB96469A4}"/>
              </a:ext>
            </a:extLst>
          </p:cNvPr>
          <p:cNvSpPr>
            <a:spLocks noGrp="1"/>
          </p:cNvSpPr>
          <p:nvPr>
            <p:ph type="dt" sz="half" idx="10"/>
          </p:nvPr>
        </p:nvSpPr>
        <p:spPr/>
        <p:txBody>
          <a:bodyPr/>
          <a:lstStyle/>
          <a:p>
            <a:fld id="{474AB6DF-2BFF-48C8-9E5D-150F1CD355F8}" type="datetimeFigureOut">
              <a:rPr lang="en-GB" smtClean="0"/>
              <a:t>06/06/2018</a:t>
            </a:fld>
            <a:endParaRPr lang="en-GB"/>
          </a:p>
        </p:txBody>
      </p:sp>
      <p:sp>
        <p:nvSpPr>
          <p:cNvPr id="5" name="Footer Placeholder 4">
            <a:extLst>
              <a:ext uri="{FF2B5EF4-FFF2-40B4-BE49-F238E27FC236}">
                <a16:creationId xmlns:a16="http://schemas.microsoft.com/office/drawing/2014/main" id="{EA50EFF6-16E4-4E31-9E9A-6388F415E3B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76519AA-9365-48CD-ACDC-E2E4EFF037B3}"/>
              </a:ext>
            </a:extLst>
          </p:cNvPr>
          <p:cNvSpPr>
            <a:spLocks noGrp="1"/>
          </p:cNvSpPr>
          <p:nvPr>
            <p:ph type="sldNum" sz="quarter" idx="12"/>
          </p:nvPr>
        </p:nvSpPr>
        <p:spPr/>
        <p:txBody>
          <a:bodyPr/>
          <a:lstStyle/>
          <a:p>
            <a:fld id="{7A667A99-C659-4030-BCD2-75932BECF326}" type="slidenum">
              <a:rPr lang="en-GB" smtClean="0"/>
              <a:t>‹#›</a:t>
            </a:fld>
            <a:endParaRPr lang="en-GB"/>
          </a:p>
        </p:txBody>
      </p:sp>
    </p:spTree>
    <p:extLst>
      <p:ext uri="{BB962C8B-B14F-4D97-AF65-F5344CB8AC3E}">
        <p14:creationId xmlns:p14="http://schemas.microsoft.com/office/powerpoint/2010/main" val="233709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B9A8B8-E2AC-48D3-B0DA-DDE4305411C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07C02D85-60C3-4318-A4AE-50E9D7D0DC8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4A6388E3-B914-4D9E-81D4-380DBE3F04FF}"/>
              </a:ext>
            </a:extLst>
          </p:cNvPr>
          <p:cNvSpPr>
            <a:spLocks noGrp="1"/>
          </p:cNvSpPr>
          <p:nvPr>
            <p:ph type="dt" sz="half" idx="10"/>
          </p:nvPr>
        </p:nvSpPr>
        <p:spPr/>
        <p:txBody>
          <a:bodyPr/>
          <a:lstStyle/>
          <a:p>
            <a:fld id="{474AB6DF-2BFF-48C8-9E5D-150F1CD355F8}" type="datetimeFigureOut">
              <a:rPr lang="en-GB" smtClean="0"/>
              <a:t>06/06/2018</a:t>
            </a:fld>
            <a:endParaRPr lang="en-GB"/>
          </a:p>
        </p:txBody>
      </p:sp>
      <p:sp>
        <p:nvSpPr>
          <p:cNvPr id="5" name="Footer Placeholder 4">
            <a:extLst>
              <a:ext uri="{FF2B5EF4-FFF2-40B4-BE49-F238E27FC236}">
                <a16:creationId xmlns:a16="http://schemas.microsoft.com/office/drawing/2014/main" id="{1D032F99-DC8F-4F8E-BB71-CD2ED90946D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B7DC2A1-24B4-442F-9D76-2F38847E6363}"/>
              </a:ext>
            </a:extLst>
          </p:cNvPr>
          <p:cNvSpPr>
            <a:spLocks noGrp="1"/>
          </p:cNvSpPr>
          <p:nvPr>
            <p:ph type="sldNum" sz="quarter" idx="12"/>
          </p:nvPr>
        </p:nvSpPr>
        <p:spPr/>
        <p:txBody>
          <a:bodyPr/>
          <a:lstStyle/>
          <a:p>
            <a:fld id="{7A667A99-C659-4030-BCD2-75932BECF326}" type="slidenum">
              <a:rPr lang="en-GB" smtClean="0"/>
              <a:t>‹#›</a:t>
            </a:fld>
            <a:endParaRPr lang="en-GB"/>
          </a:p>
        </p:txBody>
      </p:sp>
    </p:spTree>
    <p:extLst>
      <p:ext uri="{BB962C8B-B14F-4D97-AF65-F5344CB8AC3E}">
        <p14:creationId xmlns:p14="http://schemas.microsoft.com/office/powerpoint/2010/main" val="30101824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F26C1B-C162-4DD1-ADA1-4287DDE94EA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9F83814-1D06-46E5-BF53-35DEFA861AC0}"/>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D8FD7816-9B23-4DCB-96DE-E4FD4BFB11B9}"/>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70377F6D-95EB-444E-A7FB-330119E6DFC1}"/>
              </a:ext>
            </a:extLst>
          </p:cNvPr>
          <p:cNvSpPr>
            <a:spLocks noGrp="1"/>
          </p:cNvSpPr>
          <p:nvPr>
            <p:ph type="dt" sz="half" idx="10"/>
          </p:nvPr>
        </p:nvSpPr>
        <p:spPr/>
        <p:txBody>
          <a:bodyPr/>
          <a:lstStyle/>
          <a:p>
            <a:fld id="{474AB6DF-2BFF-48C8-9E5D-150F1CD355F8}" type="datetimeFigureOut">
              <a:rPr lang="en-GB" smtClean="0"/>
              <a:t>06/06/2018</a:t>
            </a:fld>
            <a:endParaRPr lang="en-GB"/>
          </a:p>
        </p:txBody>
      </p:sp>
      <p:sp>
        <p:nvSpPr>
          <p:cNvPr id="6" name="Footer Placeholder 5">
            <a:extLst>
              <a:ext uri="{FF2B5EF4-FFF2-40B4-BE49-F238E27FC236}">
                <a16:creationId xmlns:a16="http://schemas.microsoft.com/office/drawing/2014/main" id="{BC6DD9BF-C06C-49C8-8333-74DFF60EEC7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132708C-AEAD-4158-93D7-BC44D222F32C}"/>
              </a:ext>
            </a:extLst>
          </p:cNvPr>
          <p:cNvSpPr>
            <a:spLocks noGrp="1"/>
          </p:cNvSpPr>
          <p:nvPr>
            <p:ph type="sldNum" sz="quarter" idx="12"/>
          </p:nvPr>
        </p:nvSpPr>
        <p:spPr/>
        <p:txBody>
          <a:bodyPr/>
          <a:lstStyle/>
          <a:p>
            <a:fld id="{7A667A99-C659-4030-BCD2-75932BECF326}" type="slidenum">
              <a:rPr lang="en-GB" smtClean="0"/>
              <a:t>‹#›</a:t>
            </a:fld>
            <a:endParaRPr lang="en-GB"/>
          </a:p>
        </p:txBody>
      </p:sp>
    </p:spTree>
    <p:extLst>
      <p:ext uri="{BB962C8B-B14F-4D97-AF65-F5344CB8AC3E}">
        <p14:creationId xmlns:p14="http://schemas.microsoft.com/office/powerpoint/2010/main" val="14431010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89163F-7708-4A1D-9F66-7555B9C71986}"/>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794B524-AE3D-4084-8226-8B560E11D7D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78B7D46-3415-4617-8116-A335A6B60899}"/>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FC8BDC7A-8C52-4CC9-A322-203CA54606A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F4CC0048-9518-489D-9636-6D38D841C51E}"/>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6B55EB0-F3F7-4F4E-86C4-7493711BC9C0}"/>
              </a:ext>
            </a:extLst>
          </p:cNvPr>
          <p:cNvSpPr>
            <a:spLocks noGrp="1"/>
          </p:cNvSpPr>
          <p:nvPr>
            <p:ph type="dt" sz="half" idx="10"/>
          </p:nvPr>
        </p:nvSpPr>
        <p:spPr/>
        <p:txBody>
          <a:bodyPr/>
          <a:lstStyle/>
          <a:p>
            <a:fld id="{474AB6DF-2BFF-48C8-9E5D-150F1CD355F8}" type="datetimeFigureOut">
              <a:rPr lang="en-GB" smtClean="0"/>
              <a:t>06/06/2018</a:t>
            </a:fld>
            <a:endParaRPr lang="en-GB"/>
          </a:p>
        </p:txBody>
      </p:sp>
      <p:sp>
        <p:nvSpPr>
          <p:cNvPr id="8" name="Footer Placeholder 7">
            <a:extLst>
              <a:ext uri="{FF2B5EF4-FFF2-40B4-BE49-F238E27FC236}">
                <a16:creationId xmlns:a16="http://schemas.microsoft.com/office/drawing/2014/main" id="{623D2D43-83A8-4194-A2B9-D6D5A6E1B699}"/>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165D8012-E2C4-436D-A6A5-F0A55A71344C}"/>
              </a:ext>
            </a:extLst>
          </p:cNvPr>
          <p:cNvSpPr>
            <a:spLocks noGrp="1"/>
          </p:cNvSpPr>
          <p:nvPr>
            <p:ph type="sldNum" sz="quarter" idx="12"/>
          </p:nvPr>
        </p:nvSpPr>
        <p:spPr/>
        <p:txBody>
          <a:bodyPr/>
          <a:lstStyle/>
          <a:p>
            <a:fld id="{7A667A99-C659-4030-BCD2-75932BECF326}" type="slidenum">
              <a:rPr lang="en-GB" smtClean="0"/>
              <a:t>‹#›</a:t>
            </a:fld>
            <a:endParaRPr lang="en-GB"/>
          </a:p>
        </p:txBody>
      </p:sp>
    </p:spTree>
    <p:extLst>
      <p:ext uri="{BB962C8B-B14F-4D97-AF65-F5344CB8AC3E}">
        <p14:creationId xmlns:p14="http://schemas.microsoft.com/office/powerpoint/2010/main" val="11691319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BB9FC9-D2A6-4007-8420-C5CE819EB300}"/>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B6B16DD7-44E1-4D93-843B-5606BE53B1D0}"/>
              </a:ext>
            </a:extLst>
          </p:cNvPr>
          <p:cNvSpPr>
            <a:spLocks noGrp="1"/>
          </p:cNvSpPr>
          <p:nvPr>
            <p:ph type="dt" sz="half" idx="10"/>
          </p:nvPr>
        </p:nvSpPr>
        <p:spPr/>
        <p:txBody>
          <a:bodyPr/>
          <a:lstStyle/>
          <a:p>
            <a:fld id="{474AB6DF-2BFF-48C8-9E5D-150F1CD355F8}" type="datetimeFigureOut">
              <a:rPr lang="en-GB" smtClean="0"/>
              <a:t>06/06/2018</a:t>
            </a:fld>
            <a:endParaRPr lang="en-GB"/>
          </a:p>
        </p:txBody>
      </p:sp>
      <p:sp>
        <p:nvSpPr>
          <p:cNvPr id="4" name="Footer Placeholder 3">
            <a:extLst>
              <a:ext uri="{FF2B5EF4-FFF2-40B4-BE49-F238E27FC236}">
                <a16:creationId xmlns:a16="http://schemas.microsoft.com/office/drawing/2014/main" id="{19A68A99-BE79-48C1-99B0-C1A9DE06BBAF}"/>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12BB80A4-52F9-42E2-9699-33FA7BF59F8D}"/>
              </a:ext>
            </a:extLst>
          </p:cNvPr>
          <p:cNvSpPr>
            <a:spLocks noGrp="1"/>
          </p:cNvSpPr>
          <p:nvPr>
            <p:ph type="sldNum" sz="quarter" idx="12"/>
          </p:nvPr>
        </p:nvSpPr>
        <p:spPr/>
        <p:txBody>
          <a:bodyPr/>
          <a:lstStyle/>
          <a:p>
            <a:fld id="{7A667A99-C659-4030-BCD2-75932BECF326}" type="slidenum">
              <a:rPr lang="en-GB" smtClean="0"/>
              <a:t>‹#›</a:t>
            </a:fld>
            <a:endParaRPr lang="en-GB"/>
          </a:p>
        </p:txBody>
      </p:sp>
    </p:spTree>
    <p:extLst>
      <p:ext uri="{BB962C8B-B14F-4D97-AF65-F5344CB8AC3E}">
        <p14:creationId xmlns:p14="http://schemas.microsoft.com/office/powerpoint/2010/main" val="13869850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9164247-7274-45B3-BC3F-13203BC3116D}"/>
              </a:ext>
            </a:extLst>
          </p:cNvPr>
          <p:cNvSpPr>
            <a:spLocks noGrp="1"/>
          </p:cNvSpPr>
          <p:nvPr>
            <p:ph type="dt" sz="half" idx="10"/>
          </p:nvPr>
        </p:nvSpPr>
        <p:spPr/>
        <p:txBody>
          <a:bodyPr/>
          <a:lstStyle/>
          <a:p>
            <a:fld id="{474AB6DF-2BFF-48C8-9E5D-150F1CD355F8}" type="datetimeFigureOut">
              <a:rPr lang="en-GB" smtClean="0"/>
              <a:t>06/06/2018</a:t>
            </a:fld>
            <a:endParaRPr lang="en-GB"/>
          </a:p>
        </p:txBody>
      </p:sp>
      <p:sp>
        <p:nvSpPr>
          <p:cNvPr id="3" name="Footer Placeholder 2">
            <a:extLst>
              <a:ext uri="{FF2B5EF4-FFF2-40B4-BE49-F238E27FC236}">
                <a16:creationId xmlns:a16="http://schemas.microsoft.com/office/drawing/2014/main" id="{8C707364-E6C1-4A9C-BF92-25CF636ADF7F}"/>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4A7F95F1-A5C0-4D56-BAF6-6551902FCC41}"/>
              </a:ext>
            </a:extLst>
          </p:cNvPr>
          <p:cNvSpPr>
            <a:spLocks noGrp="1"/>
          </p:cNvSpPr>
          <p:nvPr>
            <p:ph type="sldNum" sz="quarter" idx="12"/>
          </p:nvPr>
        </p:nvSpPr>
        <p:spPr/>
        <p:txBody>
          <a:bodyPr/>
          <a:lstStyle/>
          <a:p>
            <a:fld id="{7A667A99-C659-4030-BCD2-75932BECF326}" type="slidenum">
              <a:rPr lang="en-GB" smtClean="0"/>
              <a:t>‹#›</a:t>
            </a:fld>
            <a:endParaRPr lang="en-GB"/>
          </a:p>
        </p:txBody>
      </p:sp>
    </p:spTree>
    <p:extLst>
      <p:ext uri="{BB962C8B-B14F-4D97-AF65-F5344CB8AC3E}">
        <p14:creationId xmlns:p14="http://schemas.microsoft.com/office/powerpoint/2010/main" val="21158479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7B5CED-D40D-445C-B608-BC2E901B282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D420E5F7-7C5E-431B-87DE-7890E64E7A8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80B53EDD-673C-4034-AD4D-38825947D86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0D5DA72-FAD6-4499-A08E-CBDD9F88E697}"/>
              </a:ext>
            </a:extLst>
          </p:cNvPr>
          <p:cNvSpPr>
            <a:spLocks noGrp="1"/>
          </p:cNvSpPr>
          <p:nvPr>
            <p:ph type="dt" sz="half" idx="10"/>
          </p:nvPr>
        </p:nvSpPr>
        <p:spPr/>
        <p:txBody>
          <a:bodyPr/>
          <a:lstStyle/>
          <a:p>
            <a:fld id="{474AB6DF-2BFF-48C8-9E5D-150F1CD355F8}" type="datetimeFigureOut">
              <a:rPr lang="en-GB" smtClean="0"/>
              <a:t>06/06/2018</a:t>
            </a:fld>
            <a:endParaRPr lang="en-GB"/>
          </a:p>
        </p:txBody>
      </p:sp>
      <p:sp>
        <p:nvSpPr>
          <p:cNvPr id="6" name="Footer Placeholder 5">
            <a:extLst>
              <a:ext uri="{FF2B5EF4-FFF2-40B4-BE49-F238E27FC236}">
                <a16:creationId xmlns:a16="http://schemas.microsoft.com/office/drawing/2014/main" id="{B51E5FD6-BDC0-4EE0-997D-800B1E87569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A25C192-D5CB-4111-A6D7-D71B39068E12}"/>
              </a:ext>
            </a:extLst>
          </p:cNvPr>
          <p:cNvSpPr>
            <a:spLocks noGrp="1"/>
          </p:cNvSpPr>
          <p:nvPr>
            <p:ph type="sldNum" sz="quarter" idx="12"/>
          </p:nvPr>
        </p:nvSpPr>
        <p:spPr/>
        <p:txBody>
          <a:bodyPr/>
          <a:lstStyle/>
          <a:p>
            <a:fld id="{7A667A99-C659-4030-BCD2-75932BECF326}" type="slidenum">
              <a:rPr lang="en-GB" smtClean="0"/>
              <a:t>‹#›</a:t>
            </a:fld>
            <a:endParaRPr lang="en-GB"/>
          </a:p>
        </p:txBody>
      </p:sp>
    </p:spTree>
    <p:extLst>
      <p:ext uri="{BB962C8B-B14F-4D97-AF65-F5344CB8AC3E}">
        <p14:creationId xmlns:p14="http://schemas.microsoft.com/office/powerpoint/2010/main" val="15042803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6A46B-2721-4929-9C04-7CE4A1F4436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83BAA88B-51C2-427F-BBC3-EFFF3C8D489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1E27B0E0-70E1-4BBC-9143-DDEC061A8A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BD72846-420A-4904-BF57-9ED726A94F87}"/>
              </a:ext>
            </a:extLst>
          </p:cNvPr>
          <p:cNvSpPr>
            <a:spLocks noGrp="1"/>
          </p:cNvSpPr>
          <p:nvPr>
            <p:ph type="dt" sz="half" idx="10"/>
          </p:nvPr>
        </p:nvSpPr>
        <p:spPr/>
        <p:txBody>
          <a:bodyPr/>
          <a:lstStyle/>
          <a:p>
            <a:fld id="{474AB6DF-2BFF-48C8-9E5D-150F1CD355F8}" type="datetimeFigureOut">
              <a:rPr lang="en-GB" smtClean="0"/>
              <a:t>06/06/2018</a:t>
            </a:fld>
            <a:endParaRPr lang="en-GB"/>
          </a:p>
        </p:txBody>
      </p:sp>
      <p:sp>
        <p:nvSpPr>
          <p:cNvPr id="6" name="Footer Placeholder 5">
            <a:extLst>
              <a:ext uri="{FF2B5EF4-FFF2-40B4-BE49-F238E27FC236}">
                <a16:creationId xmlns:a16="http://schemas.microsoft.com/office/drawing/2014/main" id="{B79D13E9-451E-4BE0-B9D8-269D522C05A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35FBE5A-73D7-45B7-B183-40358D5CB43A}"/>
              </a:ext>
            </a:extLst>
          </p:cNvPr>
          <p:cNvSpPr>
            <a:spLocks noGrp="1"/>
          </p:cNvSpPr>
          <p:nvPr>
            <p:ph type="sldNum" sz="quarter" idx="12"/>
          </p:nvPr>
        </p:nvSpPr>
        <p:spPr/>
        <p:txBody>
          <a:bodyPr/>
          <a:lstStyle/>
          <a:p>
            <a:fld id="{7A667A99-C659-4030-BCD2-75932BECF326}" type="slidenum">
              <a:rPr lang="en-GB" smtClean="0"/>
              <a:t>‹#›</a:t>
            </a:fld>
            <a:endParaRPr lang="en-GB"/>
          </a:p>
        </p:txBody>
      </p:sp>
    </p:spTree>
    <p:extLst>
      <p:ext uri="{BB962C8B-B14F-4D97-AF65-F5344CB8AC3E}">
        <p14:creationId xmlns:p14="http://schemas.microsoft.com/office/powerpoint/2010/main" val="19914714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63CE0A9-023C-4B28-B791-B69233C1BEB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7A2B6E0-1404-42F9-AB56-C8986C5D102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4520D25-5FA2-4E70-BAA5-F36C2ADB032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4AB6DF-2BFF-48C8-9E5D-150F1CD355F8}" type="datetimeFigureOut">
              <a:rPr lang="en-GB" smtClean="0"/>
              <a:t>06/06/2018</a:t>
            </a:fld>
            <a:endParaRPr lang="en-GB"/>
          </a:p>
        </p:txBody>
      </p:sp>
      <p:sp>
        <p:nvSpPr>
          <p:cNvPr id="5" name="Footer Placeholder 4">
            <a:extLst>
              <a:ext uri="{FF2B5EF4-FFF2-40B4-BE49-F238E27FC236}">
                <a16:creationId xmlns:a16="http://schemas.microsoft.com/office/drawing/2014/main" id="{C469B90C-1D91-47BC-8AFE-63011AED870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61D06437-DBAE-4EEB-8C40-38E1C325361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667A99-C659-4030-BCD2-75932BECF326}" type="slidenum">
              <a:rPr lang="en-GB" smtClean="0"/>
              <a:t>‹#›</a:t>
            </a:fld>
            <a:endParaRPr lang="en-GB"/>
          </a:p>
        </p:txBody>
      </p:sp>
    </p:spTree>
    <p:extLst>
      <p:ext uri="{BB962C8B-B14F-4D97-AF65-F5344CB8AC3E}">
        <p14:creationId xmlns:p14="http://schemas.microsoft.com/office/powerpoint/2010/main" val="1455337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A8D0DB-06FE-4BDD-AB4C-80D74D797811}"/>
              </a:ext>
            </a:extLst>
          </p:cNvPr>
          <p:cNvSpPr>
            <a:spLocks noGrp="1"/>
          </p:cNvSpPr>
          <p:nvPr>
            <p:ph type="ctrTitle"/>
          </p:nvPr>
        </p:nvSpPr>
        <p:spPr/>
        <p:txBody>
          <a:bodyPr/>
          <a:lstStyle/>
          <a:p>
            <a:endParaRPr lang="en-GB"/>
          </a:p>
        </p:txBody>
      </p:sp>
      <p:sp>
        <p:nvSpPr>
          <p:cNvPr id="3" name="Subtitle 2">
            <a:extLst>
              <a:ext uri="{FF2B5EF4-FFF2-40B4-BE49-F238E27FC236}">
                <a16:creationId xmlns:a16="http://schemas.microsoft.com/office/drawing/2014/main" id="{B2DA0F19-3BAB-4BE2-AA14-812018AAA9C5}"/>
              </a:ext>
            </a:extLst>
          </p:cNvPr>
          <p:cNvSpPr>
            <a:spLocks noGrp="1"/>
          </p:cNvSpPr>
          <p:nvPr>
            <p:ph type="subTitle" idx="1"/>
          </p:nvPr>
        </p:nvSpPr>
        <p:spPr/>
        <p:txBody>
          <a:bodyPr/>
          <a:lstStyle/>
          <a:p>
            <a:endParaRPr lang="en-GB"/>
          </a:p>
        </p:txBody>
      </p:sp>
      <p:pic>
        <p:nvPicPr>
          <p:cNvPr id="5" name="Picture 4">
            <a:extLst>
              <a:ext uri="{FF2B5EF4-FFF2-40B4-BE49-F238E27FC236}">
                <a16:creationId xmlns:a16="http://schemas.microsoft.com/office/drawing/2014/main" id="{B0DFA3FE-EFD5-4677-83D5-FFFEC39BF03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2304631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E252B52-4B9F-477F-8DEF-26410D1583E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213992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7CB4750-EC86-48CB-95BA-9986190EFBC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125970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C90E55E-CD64-413F-8E0D-AF0F32C70AB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5900144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8D73439-7886-487E-B39B-E344A33498C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2194173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BFE8BCA-FFFE-46F7-8E06-66C0C5D6989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790870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DB6D511-3A35-45B5-A4FF-409FDE82245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2140432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F7F56AB-DF81-44C0-8DD6-13FA54E658E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6597707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22F6538-B1AB-4F23-9E81-2104F643745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8339646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262834E-6EF9-4F77-8479-D6469A1F883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273928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F9EFF05-0AC4-4A68-89A2-2D37569D3F6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7282177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AC3104-FD42-4DED-AC16-DC2EBE301620}"/>
              </a:ext>
            </a:extLst>
          </p:cNvPr>
          <p:cNvSpPr>
            <a:spLocks noGrp="1"/>
          </p:cNvSpPr>
          <p:nvPr>
            <p:ph type="title"/>
          </p:nvPr>
        </p:nvSpPr>
        <p:spPr/>
        <p:txBody>
          <a:bodyPr/>
          <a:lstStyle/>
          <a:p>
            <a:endParaRPr lang="en-GB"/>
          </a:p>
        </p:txBody>
      </p:sp>
      <p:pic>
        <p:nvPicPr>
          <p:cNvPr id="7" name="Content Placeholder 6">
            <a:extLst>
              <a:ext uri="{FF2B5EF4-FFF2-40B4-BE49-F238E27FC236}">
                <a16:creationId xmlns:a16="http://schemas.microsoft.com/office/drawing/2014/main" id="{D68B0B5F-AEB2-47F8-B950-B2E9643983A5}"/>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0" y="-1"/>
            <a:ext cx="12192000" cy="6858003"/>
          </a:xfrm>
        </p:spPr>
      </p:pic>
    </p:spTree>
    <p:extLst>
      <p:ext uri="{BB962C8B-B14F-4D97-AF65-F5344CB8AC3E}">
        <p14:creationId xmlns:p14="http://schemas.microsoft.com/office/powerpoint/2010/main" val="25858888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92104AB-5121-4EDA-9736-8299E7E1CAC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5854855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A7AF745-D7BB-49D5-984E-34C27C43E2B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5215283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974D32-665E-48EF-B3C6-EBE6BB67283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2675384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731896C-3424-4F6F-8A99-13782B77E04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259708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C7CB9C6-8362-4173-8808-F61E58B5610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7194557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84406BA-2562-4EA0-878C-4355907A206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953589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06B003D-FC5E-4619-8A25-43EA028375B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5212621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ABB43E8-2B43-49A9-8812-CBF46330D47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4777752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FC7B18B-CA8A-4C55-BDD2-2A4533C1B7A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044005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FC164B9-AD7A-4839-9FD0-56A3C140985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8514679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4E74EA-2B33-419E-976E-4F20342CA4A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136514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32A569C-354B-4A67-B5C7-E24DD532A17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4642056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DFD0917-B139-4A75-9389-EA62B59D5F4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6663849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B5EC1CF-DB84-43EF-BDA1-D2E8402F5DA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6141300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3001D2E-27CC-48C5-824B-E37B7C2E370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8624258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E0D8C3A-8B12-4B1F-BE69-ABCDB3CA833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0930000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4E3AC26-4EDF-478E-A7B8-C2C4053D561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6651387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E3BB579-BCC6-4E44-BDE0-6943C1B4E91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475986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A21A086-A230-49DE-9F02-5FFF0FD4FC3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0987041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9B9BEB2-677A-4FA1-AFEF-5CB7583916B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6549208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40948BC-A361-4AA9-99D0-1E0BA213FFC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348369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4242B86-5BBF-4B51-B00F-69367456BFA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5662708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251EBD8-9111-4896-8CE7-55A660C669C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36494833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58E1692-3AA6-4DC7-B749-16D6119652D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77195664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FE1D7ED-9618-4E4D-8761-E120BAC0251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40767376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EC77018-A2A0-4FAA-A40A-186EF7DE2CB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7201248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5CF9B1E-66C1-4EA3-898E-1FFA3227328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40325575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3D1F66E-99B0-4864-9DFD-BF6A79C0155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68303531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01278D7-B46B-4DCF-802F-5809D3096F6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9502643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3BF141F-1ABE-4717-97B9-49DBC20CE29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73486064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0738DCD-338B-4A76-A6A6-B3448291279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0557000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520448F-9FFB-491D-A94E-5538D95A972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5180933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7AB88BE-2ECF-44A5-9C9D-7F7279BBD0A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55405539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A615697-1390-4B1D-9592-AC6263A69D3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96288845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49A5C53-9C16-4CC4-A119-5EE1E14D9B8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95166670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7B35AFE-CD8F-46EB-882B-951DE37F453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79458025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B4FBE89-23E0-4039-B003-FAA2E226457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24851738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9341A76-0EDB-41A1-80C9-C989D1BD458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70966748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9B2BB3B-583C-4936-A007-05A96E2740F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8532537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825C0C1-20D7-444B-94E3-00C8BA8E0CD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55534540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E3D4643-9F08-4303-83BA-0A01845FD97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47408977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6A28B87-4ECD-4939-94BC-DEB2FE8D6EB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8441943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CEE8846-2B97-4FB7-8E15-DECF67E809B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9659117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BB20C87-5DE2-432D-9CDE-2ABF3EC10B5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36981278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18D3ECA-632A-41B9-B559-FC402206C06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93496897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0A0B214-4EC2-4D60-BA0D-9E210E0C078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55725692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8AAB8DF-FF4B-412A-8A9D-F80161EB09C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2386411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C1EA28D-F40B-4CD9-BD0E-84619225FF9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39122848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39BBE45-BDD5-41F2-8845-5C26300FFDB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61066493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F8CC05-0B2B-4CB8-8A8C-1F14EDA69B3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7493530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0990D16-2C25-42D5-A931-05ECFD23EC9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00209927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0B17081-58C2-48D3-B07A-883846232A5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03607640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32FFA0-363F-4FD0-A690-C5A4ACBB3BA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2675198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F4E84F-2E82-40CE-9DAA-5CDEF646A9B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569714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7141AC8-EA34-4062-A172-CF99870088D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93883367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0A4D54B-D433-4708-94D4-27FD11EBD1A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02429936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9E5BEB4-9587-4501-8995-6EF4A72B341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83693064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155F8CA-BCAB-4921-B1B5-0DAFF0F66F9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68188880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8F42421-CBFD-4289-A9C9-0C3DDF59753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90742054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689107A-EC14-4EA2-9754-FF78F34D8F9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04109360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07C4834-DE2B-46AC-834E-F404CE9D5E6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33178639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CC281FB-2551-45DA-B76D-721CF343339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91867909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FE44672-39DE-49B0-A427-928A1F38E76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46432082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41E211-A5F6-4C7F-8C85-E4D962B04F2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99388258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7356918-AA82-4078-BA7E-039658022AA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6268495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24BCA86-4655-4816-9578-E689F576E95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56434580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B6A0EEB-0B93-40A1-8601-E5A05DE560D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2621589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F2D9730-73B3-42B6-8E54-9B9C80606C5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96852879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4C5E8B-AB53-4620-8C55-9BBF9FCF1FF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93640618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82B8AEF-ECD5-4220-BCB9-F82BE68257E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71269426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8FCD93F-FBF2-4865-B3F4-FA1008CBD54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6937885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69CEFF8-B1B6-4B44-81C0-9F757A88D8D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54548567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844C2ED-8992-4299-A7A4-63142CBCC8E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3160062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95D6ABB-A0BB-4F70-8983-5287546EC91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63621899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F7B47D6-3CD7-4049-9BC6-6F02993B66E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266318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0A29962-3911-4E2F-85BF-9596190B273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9632467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8767AC8-C165-42EE-BA92-3524C3F3E2C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75250841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5CD89E8-E463-490D-A77A-86DC4846696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9793806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9E19F50-2F82-4A19-AA34-451E3356C8E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81206860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0660175-C17E-4CBB-8003-C5FD1783FBA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24555943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E8FE5D4-3B29-4A76-827C-FBE671D2715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47354869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C8ACC1F-578A-405C-ACED-E2A34976EA2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03468399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E708F2E-6FC1-418A-9487-3E18FF9CE6F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59881395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27C7321-D9C2-4882-BC82-4BA356F30EF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45002643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1536</TotalTime>
  <Words>782</Words>
  <Application>Microsoft Macintosh PowerPoint</Application>
  <PresentationFormat>Widescreen</PresentationFormat>
  <Paragraphs>149</Paragraphs>
  <Slides>96</Slides>
  <Notes>16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96</vt:i4>
      </vt:variant>
    </vt:vector>
  </HeadingPairs>
  <TitlesOfParts>
    <vt:vector size="104" baseType="lpstr">
      <vt:lpstr>MS PGothic</vt:lpstr>
      <vt:lpstr>Arial</vt:lpstr>
      <vt:lpstr>Calibri</vt:lpstr>
      <vt:lpstr>Calibri Light</vt:lpstr>
      <vt:lpstr>Helvetica LT Std</vt:lpstr>
      <vt:lpstr>Raleway</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16.0012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dc:creator>
  <cp:lastModifiedBy>Magdalena Brus</cp:lastModifiedBy>
  <cp:revision>8</cp:revision>
  <dcterms:created xsi:type="dcterms:W3CDTF">2018-05-16T06:15:03Z</dcterms:created>
  <dcterms:modified xsi:type="dcterms:W3CDTF">2018-06-06T10:38:06Z</dcterms:modified>
</cp:coreProperties>
</file>