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21"/>
  </p:notesMasterIdLst>
  <p:sldIdLst>
    <p:sldId id="257" r:id="rId2"/>
    <p:sldId id="319" r:id="rId3"/>
    <p:sldId id="320" r:id="rId4"/>
    <p:sldId id="318" r:id="rId5"/>
    <p:sldId id="261" r:id="rId6"/>
    <p:sldId id="316" r:id="rId7"/>
    <p:sldId id="317" r:id="rId8"/>
    <p:sldId id="321" r:id="rId9"/>
    <p:sldId id="346" r:id="rId10"/>
    <p:sldId id="262" r:id="rId11"/>
    <p:sldId id="263" r:id="rId12"/>
    <p:sldId id="265" r:id="rId13"/>
    <p:sldId id="326" r:id="rId14"/>
    <p:sldId id="327" r:id="rId15"/>
    <p:sldId id="343" r:id="rId16"/>
    <p:sldId id="345" r:id="rId17"/>
    <p:sldId id="347" r:id="rId18"/>
    <p:sldId id="348" r:id="rId19"/>
    <p:sldId id="35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892D"/>
    <a:srgbClr val="1C3046"/>
    <a:srgbClr val="1D2F45"/>
    <a:srgbClr val="75A5D8"/>
    <a:srgbClr val="E2E4EA"/>
    <a:srgbClr val="75A4D9"/>
    <a:srgbClr val="1670C9"/>
    <a:srgbClr val="2D4E77"/>
    <a:srgbClr val="575989"/>
    <a:srgbClr val="12A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60"/>
    <p:restoredTop sz="95833" autoAdjust="0"/>
  </p:normalViewPr>
  <p:slideViewPr>
    <p:cSldViewPr>
      <p:cViewPr varScale="1">
        <p:scale>
          <a:sx n="107" d="100"/>
          <a:sy n="107" d="100"/>
        </p:scale>
        <p:origin x="56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57" d="100"/>
          <a:sy n="157" d="100"/>
        </p:scale>
        <p:origin x="42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82B549-E1FD-CD42-A393-A56818553553}" type="doc">
      <dgm:prSet loTypeId="urn:microsoft.com/office/officeart/2005/8/layout/lProcess2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428DB808-D8A0-D842-A1F7-B34E8E682014}">
      <dgm:prSet phldrT="[Text]" custT="1"/>
      <dgm:spPr>
        <a:solidFill>
          <a:schemeClr val="bg1"/>
        </a:solidFill>
        <a:ln w="38100">
          <a:solidFill>
            <a:srgbClr val="1C3046"/>
          </a:solidFill>
        </a:ln>
      </dgm:spPr>
      <dgm:t>
        <a:bodyPr/>
        <a:lstStyle/>
        <a:p>
          <a:r>
            <a:rPr lang="en-US" sz="2400" dirty="0">
              <a:solidFill>
                <a:srgbClr val="1D2F45"/>
              </a:solidFill>
            </a:rPr>
            <a:t>e-Infra-structures</a:t>
          </a:r>
        </a:p>
      </dgm:t>
    </dgm:pt>
    <dgm:pt modelId="{BCFDF178-51D8-7042-91BE-7A3243C14514}" type="parTrans" cxnId="{9BFF1D00-D38D-E742-801F-92AD231353F7}">
      <dgm:prSet/>
      <dgm:spPr/>
      <dgm:t>
        <a:bodyPr/>
        <a:lstStyle/>
        <a:p>
          <a:endParaRPr lang="en-US"/>
        </a:p>
      </dgm:t>
    </dgm:pt>
    <dgm:pt modelId="{A3F4682C-676A-884A-9E3A-C96137B176FC}" type="sibTrans" cxnId="{9BFF1D00-D38D-E742-801F-92AD231353F7}">
      <dgm:prSet/>
      <dgm:spPr/>
      <dgm:t>
        <a:bodyPr/>
        <a:lstStyle/>
        <a:p>
          <a:endParaRPr lang="en-US"/>
        </a:p>
      </dgm:t>
    </dgm:pt>
    <dgm:pt modelId="{9CF84CA1-581B-FC42-AA7B-7A2E0B506A37}">
      <dgm:prSet phldrT="[Text]"/>
      <dgm:spPr>
        <a:solidFill>
          <a:schemeClr val="bg1">
            <a:lumMod val="85000"/>
          </a:schemeClr>
        </a:solidFill>
        <a:ln w="38100">
          <a:solidFill>
            <a:srgbClr val="1C3046"/>
          </a:solidFill>
        </a:ln>
      </dgm:spPr>
      <dgm:t>
        <a:bodyPr/>
        <a:lstStyle/>
        <a:p>
          <a:r>
            <a:rPr lang="en-US" dirty="0">
              <a:solidFill>
                <a:srgbClr val="1D2F45"/>
              </a:solidFill>
            </a:rPr>
            <a:t>Humanities</a:t>
          </a:r>
        </a:p>
      </dgm:t>
    </dgm:pt>
    <dgm:pt modelId="{75939C60-6FA6-5E40-83C2-F95A35137BD1}" type="parTrans" cxnId="{2AD08476-2920-AE4B-AED4-1F43DFF519A8}">
      <dgm:prSet/>
      <dgm:spPr/>
      <dgm:t>
        <a:bodyPr/>
        <a:lstStyle/>
        <a:p>
          <a:endParaRPr lang="en-US"/>
        </a:p>
      </dgm:t>
    </dgm:pt>
    <dgm:pt modelId="{8767F77E-3403-0C45-A506-3667C4F0317F}" type="sibTrans" cxnId="{2AD08476-2920-AE4B-AED4-1F43DFF519A8}">
      <dgm:prSet/>
      <dgm:spPr/>
      <dgm:t>
        <a:bodyPr/>
        <a:lstStyle/>
        <a:p>
          <a:endParaRPr lang="en-US"/>
        </a:p>
      </dgm:t>
    </dgm:pt>
    <dgm:pt modelId="{A7C7AA12-9B66-A346-8C89-ED31F0E83252}">
      <dgm:prSet phldrT="[Text]" custT="1"/>
      <dgm:spPr>
        <a:solidFill>
          <a:schemeClr val="bg1"/>
        </a:solidFill>
        <a:ln>
          <a:solidFill>
            <a:srgbClr val="1D2F45"/>
          </a:solidFill>
        </a:ln>
      </dgm:spPr>
      <dgm:t>
        <a:bodyPr/>
        <a:lstStyle/>
        <a:p>
          <a:r>
            <a:rPr lang="en-US" sz="1800" dirty="0">
              <a:solidFill>
                <a:srgbClr val="1D2F45"/>
              </a:solidFill>
            </a:rPr>
            <a:t>Language and literature (CLARIN)</a:t>
          </a:r>
        </a:p>
      </dgm:t>
    </dgm:pt>
    <dgm:pt modelId="{3CA44EC2-30E7-0644-B4CF-E3E6AF39FB5E}" type="parTrans" cxnId="{4E30309C-2AD4-D84B-A4EE-18C57FA70EDB}">
      <dgm:prSet/>
      <dgm:spPr/>
      <dgm:t>
        <a:bodyPr/>
        <a:lstStyle/>
        <a:p>
          <a:endParaRPr lang="en-US"/>
        </a:p>
      </dgm:t>
    </dgm:pt>
    <dgm:pt modelId="{5B5DEC21-971E-444C-B680-721F0F2BD891}" type="sibTrans" cxnId="{4E30309C-2AD4-D84B-A4EE-18C57FA70EDB}">
      <dgm:prSet/>
      <dgm:spPr/>
      <dgm:t>
        <a:bodyPr/>
        <a:lstStyle/>
        <a:p>
          <a:endParaRPr lang="en-US"/>
        </a:p>
      </dgm:t>
    </dgm:pt>
    <dgm:pt modelId="{E8BF3995-6687-9A4F-983B-108C8A4575C7}">
      <dgm:prSet phldrT="[Text]" custT="1"/>
      <dgm:spPr>
        <a:solidFill>
          <a:schemeClr val="bg1"/>
        </a:solidFill>
        <a:ln>
          <a:solidFill>
            <a:srgbClr val="1D2F45"/>
          </a:solidFill>
        </a:ln>
      </dgm:spPr>
      <dgm:t>
        <a:bodyPr/>
        <a:lstStyle/>
        <a:p>
          <a:r>
            <a:rPr lang="en-US" sz="1800" dirty="0">
              <a:solidFill>
                <a:srgbClr val="1D2F45"/>
              </a:solidFill>
            </a:rPr>
            <a:t>Arts (DARIAH)</a:t>
          </a:r>
        </a:p>
      </dgm:t>
    </dgm:pt>
    <dgm:pt modelId="{BB42CBCC-5495-6B4B-AF3B-4040594B64F9}" type="parTrans" cxnId="{EBCF846E-42A6-5747-9826-ACCCC5632834}">
      <dgm:prSet/>
      <dgm:spPr/>
      <dgm:t>
        <a:bodyPr/>
        <a:lstStyle/>
        <a:p>
          <a:endParaRPr lang="en-US"/>
        </a:p>
      </dgm:t>
    </dgm:pt>
    <dgm:pt modelId="{CC3E0CAE-AD20-FE43-86BC-FAB157FE9F49}" type="sibTrans" cxnId="{EBCF846E-42A6-5747-9826-ACCCC5632834}">
      <dgm:prSet/>
      <dgm:spPr/>
      <dgm:t>
        <a:bodyPr/>
        <a:lstStyle/>
        <a:p>
          <a:endParaRPr lang="en-US"/>
        </a:p>
      </dgm:t>
    </dgm:pt>
    <dgm:pt modelId="{D8C67C3E-01D2-BA43-AAE2-1F83E5AAE84D}">
      <dgm:prSet phldrT="[Text]"/>
      <dgm:spPr>
        <a:solidFill>
          <a:schemeClr val="bg1">
            <a:lumMod val="85000"/>
          </a:schemeClr>
        </a:solidFill>
        <a:ln w="28575">
          <a:solidFill>
            <a:srgbClr val="1D2F45"/>
          </a:solidFill>
        </a:ln>
      </dgm:spPr>
      <dgm:t>
        <a:bodyPr/>
        <a:lstStyle/>
        <a:p>
          <a:r>
            <a:rPr lang="en-US" dirty="0"/>
            <a:t>Engineering</a:t>
          </a:r>
        </a:p>
      </dgm:t>
    </dgm:pt>
    <dgm:pt modelId="{2113EE9D-34EA-CA4A-AA6E-1AA99C943D95}" type="parTrans" cxnId="{45B08E30-EDE4-9344-8293-33790AD8BF5C}">
      <dgm:prSet/>
      <dgm:spPr/>
      <dgm:t>
        <a:bodyPr/>
        <a:lstStyle/>
        <a:p>
          <a:endParaRPr lang="en-US"/>
        </a:p>
      </dgm:t>
    </dgm:pt>
    <dgm:pt modelId="{C6E7ADE6-D71A-0549-8787-D7DAFF238D60}" type="sibTrans" cxnId="{45B08E30-EDE4-9344-8293-33790AD8BF5C}">
      <dgm:prSet/>
      <dgm:spPr/>
      <dgm:t>
        <a:bodyPr/>
        <a:lstStyle/>
        <a:p>
          <a:endParaRPr lang="en-US"/>
        </a:p>
      </dgm:t>
    </dgm:pt>
    <dgm:pt modelId="{7891D862-F9B1-E94C-B709-BBCF85B39BCC}">
      <dgm:prSet phldrT="[Text]" custT="1"/>
      <dgm:spPr>
        <a:solidFill>
          <a:schemeClr val="bg1"/>
        </a:solidFill>
        <a:ln>
          <a:solidFill>
            <a:srgbClr val="1D2F45"/>
          </a:solidFill>
        </a:ln>
      </dgm:spPr>
      <dgm:t>
        <a:bodyPr/>
        <a:lstStyle/>
        <a:p>
          <a:r>
            <a:rPr lang="en-US" sz="1600" dirty="0">
              <a:solidFill>
                <a:srgbClr val="1D2F45"/>
              </a:solidFill>
            </a:rPr>
            <a:t>Environmental engineering  </a:t>
          </a:r>
          <a:r>
            <a:rPr lang="en-US" sz="1800" dirty="0">
              <a:solidFill>
                <a:srgbClr val="1D2F45"/>
              </a:solidFill>
            </a:rPr>
            <a:t>(sea vessels, LNEC)</a:t>
          </a:r>
        </a:p>
      </dgm:t>
    </dgm:pt>
    <dgm:pt modelId="{8E388392-FC78-AF48-ABC5-1D421BB6FA9F}" type="parTrans" cxnId="{DBB28DE4-C415-6A4D-ACEF-10DCB26D8301}">
      <dgm:prSet/>
      <dgm:spPr/>
      <dgm:t>
        <a:bodyPr/>
        <a:lstStyle/>
        <a:p>
          <a:endParaRPr lang="en-US"/>
        </a:p>
      </dgm:t>
    </dgm:pt>
    <dgm:pt modelId="{A5A061BC-2D95-A84B-B36A-20F0127AC042}" type="sibTrans" cxnId="{DBB28DE4-C415-6A4D-ACEF-10DCB26D8301}">
      <dgm:prSet/>
      <dgm:spPr/>
      <dgm:t>
        <a:bodyPr/>
        <a:lstStyle/>
        <a:p>
          <a:endParaRPr lang="en-US"/>
        </a:p>
      </dgm:t>
    </dgm:pt>
    <dgm:pt modelId="{F8871985-AA04-2443-AFCE-F4AA7C4805E2}">
      <dgm:prSet phldrT="[Text]" custT="1"/>
      <dgm:spPr>
        <a:solidFill>
          <a:schemeClr val="bg1"/>
        </a:solidFill>
        <a:ln>
          <a:solidFill>
            <a:srgbClr val="1D2F45"/>
          </a:solidFill>
        </a:ln>
      </dgm:spPr>
      <dgm:t>
        <a:bodyPr/>
        <a:lstStyle/>
        <a:p>
          <a:r>
            <a:rPr lang="en-US" sz="1800" dirty="0">
              <a:solidFill>
                <a:srgbClr val="1D2F45"/>
              </a:solidFill>
            </a:rPr>
            <a:t>Civil Engineering (Disaster Mitigation)</a:t>
          </a:r>
        </a:p>
      </dgm:t>
    </dgm:pt>
    <dgm:pt modelId="{81689E7D-A45E-DF46-BE9D-DC36CE694CFB}" type="parTrans" cxnId="{D31DBA2E-C315-7743-B4CF-CD4588263EB1}">
      <dgm:prSet/>
      <dgm:spPr/>
      <dgm:t>
        <a:bodyPr/>
        <a:lstStyle/>
        <a:p>
          <a:endParaRPr lang="en-US"/>
        </a:p>
      </dgm:t>
    </dgm:pt>
    <dgm:pt modelId="{038A6776-8DE4-B245-8075-C64248C1F04B}" type="sibTrans" cxnId="{D31DBA2E-C315-7743-B4CF-CD4588263EB1}">
      <dgm:prSet/>
      <dgm:spPr/>
      <dgm:t>
        <a:bodyPr/>
        <a:lstStyle/>
        <a:p>
          <a:endParaRPr lang="en-US"/>
        </a:p>
      </dgm:t>
    </dgm:pt>
    <dgm:pt modelId="{3378C504-7EB8-E646-9BE6-91ACEF2D3661}">
      <dgm:prSet phldrT="[Text]"/>
      <dgm:spPr>
        <a:solidFill>
          <a:schemeClr val="bg1">
            <a:lumMod val="85000"/>
          </a:schemeClr>
        </a:solidFill>
        <a:ln w="28575">
          <a:solidFill>
            <a:srgbClr val="1D2F45"/>
          </a:solidFill>
        </a:ln>
      </dgm:spPr>
      <dgm:t>
        <a:bodyPr/>
        <a:lstStyle/>
        <a:p>
          <a:r>
            <a:rPr lang="en-US" dirty="0"/>
            <a:t>Medical and Health Sciences</a:t>
          </a:r>
        </a:p>
      </dgm:t>
    </dgm:pt>
    <dgm:pt modelId="{8B8CA753-4E94-FD45-9412-157C1764F9FD}" type="parTrans" cxnId="{EB8A0D16-D98F-A84D-BF8E-BBA87611E1A4}">
      <dgm:prSet/>
      <dgm:spPr/>
      <dgm:t>
        <a:bodyPr/>
        <a:lstStyle/>
        <a:p>
          <a:endParaRPr lang="en-US"/>
        </a:p>
      </dgm:t>
    </dgm:pt>
    <dgm:pt modelId="{8D1A9225-689E-9643-9387-0EC3D1B44EF2}" type="sibTrans" cxnId="{EB8A0D16-D98F-A84D-BF8E-BBA87611E1A4}">
      <dgm:prSet/>
      <dgm:spPr/>
      <dgm:t>
        <a:bodyPr/>
        <a:lstStyle/>
        <a:p>
          <a:endParaRPr lang="en-US"/>
        </a:p>
      </dgm:t>
    </dgm:pt>
    <dgm:pt modelId="{616674A7-B155-D949-8FEF-36C2CC34C580}">
      <dgm:prSet phldrT="[Text]" custT="1"/>
      <dgm:spPr>
        <a:solidFill>
          <a:schemeClr val="bg1"/>
        </a:solidFill>
        <a:ln>
          <a:solidFill>
            <a:srgbClr val="1D2F45"/>
          </a:solidFill>
        </a:ln>
      </dgm:spPr>
      <dgm:t>
        <a:bodyPr/>
        <a:lstStyle/>
        <a:p>
          <a:r>
            <a:rPr lang="en-US" sz="1800" dirty="0">
              <a:solidFill>
                <a:srgbClr val="1D2F45"/>
              </a:solidFill>
            </a:rPr>
            <a:t>Biological Sciences (ELIXIR)</a:t>
          </a:r>
        </a:p>
      </dgm:t>
    </dgm:pt>
    <dgm:pt modelId="{4707E2EB-B298-294A-9C57-620AEB8BA0B6}" type="parTrans" cxnId="{E5F9F3CD-2AD0-6D4E-AFD2-521EF18BCFB0}">
      <dgm:prSet/>
      <dgm:spPr/>
      <dgm:t>
        <a:bodyPr/>
        <a:lstStyle/>
        <a:p>
          <a:endParaRPr lang="en-US"/>
        </a:p>
      </dgm:t>
    </dgm:pt>
    <dgm:pt modelId="{FDA8A237-51DF-8846-974C-26449BD1D0E2}" type="sibTrans" cxnId="{E5F9F3CD-2AD0-6D4E-AFD2-521EF18BCFB0}">
      <dgm:prSet/>
      <dgm:spPr/>
      <dgm:t>
        <a:bodyPr/>
        <a:lstStyle/>
        <a:p>
          <a:endParaRPr lang="en-US"/>
        </a:p>
      </dgm:t>
    </dgm:pt>
    <dgm:pt modelId="{694F9626-1151-434A-AFA7-EA5CAA167C21}">
      <dgm:prSet phldrT="[Text]" custT="1"/>
      <dgm:spPr>
        <a:solidFill>
          <a:schemeClr val="bg1"/>
        </a:solidFill>
        <a:ln>
          <a:solidFill>
            <a:srgbClr val="1D2F45"/>
          </a:solidFill>
        </a:ln>
      </dgm:spPr>
      <dgm:t>
        <a:bodyPr/>
        <a:lstStyle/>
        <a:p>
          <a:r>
            <a:rPr lang="en-US" sz="1800" dirty="0">
              <a:solidFill>
                <a:srgbClr val="1D2F45"/>
              </a:solidFill>
            </a:rPr>
            <a:t>Structural biology (WeNMR)</a:t>
          </a:r>
        </a:p>
      </dgm:t>
    </dgm:pt>
    <dgm:pt modelId="{CA8E94D8-3C0B-9C4E-A38B-683346017EBA}" type="parTrans" cxnId="{DB47E064-7FFC-5D48-86A7-A1BE073B076E}">
      <dgm:prSet/>
      <dgm:spPr/>
      <dgm:t>
        <a:bodyPr/>
        <a:lstStyle/>
        <a:p>
          <a:endParaRPr lang="en-US"/>
        </a:p>
      </dgm:t>
    </dgm:pt>
    <dgm:pt modelId="{5F86BA64-E976-D940-AA8C-BEC7CAF5B4E8}" type="sibTrans" cxnId="{DB47E064-7FFC-5D48-86A7-A1BE073B076E}">
      <dgm:prSet/>
      <dgm:spPr/>
      <dgm:t>
        <a:bodyPr/>
        <a:lstStyle/>
        <a:p>
          <a:endParaRPr lang="en-US"/>
        </a:p>
      </dgm:t>
    </dgm:pt>
    <dgm:pt modelId="{50316881-BF7C-3046-A671-9D089CCD2131}">
      <dgm:prSet/>
      <dgm:spPr>
        <a:solidFill>
          <a:schemeClr val="bg1">
            <a:lumMod val="85000"/>
          </a:schemeClr>
        </a:solidFill>
        <a:ln w="28575">
          <a:solidFill>
            <a:srgbClr val="1D2F45"/>
          </a:solidFill>
        </a:ln>
      </dgm:spPr>
      <dgm:t>
        <a:bodyPr/>
        <a:lstStyle/>
        <a:p>
          <a:r>
            <a:rPr lang="en-US" dirty="0"/>
            <a:t>Natural sciences</a:t>
          </a:r>
        </a:p>
      </dgm:t>
    </dgm:pt>
    <dgm:pt modelId="{9C5C0CDA-BF88-C84D-BFC6-1C28040C98C2}" type="parTrans" cxnId="{401F1EDF-04F3-6349-8151-B86BDCB8A4BF}">
      <dgm:prSet/>
      <dgm:spPr/>
      <dgm:t>
        <a:bodyPr/>
        <a:lstStyle/>
        <a:p>
          <a:endParaRPr lang="en-US"/>
        </a:p>
      </dgm:t>
    </dgm:pt>
    <dgm:pt modelId="{4539C2E0-1EFB-5C41-9187-D042B970493C}" type="sibTrans" cxnId="{401F1EDF-04F3-6349-8151-B86BDCB8A4BF}">
      <dgm:prSet/>
      <dgm:spPr/>
      <dgm:t>
        <a:bodyPr/>
        <a:lstStyle/>
        <a:p>
          <a:endParaRPr lang="en-US"/>
        </a:p>
      </dgm:t>
    </dgm:pt>
    <dgm:pt modelId="{F45C6C58-FE02-CE4A-9F26-F722843B1185}" type="pres">
      <dgm:prSet presAssocID="{FB82B549-E1FD-CD42-A393-A56818553553}" presName="theList" presStyleCnt="0">
        <dgm:presLayoutVars>
          <dgm:dir/>
          <dgm:animLvl val="lvl"/>
          <dgm:resizeHandles val="exact"/>
        </dgm:presLayoutVars>
      </dgm:prSet>
      <dgm:spPr/>
    </dgm:pt>
    <dgm:pt modelId="{12D89071-EBF1-5948-B605-D54359AEA151}" type="pres">
      <dgm:prSet presAssocID="{428DB808-D8A0-D842-A1F7-B34E8E682014}" presName="compNode" presStyleCnt="0"/>
      <dgm:spPr/>
    </dgm:pt>
    <dgm:pt modelId="{31BF7F35-8E45-0B47-9AD8-5A51B2CC2906}" type="pres">
      <dgm:prSet presAssocID="{428DB808-D8A0-D842-A1F7-B34E8E682014}" presName="aNode" presStyleLbl="bgShp" presStyleIdx="0" presStyleCnt="5"/>
      <dgm:spPr/>
    </dgm:pt>
    <dgm:pt modelId="{AFCE8159-4ACC-6345-9CF6-81256F95B2EB}" type="pres">
      <dgm:prSet presAssocID="{428DB808-D8A0-D842-A1F7-B34E8E682014}" presName="textNode" presStyleLbl="bgShp" presStyleIdx="0" presStyleCnt="5"/>
      <dgm:spPr/>
    </dgm:pt>
    <dgm:pt modelId="{68B109A4-008F-0D43-BEC9-C64BC9B9DE1C}" type="pres">
      <dgm:prSet presAssocID="{428DB808-D8A0-D842-A1F7-B34E8E682014}" presName="compChildNode" presStyleCnt="0"/>
      <dgm:spPr/>
    </dgm:pt>
    <dgm:pt modelId="{A31B108C-7742-5A44-8FAE-F21ACCF86339}" type="pres">
      <dgm:prSet presAssocID="{428DB808-D8A0-D842-A1F7-B34E8E682014}" presName="theInnerList" presStyleCnt="0"/>
      <dgm:spPr/>
    </dgm:pt>
    <dgm:pt modelId="{D7284CF7-E637-A541-8CC4-BDCA65366F65}" type="pres">
      <dgm:prSet presAssocID="{428DB808-D8A0-D842-A1F7-B34E8E682014}" presName="aSpace" presStyleCnt="0"/>
      <dgm:spPr/>
    </dgm:pt>
    <dgm:pt modelId="{68E2CBEE-580A-E44D-AC33-08AA5313CBD1}" type="pres">
      <dgm:prSet presAssocID="{9CF84CA1-581B-FC42-AA7B-7A2E0B506A37}" presName="compNode" presStyleCnt="0"/>
      <dgm:spPr/>
    </dgm:pt>
    <dgm:pt modelId="{506C335F-0887-F047-AA4B-0F5F46957BE3}" type="pres">
      <dgm:prSet presAssocID="{9CF84CA1-581B-FC42-AA7B-7A2E0B506A37}" presName="aNode" presStyleLbl="bgShp" presStyleIdx="1" presStyleCnt="5"/>
      <dgm:spPr/>
    </dgm:pt>
    <dgm:pt modelId="{C78D70EA-9DAA-C844-AA47-E7A1769975DE}" type="pres">
      <dgm:prSet presAssocID="{9CF84CA1-581B-FC42-AA7B-7A2E0B506A37}" presName="textNode" presStyleLbl="bgShp" presStyleIdx="1" presStyleCnt="5"/>
      <dgm:spPr/>
    </dgm:pt>
    <dgm:pt modelId="{B60A5611-7AAC-0D44-ACBF-5A7670F8A493}" type="pres">
      <dgm:prSet presAssocID="{9CF84CA1-581B-FC42-AA7B-7A2E0B506A37}" presName="compChildNode" presStyleCnt="0"/>
      <dgm:spPr/>
    </dgm:pt>
    <dgm:pt modelId="{9D27B790-1A66-3F46-9535-2F21B81F9472}" type="pres">
      <dgm:prSet presAssocID="{9CF84CA1-581B-FC42-AA7B-7A2E0B506A37}" presName="theInnerList" presStyleCnt="0"/>
      <dgm:spPr/>
    </dgm:pt>
    <dgm:pt modelId="{D281D103-1EF7-5245-9F77-248B67006C63}" type="pres">
      <dgm:prSet presAssocID="{A7C7AA12-9B66-A346-8C89-ED31F0E83252}" presName="childNode" presStyleLbl="node1" presStyleIdx="0" presStyleCnt="6" custLinFactNeighborY="-37627">
        <dgm:presLayoutVars>
          <dgm:bulletEnabled val="1"/>
        </dgm:presLayoutVars>
      </dgm:prSet>
      <dgm:spPr/>
    </dgm:pt>
    <dgm:pt modelId="{7C9E559A-88DA-5F41-B4AB-8A26261E1757}" type="pres">
      <dgm:prSet presAssocID="{A7C7AA12-9B66-A346-8C89-ED31F0E83252}" presName="aSpace2" presStyleCnt="0"/>
      <dgm:spPr/>
    </dgm:pt>
    <dgm:pt modelId="{B0668726-0927-3049-A3C2-8AA6A66D6AC5}" type="pres">
      <dgm:prSet presAssocID="{E8BF3995-6687-9A4F-983B-108C8A4575C7}" presName="childNode" presStyleLbl="node1" presStyleIdx="1" presStyleCnt="6" custLinFactNeighborX="-455" custLinFactNeighborY="-25412">
        <dgm:presLayoutVars>
          <dgm:bulletEnabled val="1"/>
        </dgm:presLayoutVars>
      </dgm:prSet>
      <dgm:spPr/>
    </dgm:pt>
    <dgm:pt modelId="{4B4F2FE7-4F21-644C-89EA-33E6E1FEF283}" type="pres">
      <dgm:prSet presAssocID="{9CF84CA1-581B-FC42-AA7B-7A2E0B506A37}" presName="aSpace" presStyleCnt="0"/>
      <dgm:spPr/>
    </dgm:pt>
    <dgm:pt modelId="{44919242-3F63-2644-9B41-C32453475855}" type="pres">
      <dgm:prSet presAssocID="{D8C67C3E-01D2-BA43-AAE2-1F83E5AAE84D}" presName="compNode" presStyleCnt="0"/>
      <dgm:spPr/>
    </dgm:pt>
    <dgm:pt modelId="{E01C37F7-50DD-7543-905C-722C52A8FA5A}" type="pres">
      <dgm:prSet presAssocID="{D8C67C3E-01D2-BA43-AAE2-1F83E5AAE84D}" presName="aNode" presStyleLbl="bgShp" presStyleIdx="2" presStyleCnt="5"/>
      <dgm:spPr/>
    </dgm:pt>
    <dgm:pt modelId="{EA74A5B3-3DC7-7446-ADB0-1BF52036501C}" type="pres">
      <dgm:prSet presAssocID="{D8C67C3E-01D2-BA43-AAE2-1F83E5AAE84D}" presName="textNode" presStyleLbl="bgShp" presStyleIdx="2" presStyleCnt="5"/>
      <dgm:spPr/>
    </dgm:pt>
    <dgm:pt modelId="{F8D129BF-78F4-BE4B-B61E-25373F2ACE79}" type="pres">
      <dgm:prSet presAssocID="{D8C67C3E-01D2-BA43-AAE2-1F83E5AAE84D}" presName="compChildNode" presStyleCnt="0"/>
      <dgm:spPr/>
    </dgm:pt>
    <dgm:pt modelId="{4AB168AC-0305-C046-928E-9A1A681AAEEC}" type="pres">
      <dgm:prSet presAssocID="{D8C67C3E-01D2-BA43-AAE2-1F83E5AAE84D}" presName="theInnerList" presStyleCnt="0"/>
      <dgm:spPr/>
    </dgm:pt>
    <dgm:pt modelId="{8B6CF272-9E30-FA4F-9FAD-2A809BB17EA1}" type="pres">
      <dgm:prSet presAssocID="{7891D862-F9B1-E94C-B709-BBCF85B39BCC}" presName="childNode" presStyleLbl="node1" presStyleIdx="2" presStyleCnt="6" custScaleX="108333" custLinFactNeighborX="-195" custLinFactNeighborY="-37491">
        <dgm:presLayoutVars>
          <dgm:bulletEnabled val="1"/>
        </dgm:presLayoutVars>
      </dgm:prSet>
      <dgm:spPr/>
    </dgm:pt>
    <dgm:pt modelId="{544CA577-B0C3-224D-9587-5D8A7046DCEC}" type="pres">
      <dgm:prSet presAssocID="{7891D862-F9B1-E94C-B709-BBCF85B39BCC}" presName="aSpace2" presStyleCnt="0"/>
      <dgm:spPr/>
    </dgm:pt>
    <dgm:pt modelId="{701B00A5-B041-E045-A3AB-21337B1D5217}" type="pres">
      <dgm:prSet presAssocID="{F8871985-AA04-2443-AFCE-F4AA7C4805E2}" presName="childNode" presStyleLbl="node1" presStyleIdx="3" presStyleCnt="6" custLinFactNeighborY="-20208">
        <dgm:presLayoutVars>
          <dgm:bulletEnabled val="1"/>
        </dgm:presLayoutVars>
      </dgm:prSet>
      <dgm:spPr/>
    </dgm:pt>
    <dgm:pt modelId="{76185805-C192-EE47-9CFC-7D810129F2EA}" type="pres">
      <dgm:prSet presAssocID="{D8C67C3E-01D2-BA43-AAE2-1F83E5AAE84D}" presName="aSpace" presStyleCnt="0"/>
      <dgm:spPr/>
    </dgm:pt>
    <dgm:pt modelId="{30DFBC69-6563-3F42-BE1D-9B9AE029A356}" type="pres">
      <dgm:prSet presAssocID="{3378C504-7EB8-E646-9BE6-91ACEF2D3661}" presName="compNode" presStyleCnt="0"/>
      <dgm:spPr/>
    </dgm:pt>
    <dgm:pt modelId="{1FF87AB6-8B6F-2C49-8127-16858EA577DE}" type="pres">
      <dgm:prSet presAssocID="{3378C504-7EB8-E646-9BE6-91ACEF2D3661}" presName="aNode" presStyleLbl="bgShp" presStyleIdx="3" presStyleCnt="5"/>
      <dgm:spPr/>
    </dgm:pt>
    <dgm:pt modelId="{A21138DB-3CFC-B440-93AB-C50D3F4EC35D}" type="pres">
      <dgm:prSet presAssocID="{3378C504-7EB8-E646-9BE6-91ACEF2D3661}" presName="textNode" presStyleLbl="bgShp" presStyleIdx="3" presStyleCnt="5"/>
      <dgm:spPr/>
    </dgm:pt>
    <dgm:pt modelId="{F7444C63-8DC4-6240-9DDE-17FE37501A80}" type="pres">
      <dgm:prSet presAssocID="{3378C504-7EB8-E646-9BE6-91ACEF2D3661}" presName="compChildNode" presStyleCnt="0"/>
      <dgm:spPr/>
    </dgm:pt>
    <dgm:pt modelId="{A74611CE-7EBD-214F-8B31-4DE3D0C1E15E}" type="pres">
      <dgm:prSet presAssocID="{3378C504-7EB8-E646-9BE6-91ACEF2D3661}" presName="theInnerList" presStyleCnt="0"/>
      <dgm:spPr/>
    </dgm:pt>
    <dgm:pt modelId="{3D7ACF27-C5F9-104D-8753-F778DF47DCF9}" type="pres">
      <dgm:prSet presAssocID="{616674A7-B155-D949-8FEF-36C2CC34C580}" presName="childNode" presStyleLbl="node1" presStyleIdx="4" presStyleCnt="6" custLinFactNeighborX="2604" custLinFactNeighborY="-39506">
        <dgm:presLayoutVars>
          <dgm:bulletEnabled val="1"/>
        </dgm:presLayoutVars>
      </dgm:prSet>
      <dgm:spPr/>
    </dgm:pt>
    <dgm:pt modelId="{982CF819-019A-E34F-87EF-6352341EE73E}" type="pres">
      <dgm:prSet presAssocID="{616674A7-B155-D949-8FEF-36C2CC34C580}" presName="aSpace2" presStyleCnt="0"/>
      <dgm:spPr/>
    </dgm:pt>
    <dgm:pt modelId="{43794017-DABC-FE49-80CB-09AF0EDC79CF}" type="pres">
      <dgm:prSet presAssocID="{694F9626-1151-434A-AFA7-EA5CAA167C21}" presName="childNode" presStyleLbl="node1" presStyleIdx="5" presStyleCnt="6" custLinFactNeighborX="-821" custLinFactNeighborY="-17606">
        <dgm:presLayoutVars>
          <dgm:bulletEnabled val="1"/>
        </dgm:presLayoutVars>
      </dgm:prSet>
      <dgm:spPr/>
    </dgm:pt>
    <dgm:pt modelId="{84F706D3-7814-D946-9FA8-7104B5F66DA2}" type="pres">
      <dgm:prSet presAssocID="{3378C504-7EB8-E646-9BE6-91ACEF2D3661}" presName="aSpace" presStyleCnt="0"/>
      <dgm:spPr/>
    </dgm:pt>
    <dgm:pt modelId="{C03DE930-008A-7A41-93AD-E52CAB259026}" type="pres">
      <dgm:prSet presAssocID="{50316881-BF7C-3046-A671-9D089CCD2131}" presName="compNode" presStyleCnt="0"/>
      <dgm:spPr/>
    </dgm:pt>
    <dgm:pt modelId="{9F592963-4543-604E-B803-A0AD4393A38A}" type="pres">
      <dgm:prSet presAssocID="{50316881-BF7C-3046-A671-9D089CCD2131}" presName="aNode" presStyleLbl="bgShp" presStyleIdx="4" presStyleCnt="5"/>
      <dgm:spPr/>
    </dgm:pt>
    <dgm:pt modelId="{924421E7-52C0-A14C-BFB2-8927247CD951}" type="pres">
      <dgm:prSet presAssocID="{50316881-BF7C-3046-A671-9D089CCD2131}" presName="textNode" presStyleLbl="bgShp" presStyleIdx="4" presStyleCnt="5"/>
      <dgm:spPr/>
    </dgm:pt>
    <dgm:pt modelId="{830C0DE4-79A9-DD41-9DE0-F8B5179DDCB5}" type="pres">
      <dgm:prSet presAssocID="{50316881-BF7C-3046-A671-9D089CCD2131}" presName="compChildNode" presStyleCnt="0"/>
      <dgm:spPr/>
    </dgm:pt>
    <dgm:pt modelId="{B097DF6C-130F-694B-AAA3-5924582586F9}" type="pres">
      <dgm:prSet presAssocID="{50316881-BF7C-3046-A671-9D089CCD2131}" presName="theInnerList" presStyleCnt="0"/>
      <dgm:spPr/>
    </dgm:pt>
  </dgm:ptLst>
  <dgm:cxnLst>
    <dgm:cxn modelId="{9BFF1D00-D38D-E742-801F-92AD231353F7}" srcId="{FB82B549-E1FD-CD42-A393-A56818553553}" destId="{428DB808-D8A0-D842-A1F7-B34E8E682014}" srcOrd="0" destOrd="0" parTransId="{BCFDF178-51D8-7042-91BE-7A3243C14514}" sibTransId="{A3F4682C-676A-884A-9E3A-C96137B176FC}"/>
    <dgm:cxn modelId="{7612D50D-671D-4617-88E6-A4742BA11C33}" type="presOf" srcId="{D8C67C3E-01D2-BA43-AAE2-1F83E5AAE84D}" destId="{EA74A5B3-3DC7-7446-ADB0-1BF52036501C}" srcOrd="1" destOrd="0" presId="urn:microsoft.com/office/officeart/2005/8/layout/lProcess2"/>
    <dgm:cxn modelId="{EB8A0D16-D98F-A84D-BF8E-BBA87611E1A4}" srcId="{FB82B549-E1FD-CD42-A393-A56818553553}" destId="{3378C504-7EB8-E646-9BE6-91ACEF2D3661}" srcOrd="3" destOrd="0" parTransId="{8B8CA753-4E94-FD45-9412-157C1764F9FD}" sibTransId="{8D1A9225-689E-9643-9387-0EC3D1B44EF2}"/>
    <dgm:cxn modelId="{8F7B8416-5D15-4FF5-8339-0E2636293B5A}" type="presOf" srcId="{428DB808-D8A0-D842-A1F7-B34E8E682014}" destId="{31BF7F35-8E45-0B47-9AD8-5A51B2CC2906}" srcOrd="0" destOrd="0" presId="urn:microsoft.com/office/officeart/2005/8/layout/lProcess2"/>
    <dgm:cxn modelId="{AB06A322-5D15-48A6-8EEC-A5259254F896}" type="presOf" srcId="{9CF84CA1-581B-FC42-AA7B-7A2E0B506A37}" destId="{506C335F-0887-F047-AA4B-0F5F46957BE3}" srcOrd="0" destOrd="0" presId="urn:microsoft.com/office/officeart/2005/8/layout/lProcess2"/>
    <dgm:cxn modelId="{08563C24-427A-DF47-B4DB-38A002BA0A18}" type="presOf" srcId="{50316881-BF7C-3046-A671-9D089CCD2131}" destId="{9F592963-4543-604E-B803-A0AD4393A38A}" srcOrd="0" destOrd="0" presId="urn:microsoft.com/office/officeart/2005/8/layout/lProcess2"/>
    <dgm:cxn modelId="{D31DBA2E-C315-7743-B4CF-CD4588263EB1}" srcId="{D8C67C3E-01D2-BA43-AAE2-1F83E5AAE84D}" destId="{F8871985-AA04-2443-AFCE-F4AA7C4805E2}" srcOrd="1" destOrd="0" parTransId="{81689E7D-A45E-DF46-BE9D-DC36CE694CFB}" sibTransId="{038A6776-8DE4-B245-8075-C64248C1F04B}"/>
    <dgm:cxn modelId="{45B08E30-EDE4-9344-8293-33790AD8BF5C}" srcId="{FB82B549-E1FD-CD42-A393-A56818553553}" destId="{D8C67C3E-01D2-BA43-AAE2-1F83E5AAE84D}" srcOrd="2" destOrd="0" parTransId="{2113EE9D-34EA-CA4A-AA6E-1AA99C943D95}" sibTransId="{C6E7ADE6-D71A-0549-8787-D7DAFF238D60}"/>
    <dgm:cxn modelId="{6D9EC23B-2408-415A-9A7E-D456FDDE4C2A}" type="presOf" srcId="{F8871985-AA04-2443-AFCE-F4AA7C4805E2}" destId="{701B00A5-B041-E045-A3AB-21337B1D5217}" srcOrd="0" destOrd="0" presId="urn:microsoft.com/office/officeart/2005/8/layout/lProcess2"/>
    <dgm:cxn modelId="{2437C73F-F429-49F0-9605-DC1BE8FE4F30}" type="presOf" srcId="{A7C7AA12-9B66-A346-8C89-ED31F0E83252}" destId="{D281D103-1EF7-5245-9F77-248B67006C63}" srcOrd="0" destOrd="0" presId="urn:microsoft.com/office/officeart/2005/8/layout/lProcess2"/>
    <dgm:cxn modelId="{84658357-C934-4CB1-9569-C9A17B0668B2}" type="presOf" srcId="{E8BF3995-6687-9A4F-983B-108C8A4575C7}" destId="{B0668726-0927-3049-A3C2-8AA6A66D6AC5}" srcOrd="0" destOrd="0" presId="urn:microsoft.com/office/officeart/2005/8/layout/lProcess2"/>
    <dgm:cxn modelId="{DB47E064-7FFC-5D48-86A7-A1BE073B076E}" srcId="{3378C504-7EB8-E646-9BE6-91ACEF2D3661}" destId="{694F9626-1151-434A-AFA7-EA5CAA167C21}" srcOrd="1" destOrd="0" parTransId="{CA8E94D8-3C0B-9C4E-A38B-683346017EBA}" sibTransId="{5F86BA64-E976-D940-AA8C-BEC7CAF5B4E8}"/>
    <dgm:cxn modelId="{EBCF846E-42A6-5747-9826-ACCCC5632834}" srcId="{9CF84CA1-581B-FC42-AA7B-7A2E0B506A37}" destId="{E8BF3995-6687-9A4F-983B-108C8A4575C7}" srcOrd="1" destOrd="0" parTransId="{BB42CBCC-5495-6B4B-AF3B-4040594B64F9}" sibTransId="{CC3E0CAE-AD20-FE43-86BC-FAB157FE9F49}"/>
    <dgm:cxn modelId="{EBEF6B76-8E9C-4A6A-8D1E-F275DFD40748}" type="presOf" srcId="{3378C504-7EB8-E646-9BE6-91ACEF2D3661}" destId="{A21138DB-3CFC-B440-93AB-C50D3F4EC35D}" srcOrd="1" destOrd="0" presId="urn:microsoft.com/office/officeart/2005/8/layout/lProcess2"/>
    <dgm:cxn modelId="{2AD08476-2920-AE4B-AED4-1F43DFF519A8}" srcId="{FB82B549-E1FD-CD42-A393-A56818553553}" destId="{9CF84CA1-581B-FC42-AA7B-7A2E0B506A37}" srcOrd="1" destOrd="0" parTransId="{75939C60-6FA6-5E40-83C2-F95A35137BD1}" sibTransId="{8767F77E-3403-0C45-A506-3667C4F0317F}"/>
    <dgm:cxn modelId="{EC59E790-C896-42C6-9D57-26835CD47074}" type="presOf" srcId="{616674A7-B155-D949-8FEF-36C2CC34C580}" destId="{3D7ACF27-C5F9-104D-8753-F778DF47DCF9}" srcOrd="0" destOrd="0" presId="urn:microsoft.com/office/officeart/2005/8/layout/lProcess2"/>
    <dgm:cxn modelId="{903A019B-3C0E-4FEC-8BB9-0FA42ACDD839}" type="presOf" srcId="{7891D862-F9B1-E94C-B709-BBCF85B39BCC}" destId="{8B6CF272-9E30-FA4F-9FAD-2A809BB17EA1}" srcOrd="0" destOrd="0" presId="urn:microsoft.com/office/officeart/2005/8/layout/lProcess2"/>
    <dgm:cxn modelId="{4E30309C-2AD4-D84B-A4EE-18C57FA70EDB}" srcId="{9CF84CA1-581B-FC42-AA7B-7A2E0B506A37}" destId="{A7C7AA12-9B66-A346-8C89-ED31F0E83252}" srcOrd="0" destOrd="0" parTransId="{3CA44EC2-30E7-0644-B4CF-E3E6AF39FB5E}" sibTransId="{5B5DEC21-971E-444C-B680-721F0F2BD891}"/>
    <dgm:cxn modelId="{18E446A4-8021-4421-A493-8C37797720F1}" type="presOf" srcId="{694F9626-1151-434A-AFA7-EA5CAA167C21}" destId="{43794017-DABC-FE49-80CB-09AF0EDC79CF}" srcOrd="0" destOrd="0" presId="urn:microsoft.com/office/officeart/2005/8/layout/lProcess2"/>
    <dgm:cxn modelId="{4D14A6AA-E83F-D648-AF64-77CB2B16F8E4}" type="presOf" srcId="{50316881-BF7C-3046-A671-9D089CCD2131}" destId="{924421E7-52C0-A14C-BFB2-8927247CD951}" srcOrd="1" destOrd="0" presId="urn:microsoft.com/office/officeart/2005/8/layout/lProcess2"/>
    <dgm:cxn modelId="{06400FC1-2876-4245-ABBB-E3AE278E59EF}" type="presOf" srcId="{9CF84CA1-581B-FC42-AA7B-7A2E0B506A37}" destId="{C78D70EA-9DAA-C844-AA47-E7A1769975DE}" srcOrd="1" destOrd="0" presId="urn:microsoft.com/office/officeart/2005/8/layout/lProcess2"/>
    <dgm:cxn modelId="{E5F9F3CD-2AD0-6D4E-AFD2-521EF18BCFB0}" srcId="{3378C504-7EB8-E646-9BE6-91ACEF2D3661}" destId="{616674A7-B155-D949-8FEF-36C2CC34C580}" srcOrd="0" destOrd="0" parTransId="{4707E2EB-B298-294A-9C57-620AEB8BA0B6}" sibTransId="{FDA8A237-51DF-8846-974C-26449BD1D0E2}"/>
    <dgm:cxn modelId="{C62C43D4-6C90-4208-86CF-577FEDB8D464}" type="presOf" srcId="{D8C67C3E-01D2-BA43-AAE2-1F83E5AAE84D}" destId="{E01C37F7-50DD-7543-905C-722C52A8FA5A}" srcOrd="0" destOrd="0" presId="urn:microsoft.com/office/officeart/2005/8/layout/lProcess2"/>
    <dgm:cxn modelId="{401F1EDF-04F3-6349-8151-B86BDCB8A4BF}" srcId="{FB82B549-E1FD-CD42-A393-A56818553553}" destId="{50316881-BF7C-3046-A671-9D089CCD2131}" srcOrd="4" destOrd="0" parTransId="{9C5C0CDA-BF88-C84D-BFC6-1C28040C98C2}" sibTransId="{4539C2E0-1EFB-5C41-9187-D042B970493C}"/>
    <dgm:cxn modelId="{DBB28DE4-C415-6A4D-ACEF-10DCB26D8301}" srcId="{D8C67C3E-01D2-BA43-AAE2-1F83E5AAE84D}" destId="{7891D862-F9B1-E94C-B709-BBCF85B39BCC}" srcOrd="0" destOrd="0" parTransId="{8E388392-FC78-AF48-ABC5-1D421BB6FA9F}" sibTransId="{A5A061BC-2D95-A84B-B36A-20F0127AC042}"/>
    <dgm:cxn modelId="{F62F6FF2-40B4-44D2-84C3-617073B2DC50}" type="presOf" srcId="{428DB808-D8A0-D842-A1F7-B34E8E682014}" destId="{AFCE8159-4ACC-6345-9CF6-81256F95B2EB}" srcOrd="1" destOrd="0" presId="urn:microsoft.com/office/officeart/2005/8/layout/lProcess2"/>
    <dgm:cxn modelId="{0263E2F7-796D-449B-A0C3-CF34FD204345}" type="presOf" srcId="{FB82B549-E1FD-CD42-A393-A56818553553}" destId="{F45C6C58-FE02-CE4A-9F26-F722843B1185}" srcOrd="0" destOrd="0" presId="urn:microsoft.com/office/officeart/2005/8/layout/lProcess2"/>
    <dgm:cxn modelId="{C40D89FE-8102-4A7A-B2C6-D5E46901D84B}" type="presOf" srcId="{3378C504-7EB8-E646-9BE6-91ACEF2D3661}" destId="{1FF87AB6-8B6F-2C49-8127-16858EA577DE}" srcOrd="0" destOrd="0" presId="urn:microsoft.com/office/officeart/2005/8/layout/lProcess2"/>
    <dgm:cxn modelId="{E753A199-C0EF-4725-A4E0-FD636242F48A}" type="presParOf" srcId="{F45C6C58-FE02-CE4A-9F26-F722843B1185}" destId="{12D89071-EBF1-5948-B605-D54359AEA151}" srcOrd="0" destOrd="0" presId="urn:microsoft.com/office/officeart/2005/8/layout/lProcess2"/>
    <dgm:cxn modelId="{D3720384-5F37-4DA8-9AE9-9B98428EA0C0}" type="presParOf" srcId="{12D89071-EBF1-5948-B605-D54359AEA151}" destId="{31BF7F35-8E45-0B47-9AD8-5A51B2CC2906}" srcOrd="0" destOrd="0" presId="urn:microsoft.com/office/officeart/2005/8/layout/lProcess2"/>
    <dgm:cxn modelId="{480CC905-8777-4668-880A-F59525FA40DB}" type="presParOf" srcId="{12D89071-EBF1-5948-B605-D54359AEA151}" destId="{AFCE8159-4ACC-6345-9CF6-81256F95B2EB}" srcOrd="1" destOrd="0" presId="urn:microsoft.com/office/officeart/2005/8/layout/lProcess2"/>
    <dgm:cxn modelId="{E58CD55D-31F4-4196-949C-D1118A25CC24}" type="presParOf" srcId="{12D89071-EBF1-5948-B605-D54359AEA151}" destId="{68B109A4-008F-0D43-BEC9-C64BC9B9DE1C}" srcOrd="2" destOrd="0" presId="urn:microsoft.com/office/officeart/2005/8/layout/lProcess2"/>
    <dgm:cxn modelId="{70DBD939-5F43-4A74-B634-4041BBB74EEA}" type="presParOf" srcId="{68B109A4-008F-0D43-BEC9-C64BC9B9DE1C}" destId="{A31B108C-7742-5A44-8FAE-F21ACCF86339}" srcOrd="0" destOrd="0" presId="urn:microsoft.com/office/officeart/2005/8/layout/lProcess2"/>
    <dgm:cxn modelId="{0E28BED1-B599-48DF-B43D-4F410CACD206}" type="presParOf" srcId="{F45C6C58-FE02-CE4A-9F26-F722843B1185}" destId="{D7284CF7-E637-A541-8CC4-BDCA65366F65}" srcOrd="1" destOrd="0" presId="urn:microsoft.com/office/officeart/2005/8/layout/lProcess2"/>
    <dgm:cxn modelId="{93019DFC-D444-4166-A6A5-8D7DA34DA74E}" type="presParOf" srcId="{F45C6C58-FE02-CE4A-9F26-F722843B1185}" destId="{68E2CBEE-580A-E44D-AC33-08AA5313CBD1}" srcOrd="2" destOrd="0" presId="urn:microsoft.com/office/officeart/2005/8/layout/lProcess2"/>
    <dgm:cxn modelId="{94DCEC33-C26A-49D6-9815-63594AD55B8A}" type="presParOf" srcId="{68E2CBEE-580A-E44D-AC33-08AA5313CBD1}" destId="{506C335F-0887-F047-AA4B-0F5F46957BE3}" srcOrd="0" destOrd="0" presId="urn:microsoft.com/office/officeart/2005/8/layout/lProcess2"/>
    <dgm:cxn modelId="{796E6C8B-4C71-4BA9-A56C-59729BA6864A}" type="presParOf" srcId="{68E2CBEE-580A-E44D-AC33-08AA5313CBD1}" destId="{C78D70EA-9DAA-C844-AA47-E7A1769975DE}" srcOrd="1" destOrd="0" presId="urn:microsoft.com/office/officeart/2005/8/layout/lProcess2"/>
    <dgm:cxn modelId="{B56ABF58-EF13-49B2-AAAA-B071E0FFFAEB}" type="presParOf" srcId="{68E2CBEE-580A-E44D-AC33-08AA5313CBD1}" destId="{B60A5611-7AAC-0D44-ACBF-5A7670F8A493}" srcOrd="2" destOrd="0" presId="urn:microsoft.com/office/officeart/2005/8/layout/lProcess2"/>
    <dgm:cxn modelId="{8BD4F4C9-FDBF-4F8C-A271-11B001171CE0}" type="presParOf" srcId="{B60A5611-7AAC-0D44-ACBF-5A7670F8A493}" destId="{9D27B790-1A66-3F46-9535-2F21B81F9472}" srcOrd="0" destOrd="0" presId="urn:microsoft.com/office/officeart/2005/8/layout/lProcess2"/>
    <dgm:cxn modelId="{0B23B7C2-64E0-4B67-B168-E5BD3C457E87}" type="presParOf" srcId="{9D27B790-1A66-3F46-9535-2F21B81F9472}" destId="{D281D103-1EF7-5245-9F77-248B67006C63}" srcOrd="0" destOrd="0" presId="urn:microsoft.com/office/officeart/2005/8/layout/lProcess2"/>
    <dgm:cxn modelId="{F2440D99-4AE9-41F6-AF7B-CB922AF86B6B}" type="presParOf" srcId="{9D27B790-1A66-3F46-9535-2F21B81F9472}" destId="{7C9E559A-88DA-5F41-B4AB-8A26261E1757}" srcOrd="1" destOrd="0" presId="urn:microsoft.com/office/officeart/2005/8/layout/lProcess2"/>
    <dgm:cxn modelId="{135901BE-D561-401E-81B7-8AE600350E5A}" type="presParOf" srcId="{9D27B790-1A66-3F46-9535-2F21B81F9472}" destId="{B0668726-0927-3049-A3C2-8AA6A66D6AC5}" srcOrd="2" destOrd="0" presId="urn:microsoft.com/office/officeart/2005/8/layout/lProcess2"/>
    <dgm:cxn modelId="{A5B6DAD8-289E-42F9-A370-9F1D7D693D7F}" type="presParOf" srcId="{F45C6C58-FE02-CE4A-9F26-F722843B1185}" destId="{4B4F2FE7-4F21-644C-89EA-33E6E1FEF283}" srcOrd="3" destOrd="0" presId="urn:microsoft.com/office/officeart/2005/8/layout/lProcess2"/>
    <dgm:cxn modelId="{DE9DE61D-D50E-4A8A-99F8-5089D52F07B1}" type="presParOf" srcId="{F45C6C58-FE02-CE4A-9F26-F722843B1185}" destId="{44919242-3F63-2644-9B41-C32453475855}" srcOrd="4" destOrd="0" presId="urn:microsoft.com/office/officeart/2005/8/layout/lProcess2"/>
    <dgm:cxn modelId="{047FA423-A0C0-4ED7-827D-392BABE6ABFC}" type="presParOf" srcId="{44919242-3F63-2644-9B41-C32453475855}" destId="{E01C37F7-50DD-7543-905C-722C52A8FA5A}" srcOrd="0" destOrd="0" presId="urn:microsoft.com/office/officeart/2005/8/layout/lProcess2"/>
    <dgm:cxn modelId="{85792DF3-A921-4030-894B-E37E4C72F904}" type="presParOf" srcId="{44919242-3F63-2644-9B41-C32453475855}" destId="{EA74A5B3-3DC7-7446-ADB0-1BF52036501C}" srcOrd="1" destOrd="0" presId="urn:microsoft.com/office/officeart/2005/8/layout/lProcess2"/>
    <dgm:cxn modelId="{FB489FC5-BD84-4C8A-BECF-782DFC01E29A}" type="presParOf" srcId="{44919242-3F63-2644-9B41-C32453475855}" destId="{F8D129BF-78F4-BE4B-B61E-25373F2ACE79}" srcOrd="2" destOrd="0" presId="urn:microsoft.com/office/officeart/2005/8/layout/lProcess2"/>
    <dgm:cxn modelId="{4789AF98-7354-4E23-A983-1E055224D09B}" type="presParOf" srcId="{F8D129BF-78F4-BE4B-B61E-25373F2ACE79}" destId="{4AB168AC-0305-C046-928E-9A1A681AAEEC}" srcOrd="0" destOrd="0" presId="urn:microsoft.com/office/officeart/2005/8/layout/lProcess2"/>
    <dgm:cxn modelId="{0B93DEA5-ABE4-4141-8BB6-F4EF139B691C}" type="presParOf" srcId="{4AB168AC-0305-C046-928E-9A1A681AAEEC}" destId="{8B6CF272-9E30-FA4F-9FAD-2A809BB17EA1}" srcOrd="0" destOrd="0" presId="urn:microsoft.com/office/officeart/2005/8/layout/lProcess2"/>
    <dgm:cxn modelId="{835A9D83-FEAF-4D22-BBE2-253416D46677}" type="presParOf" srcId="{4AB168AC-0305-C046-928E-9A1A681AAEEC}" destId="{544CA577-B0C3-224D-9587-5D8A7046DCEC}" srcOrd="1" destOrd="0" presId="urn:microsoft.com/office/officeart/2005/8/layout/lProcess2"/>
    <dgm:cxn modelId="{AC561755-6026-4F8E-85B7-4B9DF54CCAF0}" type="presParOf" srcId="{4AB168AC-0305-C046-928E-9A1A681AAEEC}" destId="{701B00A5-B041-E045-A3AB-21337B1D5217}" srcOrd="2" destOrd="0" presId="urn:microsoft.com/office/officeart/2005/8/layout/lProcess2"/>
    <dgm:cxn modelId="{AA40D826-92A2-4D28-BEA7-20483FE88C56}" type="presParOf" srcId="{F45C6C58-FE02-CE4A-9F26-F722843B1185}" destId="{76185805-C192-EE47-9CFC-7D810129F2EA}" srcOrd="5" destOrd="0" presId="urn:microsoft.com/office/officeart/2005/8/layout/lProcess2"/>
    <dgm:cxn modelId="{9A45B239-8D3A-4516-B9C1-2B2D62DE144E}" type="presParOf" srcId="{F45C6C58-FE02-CE4A-9F26-F722843B1185}" destId="{30DFBC69-6563-3F42-BE1D-9B9AE029A356}" srcOrd="6" destOrd="0" presId="urn:microsoft.com/office/officeart/2005/8/layout/lProcess2"/>
    <dgm:cxn modelId="{49A80E6B-2BCE-4F3A-840A-800B3B8E9326}" type="presParOf" srcId="{30DFBC69-6563-3F42-BE1D-9B9AE029A356}" destId="{1FF87AB6-8B6F-2C49-8127-16858EA577DE}" srcOrd="0" destOrd="0" presId="urn:microsoft.com/office/officeart/2005/8/layout/lProcess2"/>
    <dgm:cxn modelId="{A253356D-A6C6-4E82-A855-5796DAAF94DE}" type="presParOf" srcId="{30DFBC69-6563-3F42-BE1D-9B9AE029A356}" destId="{A21138DB-3CFC-B440-93AB-C50D3F4EC35D}" srcOrd="1" destOrd="0" presId="urn:microsoft.com/office/officeart/2005/8/layout/lProcess2"/>
    <dgm:cxn modelId="{3EFE15B7-70D6-480A-9CAB-72656F30CD05}" type="presParOf" srcId="{30DFBC69-6563-3F42-BE1D-9B9AE029A356}" destId="{F7444C63-8DC4-6240-9DDE-17FE37501A80}" srcOrd="2" destOrd="0" presId="urn:microsoft.com/office/officeart/2005/8/layout/lProcess2"/>
    <dgm:cxn modelId="{22F391D5-E2E1-4B2E-8206-897BD3452F5D}" type="presParOf" srcId="{F7444C63-8DC4-6240-9DDE-17FE37501A80}" destId="{A74611CE-7EBD-214F-8B31-4DE3D0C1E15E}" srcOrd="0" destOrd="0" presId="urn:microsoft.com/office/officeart/2005/8/layout/lProcess2"/>
    <dgm:cxn modelId="{168E4836-2B81-4490-BC6D-596D62E5E4A5}" type="presParOf" srcId="{A74611CE-7EBD-214F-8B31-4DE3D0C1E15E}" destId="{3D7ACF27-C5F9-104D-8753-F778DF47DCF9}" srcOrd="0" destOrd="0" presId="urn:microsoft.com/office/officeart/2005/8/layout/lProcess2"/>
    <dgm:cxn modelId="{37FAF3E8-A26C-43BA-8EC1-0609C1E41F3D}" type="presParOf" srcId="{A74611CE-7EBD-214F-8B31-4DE3D0C1E15E}" destId="{982CF819-019A-E34F-87EF-6352341EE73E}" srcOrd="1" destOrd="0" presId="urn:microsoft.com/office/officeart/2005/8/layout/lProcess2"/>
    <dgm:cxn modelId="{F4B4B391-6F5E-41FE-9BF5-18BDBC8EF720}" type="presParOf" srcId="{A74611CE-7EBD-214F-8B31-4DE3D0C1E15E}" destId="{43794017-DABC-FE49-80CB-09AF0EDC79CF}" srcOrd="2" destOrd="0" presId="urn:microsoft.com/office/officeart/2005/8/layout/lProcess2"/>
    <dgm:cxn modelId="{A64E0700-5881-FF4F-9854-A74D19F9604A}" type="presParOf" srcId="{F45C6C58-FE02-CE4A-9F26-F722843B1185}" destId="{84F706D3-7814-D946-9FA8-7104B5F66DA2}" srcOrd="7" destOrd="0" presId="urn:microsoft.com/office/officeart/2005/8/layout/lProcess2"/>
    <dgm:cxn modelId="{1700CA17-8C11-F844-9361-680913E53D48}" type="presParOf" srcId="{F45C6C58-FE02-CE4A-9F26-F722843B1185}" destId="{C03DE930-008A-7A41-93AD-E52CAB259026}" srcOrd="8" destOrd="0" presId="urn:microsoft.com/office/officeart/2005/8/layout/lProcess2"/>
    <dgm:cxn modelId="{C66F47C3-D144-A246-A28E-9CD6DA9B77AB}" type="presParOf" srcId="{C03DE930-008A-7A41-93AD-E52CAB259026}" destId="{9F592963-4543-604E-B803-A0AD4393A38A}" srcOrd="0" destOrd="0" presId="urn:microsoft.com/office/officeart/2005/8/layout/lProcess2"/>
    <dgm:cxn modelId="{114A34A9-381F-4B41-B747-9D628C691024}" type="presParOf" srcId="{C03DE930-008A-7A41-93AD-E52CAB259026}" destId="{924421E7-52C0-A14C-BFB2-8927247CD951}" srcOrd="1" destOrd="0" presId="urn:microsoft.com/office/officeart/2005/8/layout/lProcess2"/>
    <dgm:cxn modelId="{58C89F6F-2FFE-5C4B-BC08-8C90F54A6806}" type="presParOf" srcId="{C03DE930-008A-7A41-93AD-E52CAB259026}" destId="{830C0DE4-79A9-DD41-9DE0-F8B5179DDCB5}" srcOrd="2" destOrd="0" presId="urn:microsoft.com/office/officeart/2005/8/layout/lProcess2"/>
    <dgm:cxn modelId="{1075CFDA-FB08-FA4A-9793-3B4A20E9CA2B}" type="presParOf" srcId="{830C0DE4-79A9-DD41-9DE0-F8B5179DDCB5}" destId="{B097DF6C-130F-694B-AAA3-5924582586F9}" srcOrd="0" destOrd="0" presId="urn:microsoft.com/office/officeart/2005/8/layout/lProcess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BF7F35-8E45-0B47-9AD8-5A51B2CC2906}">
      <dsp:nvSpPr>
        <dsp:cNvPr id="0" name=""/>
        <dsp:cNvSpPr/>
      </dsp:nvSpPr>
      <dsp:spPr>
        <a:xfrm>
          <a:off x="4718" y="0"/>
          <a:ext cx="1655762" cy="5544616"/>
        </a:xfrm>
        <a:prstGeom prst="roundRect">
          <a:avLst>
            <a:gd name="adj" fmla="val 10000"/>
          </a:avLst>
        </a:prstGeom>
        <a:solidFill>
          <a:schemeClr val="bg1"/>
        </a:solidFill>
        <a:ln w="38100">
          <a:solidFill>
            <a:srgbClr val="1C3046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rgbClr val="1D2F45"/>
              </a:solidFill>
            </a:rPr>
            <a:t>e-Infra-structures</a:t>
          </a:r>
        </a:p>
      </dsp:txBody>
      <dsp:txXfrm>
        <a:off x="4718" y="0"/>
        <a:ext cx="1655762" cy="1663384"/>
      </dsp:txXfrm>
    </dsp:sp>
    <dsp:sp modelId="{506C335F-0887-F047-AA4B-0F5F46957BE3}">
      <dsp:nvSpPr>
        <dsp:cNvPr id="0" name=""/>
        <dsp:cNvSpPr/>
      </dsp:nvSpPr>
      <dsp:spPr>
        <a:xfrm>
          <a:off x="1784662" y="0"/>
          <a:ext cx="1655762" cy="5544616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>
          <a:solidFill>
            <a:srgbClr val="1C3046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rgbClr val="1D2F45"/>
              </a:solidFill>
            </a:rPr>
            <a:t>Humanities</a:t>
          </a:r>
        </a:p>
      </dsp:txBody>
      <dsp:txXfrm>
        <a:off x="1784662" y="0"/>
        <a:ext cx="1655762" cy="1663384"/>
      </dsp:txXfrm>
    </dsp:sp>
    <dsp:sp modelId="{D281D103-1EF7-5245-9F77-248B67006C63}">
      <dsp:nvSpPr>
        <dsp:cNvPr id="0" name=""/>
        <dsp:cNvSpPr/>
      </dsp:nvSpPr>
      <dsp:spPr>
        <a:xfrm>
          <a:off x="1950238" y="1568233"/>
          <a:ext cx="1324609" cy="1671777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1D2F4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1D2F45"/>
              </a:solidFill>
            </a:rPr>
            <a:t>Language and literature (CLARIN)</a:t>
          </a:r>
        </a:p>
      </dsp:txBody>
      <dsp:txXfrm>
        <a:off x="1989034" y="1607029"/>
        <a:ext cx="1247017" cy="1594185"/>
      </dsp:txXfrm>
    </dsp:sp>
    <dsp:sp modelId="{B0668726-0927-3049-A3C2-8AA6A66D6AC5}">
      <dsp:nvSpPr>
        <dsp:cNvPr id="0" name=""/>
        <dsp:cNvSpPr/>
      </dsp:nvSpPr>
      <dsp:spPr>
        <a:xfrm>
          <a:off x="1944211" y="3528624"/>
          <a:ext cx="1324609" cy="1671777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1D2F4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1D2F45"/>
              </a:solidFill>
            </a:rPr>
            <a:t>Arts (DARIAH)</a:t>
          </a:r>
        </a:p>
      </dsp:txBody>
      <dsp:txXfrm>
        <a:off x="1983007" y="3567420"/>
        <a:ext cx="1247017" cy="1594185"/>
      </dsp:txXfrm>
    </dsp:sp>
    <dsp:sp modelId="{E01C37F7-50DD-7543-905C-722C52A8FA5A}">
      <dsp:nvSpPr>
        <dsp:cNvPr id="0" name=""/>
        <dsp:cNvSpPr/>
      </dsp:nvSpPr>
      <dsp:spPr>
        <a:xfrm>
          <a:off x="3564606" y="0"/>
          <a:ext cx="1655762" cy="5544616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8575">
          <a:solidFill>
            <a:srgbClr val="1D2F45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Engineering</a:t>
          </a:r>
        </a:p>
      </dsp:txBody>
      <dsp:txXfrm>
        <a:off x="3564606" y="0"/>
        <a:ext cx="1655762" cy="1663384"/>
      </dsp:txXfrm>
    </dsp:sp>
    <dsp:sp modelId="{8B6CF272-9E30-FA4F-9FAD-2A809BB17EA1}">
      <dsp:nvSpPr>
        <dsp:cNvPr id="0" name=""/>
        <dsp:cNvSpPr/>
      </dsp:nvSpPr>
      <dsp:spPr>
        <a:xfrm>
          <a:off x="3672410" y="1568583"/>
          <a:ext cx="1434989" cy="1671777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1D2F4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1D2F45"/>
              </a:solidFill>
            </a:rPr>
            <a:t>Environmental engineering  </a:t>
          </a:r>
          <a:r>
            <a:rPr lang="en-US" sz="1800" kern="1200" dirty="0">
              <a:solidFill>
                <a:srgbClr val="1D2F45"/>
              </a:solidFill>
            </a:rPr>
            <a:t>(sea vessels, LNEC)</a:t>
          </a:r>
        </a:p>
      </dsp:txBody>
      <dsp:txXfrm>
        <a:off x="3714439" y="1610612"/>
        <a:ext cx="1350931" cy="1587719"/>
      </dsp:txXfrm>
    </dsp:sp>
    <dsp:sp modelId="{701B00A5-B041-E045-A3AB-21337B1D5217}">
      <dsp:nvSpPr>
        <dsp:cNvPr id="0" name=""/>
        <dsp:cNvSpPr/>
      </dsp:nvSpPr>
      <dsp:spPr>
        <a:xfrm>
          <a:off x="3730183" y="3542008"/>
          <a:ext cx="1324609" cy="1671777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1D2F4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1D2F45"/>
              </a:solidFill>
            </a:rPr>
            <a:t>Civil Engineering (Disaster Mitigation)</a:t>
          </a:r>
        </a:p>
      </dsp:txBody>
      <dsp:txXfrm>
        <a:off x="3768979" y="3580804"/>
        <a:ext cx="1247017" cy="1594185"/>
      </dsp:txXfrm>
    </dsp:sp>
    <dsp:sp modelId="{1FF87AB6-8B6F-2C49-8127-16858EA577DE}">
      <dsp:nvSpPr>
        <dsp:cNvPr id="0" name=""/>
        <dsp:cNvSpPr/>
      </dsp:nvSpPr>
      <dsp:spPr>
        <a:xfrm>
          <a:off x="5344551" y="0"/>
          <a:ext cx="1655762" cy="5544616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8575">
          <a:solidFill>
            <a:srgbClr val="1D2F45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Medical and Health Sciences</a:t>
          </a:r>
        </a:p>
      </dsp:txBody>
      <dsp:txXfrm>
        <a:off x="5344551" y="0"/>
        <a:ext cx="1655762" cy="1663384"/>
      </dsp:txXfrm>
    </dsp:sp>
    <dsp:sp modelId="{3D7ACF27-C5F9-104D-8753-F778DF47DCF9}">
      <dsp:nvSpPr>
        <dsp:cNvPr id="0" name=""/>
        <dsp:cNvSpPr/>
      </dsp:nvSpPr>
      <dsp:spPr>
        <a:xfrm>
          <a:off x="5544620" y="1563401"/>
          <a:ext cx="1324609" cy="1671777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1D2F4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1D2F45"/>
              </a:solidFill>
            </a:rPr>
            <a:t>Biological Sciences (ELIXIR)</a:t>
          </a:r>
        </a:p>
      </dsp:txBody>
      <dsp:txXfrm>
        <a:off x="5583416" y="1602197"/>
        <a:ext cx="1247017" cy="1594185"/>
      </dsp:txXfrm>
    </dsp:sp>
    <dsp:sp modelId="{43794017-DABC-FE49-80CB-09AF0EDC79CF}">
      <dsp:nvSpPr>
        <dsp:cNvPr id="0" name=""/>
        <dsp:cNvSpPr/>
      </dsp:nvSpPr>
      <dsp:spPr>
        <a:xfrm>
          <a:off x="5499252" y="3548701"/>
          <a:ext cx="1324609" cy="1671777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1D2F4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1D2F45"/>
              </a:solidFill>
            </a:rPr>
            <a:t>Structural biology (WeNMR)</a:t>
          </a:r>
        </a:p>
      </dsp:txBody>
      <dsp:txXfrm>
        <a:off x="5538048" y="3587497"/>
        <a:ext cx="1247017" cy="1594185"/>
      </dsp:txXfrm>
    </dsp:sp>
    <dsp:sp modelId="{9F592963-4543-604E-B803-A0AD4393A38A}">
      <dsp:nvSpPr>
        <dsp:cNvPr id="0" name=""/>
        <dsp:cNvSpPr/>
      </dsp:nvSpPr>
      <dsp:spPr>
        <a:xfrm>
          <a:off x="7124495" y="0"/>
          <a:ext cx="1655762" cy="5544616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8575">
          <a:solidFill>
            <a:srgbClr val="1D2F45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Natural sciences</a:t>
          </a:r>
        </a:p>
      </dsp:txBody>
      <dsp:txXfrm>
        <a:off x="7124495" y="0"/>
        <a:ext cx="1655762" cy="1663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16906-B6A1-4E52-BE69-9D249F819B11}" type="datetimeFigureOut">
              <a:rPr lang="it-IT" smtClean="0"/>
              <a:t>03/10/18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48A20-7C99-4A4D-BF06-6E8ADEA4D03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496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_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28C7CE7-02F6-9C4E-B49C-A3F54D237E10}"/>
              </a:ext>
            </a:extLst>
          </p:cNvPr>
          <p:cNvSpPr txBox="1"/>
          <p:nvPr userDrawn="1"/>
        </p:nvSpPr>
        <p:spPr>
          <a:xfrm>
            <a:off x="1858186" y="5161114"/>
            <a:ext cx="1552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eosc-hub.eu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4E82C1C-60FB-2F41-A35A-E9EB596745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829" y="5021749"/>
            <a:ext cx="589524" cy="57895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C95AC5E-022A-794A-B33A-62921017880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923" y="5413598"/>
            <a:ext cx="644783" cy="63322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88D622C-A836-684D-8BDB-40E405A1B5A9}"/>
              </a:ext>
            </a:extLst>
          </p:cNvPr>
          <p:cNvSpPr txBox="1"/>
          <p:nvPr userDrawn="1"/>
        </p:nvSpPr>
        <p:spPr>
          <a:xfrm>
            <a:off x="1794880" y="5557093"/>
            <a:ext cx="1624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EOSC_eu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sp>
        <p:nvSpPr>
          <p:cNvPr id="12" name="Rettangolo 11"/>
          <p:cNvSpPr/>
          <p:nvPr userDrawn="1"/>
        </p:nvSpPr>
        <p:spPr>
          <a:xfrm>
            <a:off x="755578" y="6381329"/>
            <a:ext cx="8280920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25" noProof="0" dirty="0"/>
              <a:t>EOSC-hub receives funding from the European Union’s Horizon 2020 research and innovation programme under grant agreement No. 777536.</a:t>
            </a:r>
          </a:p>
        </p:txBody>
      </p:sp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4" y="6381328"/>
            <a:ext cx="422176" cy="282000"/>
          </a:xfrm>
          <a:prstGeom prst="rect">
            <a:avLst/>
          </a:prstGeom>
        </p:spPr>
      </p:pic>
      <p:cxnSp>
        <p:nvCxnSpPr>
          <p:cNvPr id="14" name="Connettore 1 13"/>
          <p:cNvCxnSpPr>
            <a:cxnSpLocks/>
          </p:cNvCxnSpPr>
          <p:nvPr userDrawn="1"/>
        </p:nvCxnSpPr>
        <p:spPr>
          <a:xfrm>
            <a:off x="1403648" y="4941168"/>
            <a:ext cx="1872208" cy="0"/>
          </a:xfrm>
          <a:prstGeom prst="line">
            <a:avLst/>
          </a:prstGeom>
          <a:ln>
            <a:solidFill>
              <a:srgbClr val="1C304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Immagin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080" y="1247533"/>
            <a:ext cx="4916162" cy="1224125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1C4A5-F0D1-DC40-9A0A-0C461967962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02928" y="3572463"/>
            <a:ext cx="6121400" cy="7207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i="1">
                <a:solidFill>
                  <a:srgbClr val="B5892D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sub-</a:t>
            </a:r>
            <a:r>
              <a:rPr lang="it-IT" dirty="0" err="1"/>
              <a:t>title</a:t>
            </a:r>
            <a:endParaRPr lang="en-GB" dirty="0"/>
          </a:p>
        </p:txBody>
      </p:sp>
      <p:sp>
        <p:nvSpPr>
          <p:cNvPr id="19" name="Segnaposto contenuto 18">
            <a:extLst>
              <a:ext uri="{FF2B5EF4-FFF2-40B4-BE49-F238E27FC236}">
                <a16:creationId xmlns:a16="http://schemas.microsoft.com/office/drawing/2014/main" id="{0E77F5B3-574B-5F42-A9A9-B514FF8E4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403350" y="2852738"/>
            <a:ext cx="6192838" cy="5762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b="1" dirty="0">
                <a:solidFill>
                  <a:srgbClr val="1C3046"/>
                </a:solidFill>
              </a:rPr>
              <a:t>Click </a:t>
            </a:r>
            <a:r>
              <a:rPr lang="it-IT" b="1" dirty="0" err="1">
                <a:solidFill>
                  <a:srgbClr val="1C3046"/>
                </a:solidFill>
              </a:rPr>
              <a:t>here</a:t>
            </a:r>
            <a:r>
              <a:rPr lang="it-IT" b="1" dirty="0">
                <a:solidFill>
                  <a:srgbClr val="1C3046"/>
                </a:solidFill>
              </a:rPr>
              <a:t> to </a:t>
            </a:r>
            <a:r>
              <a:rPr lang="it-IT" b="1" dirty="0" err="1">
                <a:solidFill>
                  <a:srgbClr val="1C3046"/>
                </a:solidFill>
              </a:rPr>
              <a:t>add</a:t>
            </a:r>
            <a:r>
              <a:rPr lang="it-IT" b="1" dirty="0">
                <a:solidFill>
                  <a:srgbClr val="1C3046"/>
                </a:solidFill>
              </a:rPr>
              <a:t> </a:t>
            </a:r>
            <a:r>
              <a:rPr lang="it-IT" b="1" dirty="0" err="1">
                <a:solidFill>
                  <a:srgbClr val="1C3046"/>
                </a:solidFill>
              </a:rPr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501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B77B2A9D-5C2F-4A5C-83AC-2A23BED55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</p:spPr>
        <p:txBody>
          <a:bodyPr/>
          <a:lstStyle>
            <a:lvl1pPr algn="r">
              <a:defRPr sz="975" b="0" i="0">
                <a:solidFill>
                  <a:schemeClr val="tx1"/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1520" y="1268764"/>
            <a:ext cx="8640960" cy="4855007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200150" marR="0" indent="-1714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Char char="-"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 Third level</a:t>
            </a:r>
          </a:p>
          <a:p>
            <a:pPr lvl="3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</p:spPr>
        <p:txBody>
          <a:bodyPr/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10/3/18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251520" y="6376247"/>
            <a:ext cx="864096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ttangolo 21">
            <a:extLst>
              <a:ext uri="{FF2B5EF4-FFF2-40B4-BE49-F238E27FC236}">
                <a16:creationId xmlns:a16="http://schemas.microsoft.com/office/drawing/2014/main" id="{833973A6-C1BB-1043-8DAC-B993CBB6D983}"/>
              </a:ext>
            </a:extLst>
          </p:cNvPr>
          <p:cNvSpPr/>
          <p:nvPr userDrawn="1"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5035836" y="-3"/>
            <a:ext cx="1303646" cy="56608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7878656" y="-2404"/>
            <a:ext cx="1142863" cy="45719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6381465" y="0"/>
            <a:ext cx="1601457" cy="51318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35" y="-3"/>
            <a:ext cx="643613" cy="51321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01731E7-CB9A-4E4D-834D-37ACDE4D97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5" y="6813550"/>
            <a:ext cx="9144000" cy="44450"/>
          </a:xfrm>
          <a:prstGeom prst="rect">
            <a:avLst/>
          </a:prstGeom>
        </p:spPr>
      </p:pic>
      <p:sp>
        <p:nvSpPr>
          <p:cNvPr id="15" name="Segnaposto testo 3">
            <a:extLst>
              <a:ext uri="{FF2B5EF4-FFF2-40B4-BE49-F238E27FC236}">
                <a16:creationId xmlns:a16="http://schemas.microsoft.com/office/drawing/2014/main" id="{CB6AB942-1F6F-D740-9623-04930E39D57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11677" y="260489"/>
            <a:ext cx="5980803" cy="8640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1C3046"/>
                </a:solidFill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38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/>
          <p:cNvSpPr>
            <a:spLocks/>
          </p:cNvSpPr>
          <p:nvPr userDrawn="1"/>
        </p:nvSpPr>
        <p:spPr>
          <a:xfrm>
            <a:off x="3114459" y="0"/>
            <a:ext cx="113352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2" name="Rettangolo 21"/>
          <p:cNvSpPr>
            <a:spLocks/>
          </p:cNvSpPr>
          <p:nvPr userDrawn="1"/>
        </p:nvSpPr>
        <p:spPr>
          <a:xfrm>
            <a:off x="5940154" y="0"/>
            <a:ext cx="316747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4" name="Rettangolo 23"/>
          <p:cNvSpPr>
            <a:spLocks/>
          </p:cNvSpPr>
          <p:nvPr userDrawn="1"/>
        </p:nvSpPr>
        <p:spPr>
          <a:xfrm>
            <a:off x="8401706" y="0"/>
            <a:ext cx="747633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1907705" y="0"/>
            <a:ext cx="101605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7164289" y="0"/>
            <a:ext cx="1303646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5220074" y="0"/>
            <a:ext cx="1142863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276470" y="-2"/>
            <a:ext cx="63123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643478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2590802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4247980" y="0"/>
            <a:ext cx="105248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7357994" y="0"/>
            <a:ext cx="166335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35" y="-2"/>
            <a:ext cx="6436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38" name="Connettore 1 37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251520" y="6376247"/>
            <a:ext cx="864096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Immagine 33">
            <a:extLst>
              <a:ext uri="{FF2B5EF4-FFF2-40B4-BE49-F238E27FC236}">
                <a16:creationId xmlns:a16="http://schemas.microsoft.com/office/drawing/2014/main" id="{E748C170-E3A2-4036-BB02-1958ADA9CF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5" y="6813550"/>
            <a:ext cx="9144000" cy="44450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2230377E-78D8-44FD-B341-8F4ED91887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5" y="-1585"/>
            <a:ext cx="9144000" cy="56665"/>
          </a:xfrm>
          <a:prstGeom prst="rect">
            <a:avLst/>
          </a:prstGeom>
        </p:spPr>
      </p:pic>
      <p:sp>
        <p:nvSpPr>
          <p:cNvPr id="42" name="Rettangolo 41">
            <a:extLst>
              <a:ext uri="{FF2B5EF4-FFF2-40B4-BE49-F238E27FC236}">
                <a16:creationId xmlns:a16="http://schemas.microsoft.com/office/drawing/2014/main" id="{72ADA07B-AD55-4EFA-9DCD-327EED436DBB}"/>
              </a:ext>
            </a:extLst>
          </p:cNvPr>
          <p:cNvSpPr/>
          <p:nvPr userDrawn="1"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" name="Slide Number Placeholder 5">
            <a:extLst>
              <a:ext uri="{FF2B5EF4-FFF2-40B4-BE49-F238E27FC236}">
                <a16:creationId xmlns:a16="http://schemas.microsoft.com/office/drawing/2014/main" id="{8908929C-8E44-1A4A-A572-D417C01C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</p:spPr>
        <p:txBody>
          <a:bodyPr/>
          <a:lstStyle>
            <a:lvl1pPr algn="r">
              <a:defRPr sz="975" b="0" i="0">
                <a:solidFill>
                  <a:schemeClr val="tx1"/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A1CF1935-6208-F949-8DA8-22C8D0B596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</p:spPr>
        <p:txBody>
          <a:bodyPr/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10/3/18</a:t>
            </a:fld>
            <a:endParaRPr lang="en-US" dirty="0"/>
          </a:p>
        </p:txBody>
      </p:sp>
      <p:sp>
        <p:nvSpPr>
          <p:cNvPr id="43" name="Footer Placeholder 4">
            <a:extLst>
              <a:ext uri="{FF2B5EF4-FFF2-40B4-BE49-F238E27FC236}">
                <a16:creationId xmlns:a16="http://schemas.microsoft.com/office/drawing/2014/main" id="{01410308-86A1-CE4F-8695-F61533B9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3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B3F6A26B-5B89-2345-84B7-67F14B7446D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51520" y="1340772"/>
            <a:ext cx="4248472" cy="4747443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SzPct val="100000"/>
              <a:buFontTx/>
              <a:buBlip>
                <a:blip r:embed="rId2"/>
              </a:buBlip>
              <a:defRPr lang="en-GB" sz="28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SzPct val="90000"/>
              <a:buFont typeface="Calibri" panose="020F0502020204030204" pitchFamily="34" charset="0"/>
              <a:buChar char="-"/>
              <a:defRPr lang="en-GB" sz="26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SzPct val="80000"/>
              <a:buFont typeface="Wingdings" panose="05000000000000000000" pitchFamily="2" charset="2"/>
              <a:buChar char="§"/>
              <a:defRPr lang="en-GB" sz="24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200150" marR="0" indent="-1714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Char char="-"/>
              <a:tabLst/>
              <a:defRPr lang="en-GB" sz="28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 Third level</a:t>
            </a:r>
          </a:p>
          <a:p>
            <a:pPr lvl="3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A9C6E97-D6ED-C742-B3BF-F3C7F85504AE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644009" y="1340772"/>
            <a:ext cx="4248472" cy="4747443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657350" marR="0" indent="-45720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alibri" panose="020F0502020204030204" pitchFamily="34" charset="0"/>
              <a:buChar char="-"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text</a:t>
            </a:r>
          </a:p>
          <a:p>
            <a:pPr lvl="1"/>
            <a:r>
              <a:rPr lang="it-IT" dirty="0"/>
              <a:t>Second </a:t>
            </a:r>
            <a:r>
              <a:rPr lang="it-IT" dirty="0" err="1"/>
              <a:t>level</a:t>
            </a:r>
            <a:endParaRPr lang="it-IT" dirty="0"/>
          </a:p>
          <a:p>
            <a:pPr lvl="2"/>
            <a:r>
              <a:rPr lang="it-IT" dirty="0"/>
              <a:t> Third </a:t>
            </a:r>
            <a:r>
              <a:rPr lang="it-IT" dirty="0" err="1"/>
              <a:t>level</a:t>
            </a:r>
            <a:endParaRPr lang="it-IT" dirty="0"/>
          </a:p>
          <a:p>
            <a:pPr lvl="3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3114459" y="0"/>
            <a:ext cx="113352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5940154" y="0"/>
            <a:ext cx="316747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8401706" y="0"/>
            <a:ext cx="747633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1907705" y="0"/>
            <a:ext cx="101605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7164289" y="0"/>
            <a:ext cx="1303646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220074" y="0"/>
            <a:ext cx="1142863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1276470" y="-2"/>
            <a:ext cx="63123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643478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4" name="Rettangolo 33"/>
          <p:cNvSpPr>
            <a:spLocks/>
          </p:cNvSpPr>
          <p:nvPr userDrawn="1"/>
        </p:nvSpPr>
        <p:spPr>
          <a:xfrm>
            <a:off x="2590802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5" name="Rettangolo 34"/>
          <p:cNvSpPr>
            <a:spLocks/>
          </p:cNvSpPr>
          <p:nvPr userDrawn="1"/>
        </p:nvSpPr>
        <p:spPr>
          <a:xfrm>
            <a:off x="4247980" y="0"/>
            <a:ext cx="105248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6" name="Rettangolo 35"/>
          <p:cNvSpPr>
            <a:spLocks/>
          </p:cNvSpPr>
          <p:nvPr userDrawn="1"/>
        </p:nvSpPr>
        <p:spPr>
          <a:xfrm>
            <a:off x="7357994" y="0"/>
            <a:ext cx="166335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7" name="Rettangolo 36"/>
          <p:cNvSpPr>
            <a:spLocks/>
          </p:cNvSpPr>
          <p:nvPr userDrawn="1"/>
        </p:nvSpPr>
        <p:spPr>
          <a:xfrm>
            <a:off x="-135" y="-2"/>
            <a:ext cx="6436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41" name="Connettore 1 40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251520" y="6376247"/>
            <a:ext cx="864096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Immagine 37">
            <a:extLst>
              <a:ext uri="{FF2B5EF4-FFF2-40B4-BE49-F238E27FC236}">
                <a16:creationId xmlns:a16="http://schemas.microsoft.com/office/drawing/2014/main" id="{6E92571F-B9E2-4515-A851-FD195B169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5" y="6813550"/>
            <a:ext cx="9144000" cy="44450"/>
          </a:xfrm>
          <a:prstGeom prst="rect">
            <a:avLst/>
          </a:prstGeom>
        </p:spPr>
      </p:pic>
      <p:pic>
        <p:nvPicPr>
          <p:cNvPr id="44" name="Immagine 43">
            <a:extLst>
              <a:ext uri="{FF2B5EF4-FFF2-40B4-BE49-F238E27FC236}">
                <a16:creationId xmlns:a16="http://schemas.microsoft.com/office/drawing/2014/main" id="{928418AB-C8AD-472B-89A7-2D6A16B3D9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5" y="-1585"/>
            <a:ext cx="9144000" cy="56665"/>
          </a:xfrm>
          <a:prstGeom prst="rect">
            <a:avLst/>
          </a:prstGeom>
        </p:spPr>
      </p:pic>
      <p:sp>
        <p:nvSpPr>
          <p:cNvPr id="46" name="Rettangolo 45">
            <a:extLst>
              <a:ext uri="{FF2B5EF4-FFF2-40B4-BE49-F238E27FC236}">
                <a16:creationId xmlns:a16="http://schemas.microsoft.com/office/drawing/2014/main" id="{123C6A7A-0C9A-4D82-B852-DF92CC423C4B}"/>
              </a:ext>
            </a:extLst>
          </p:cNvPr>
          <p:cNvSpPr/>
          <p:nvPr userDrawn="1"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00EFEDC4-EF62-9343-9EE9-EB34B88BB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</p:spPr>
        <p:txBody>
          <a:bodyPr/>
          <a:lstStyle>
            <a:lvl1pPr algn="r">
              <a:defRPr sz="975" b="0" i="0">
                <a:solidFill>
                  <a:schemeClr val="tx1"/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2" name="Date Placeholder 3">
            <a:extLst>
              <a:ext uri="{FF2B5EF4-FFF2-40B4-BE49-F238E27FC236}">
                <a16:creationId xmlns:a16="http://schemas.microsoft.com/office/drawing/2014/main" id="{8BDDDF39-2847-5C45-8C28-79E66DD0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</p:spPr>
        <p:txBody>
          <a:bodyPr/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10/3/18</a:t>
            </a:fld>
            <a:endParaRPr lang="en-US" dirty="0"/>
          </a:p>
        </p:txBody>
      </p:sp>
      <p:sp>
        <p:nvSpPr>
          <p:cNvPr id="43" name="Footer Placeholder 4">
            <a:extLst>
              <a:ext uri="{FF2B5EF4-FFF2-40B4-BE49-F238E27FC236}">
                <a16:creationId xmlns:a16="http://schemas.microsoft.com/office/drawing/2014/main" id="{E515CF22-948A-774C-8025-06D4D9860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sp>
        <p:nvSpPr>
          <p:cNvPr id="40" name="Segnaposto testo 3">
            <a:extLst>
              <a:ext uri="{FF2B5EF4-FFF2-40B4-BE49-F238E27FC236}">
                <a16:creationId xmlns:a16="http://schemas.microsoft.com/office/drawing/2014/main" id="{26E22B5B-74B7-984A-B35C-01F845E6DC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11677" y="260489"/>
            <a:ext cx="5980803" cy="8640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1C3046"/>
                </a:solidFill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702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Text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1252496-1750-864D-B854-CEE0315DE69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 rot="5400000">
            <a:off x="2123727" y="-603447"/>
            <a:ext cx="4896546" cy="8640960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657350" marR="0" indent="-45720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alibri" panose="020F0502020204030204" pitchFamily="34" charset="0"/>
              <a:buChar char="-"/>
              <a:tabLst/>
              <a:defRPr sz="2800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 Third level</a:t>
            </a:r>
          </a:p>
          <a:p>
            <a:pPr lvl="3"/>
            <a:r>
              <a:rPr lang="en-GB" noProof="0" dirty="0"/>
              <a:t> </a:t>
            </a:r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cxnSp>
        <p:nvCxnSpPr>
          <p:cNvPr id="40" name="Connettore 1 39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251520" y="6376247"/>
            <a:ext cx="864096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Immagine 31">
            <a:extLst>
              <a:ext uri="{FF2B5EF4-FFF2-40B4-BE49-F238E27FC236}">
                <a16:creationId xmlns:a16="http://schemas.microsoft.com/office/drawing/2014/main" id="{FA6B2CD8-FEE8-4B8F-B1F0-EA8D83797B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5" y="6813550"/>
            <a:ext cx="9144000" cy="44450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0EBFEB97-F397-4880-BA39-E13E87E319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5" y="-1585"/>
            <a:ext cx="9144000" cy="56665"/>
          </a:xfrm>
          <a:prstGeom prst="rect">
            <a:avLst/>
          </a:prstGeom>
        </p:spPr>
      </p:pic>
      <p:sp>
        <p:nvSpPr>
          <p:cNvPr id="45" name="Rettangolo 44">
            <a:extLst>
              <a:ext uri="{FF2B5EF4-FFF2-40B4-BE49-F238E27FC236}">
                <a16:creationId xmlns:a16="http://schemas.microsoft.com/office/drawing/2014/main" id="{D9796DA9-E1E4-4FB4-8943-01C592107B8A}"/>
              </a:ext>
            </a:extLst>
          </p:cNvPr>
          <p:cNvSpPr/>
          <p:nvPr userDrawn="1"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8331AB2-FA10-F049-BA93-704EC2A5F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</p:spPr>
        <p:txBody>
          <a:bodyPr/>
          <a:lstStyle>
            <a:lvl1pPr algn="r">
              <a:defRPr sz="975" b="0" i="0">
                <a:solidFill>
                  <a:schemeClr val="tx1"/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9817EDF-DE74-3540-B1AD-C331BAC21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</p:spPr>
        <p:txBody>
          <a:bodyPr/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10/3/18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BE6B5B4-AF6A-764F-AC9F-BFC02551E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sp>
        <p:nvSpPr>
          <p:cNvPr id="15" name="Segnaposto testo 3">
            <a:extLst>
              <a:ext uri="{FF2B5EF4-FFF2-40B4-BE49-F238E27FC236}">
                <a16:creationId xmlns:a16="http://schemas.microsoft.com/office/drawing/2014/main" id="{2D92F18E-5415-984E-8376-0329B157E5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11677" y="260489"/>
            <a:ext cx="5980803" cy="8640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1C3046"/>
                </a:solidFill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4920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mediat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341E515-DD63-3D42-B42C-9035172A73D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3568" y="2849622"/>
            <a:ext cx="7759774" cy="23173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6408EAB-6398-5543-8CB0-5155F921C6F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83568" y="2162303"/>
            <a:ext cx="5883079" cy="5564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r>
              <a:rPr lang="en-GB" b="0" dirty="0">
                <a:solidFill>
                  <a:schemeClr val="accent5">
                    <a:lumMod val="75000"/>
                  </a:schemeClr>
                </a:solidFill>
              </a:rPr>
              <a:t>Click here to add subtitle</a:t>
            </a:r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B48407DB-BA49-C94D-ADD2-877CBDD6C6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33419"/>
            <a:ext cx="9144000" cy="56665"/>
          </a:xfrm>
          <a:prstGeom prst="rect">
            <a:avLst/>
          </a:prstGeom>
        </p:spPr>
      </p:pic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6CFA5BBC-FB79-3941-902F-8F674A72F7C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3568" y="1484784"/>
            <a:ext cx="5980803" cy="58586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1C3046"/>
                </a:solidFill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GB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F32A041-669E-4668-AFFC-D799D71AE9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5" y="-1585"/>
            <a:ext cx="9144000" cy="5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445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ised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89775736-39B8-4946-BA4E-2E26123BEAA4}"/>
              </a:ext>
            </a:extLst>
          </p:cNvPr>
          <p:cNvSpPr txBox="1"/>
          <p:nvPr userDrawn="1"/>
        </p:nvSpPr>
        <p:spPr>
          <a:xfrm>
            <a:off x="3131840" y="5919963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>
                <a:solidFill>
                  <a:srgbClr val="1D2F45"/>
                </a:solidFill>
                <a:ea typeface="Source Sans Pro" charset="0"/>
                <a:cs typeface="Source Sans Pro" charset="0"/>
              </a:rPr>
              <a:t>eosc-hub.eu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E9FBBCD-1A09-854C-AD37-ABFC23BF72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838387"/>
            <a:ext cx="589524" cy="57895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B059FA9-527F-3047-9752-9021170989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8" y="5803404"/>
            <a:ext cx="644783" cy="63322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016F19-9C1F-4B4E-A65D-FC565E20B416}"/>
              </a:ext>
            </a:extLst>
          </p:cNvPr>
          <p:cNvSpPr txBox="1"/>
          <p:nvPr userDrawn="1"/>
        </p:nvSpPr>
        <p:spPr>
          <a:xfrm>
            <a:off x="5004049" y="589282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D2F45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2000" dirty="0" err="1">
                <a:solidFill>
                  <a:srgbClr val="1D2F45"/>
                </a:solidFill>
                <a:ea typeface="Source Sans Pro" charset="0"/>
                <a:cs typeface="Source Sans Pro" charset="0"/>
              </a:rPr>
              <a:t>EOSC_eu</a:t>
            </a:r>
            <a:endParaRPr lang="en-GB" sz="2000" dirty="0">
              <a:solidFill>
                <a:srgbClr val="1D2F45"/>
              </a:solidFill>
              <a:ea typeface="Source Sans Pro" charset="0"/>
              <a:cs typeface="Source Sans Pro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07" y="3358840"/>
            <a:ext cx="1784961" cy="2231201"/>
          </a:xfrm>
          <a:prstGeom prst="rect">
            <a:avLst/>
          </a:prstGeom>
        </p:spPr>
      </p:pic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97C3FAB3-381B-274E-9A7E-CD86B4B697B3}"/>
              </a:ext>
            </a:extLst>
          </p:cNvPr>
          <p:cNvCxnSpPr/>
          <p:nvPr userDrawn="1"/>
        </p:nvCxnSpPr>
        <p:spPr>
          <a:xfrm>
            <a:off x="671555" y="2929632"/>
            <a:ext cx="2112235" cy="0"/>
          </a:xfrm>
          <a:prstGeom prst="line">
            <a:avLst/>
          </a:prstGeom>
          <a:ln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olo 22">
            <a:extLst>
              <a:ext uri="{FF2B5EF4-FFF2-40B4-BE49-F238E27FC236}">
                <a16:creationId xmlns:a16="http://schemas.microsoft.com/office/drawing/2014/main" id="{91A4CF75-7F87-534F-870F-ED5701E571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7702" y="1772817"/>
            <a:ext cx="2894178" cy="100811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it-IT" b="1" dirty="0" err="1">
                <a:solidFill>
                  <a:srgbClr val="1C3046"/>
                </a:solidFill>
              </a:rPr>
              <a:t>Thank</a:t>
            </a:r>
            <a:r>
              <a:rPr lang="it-IT" b="1" dirty="0">
                <a:solidFill>
                  <a:srgbClr val="1C3046"/>
                </a:solidFill>
              </a:rPr>
              <a:t> </a:t>
            </a:r>
            <a:r>
              <a:rPr lang="it-IT" b="1" dirty="0" err="1">
                <a:solidFill>
                  <a:srgbClr val="1C3046"/>
                </a:solidFill>
              </a:rPr>
              <a:t>you</a:t>
            </a:r>
            <a:r>
              <a:rPr lang="it-IT" b="1" dirty="0">
                <a:solidFill>
                  <a:srgbClr val="1C3046"/>
                </a:solidFill>
              </a:rPr>
              <a:t> for </a:t>
            </a:r>
            <a:r>
              <a:rPr lang="it-IT" b="1" dirty="0" err="1">
                <a:solidFill>
                  <a:srgbClr val="1C3046"/>
                </a:solidFill>
              </a:rPr>
              <a:t>your</a:t>
            </a:r>
            <a:r>
              <a:rPr lang="it-IT" b="1" dirty="0">
                <a:solidFill>
                  <a:srgbClr val="1C3046"/>
                </a:solidFill>
              </a:rPr>
              <a:t> </a:t>
            </a:r>
            <a:r>
              <a:rPr lang="it-IT" b="1" dirty="0" err="1">
                <a:solidFill>
                  <a:srgbClr val="1C3046"/>
                </a:solidFill>
              </a:rPr>
              <a:t>attention</a:t>
            </a:r>
            <a:r>
              <a:rPr lang="it-IT" b="1" dirty="0">
                <a:solidFill>
                  <a:srgbClr val="1C3046"/>
                </a:solidFill>
              </a:rPr>
              <a:t>!</a:t>
            </a:r>
            <a:endParaRPr lang="en-GB" dirty="0"/>
          </a:p>
        </p:txBody>
      </p:sp>
      <p:sp>
        <p:nvSpPr>
          <p:cNvPr id="33" name="Segnaposto contenuto 32">
            <a:extLst>
              <a:ext uri="{FF2B5EF4-FFF2-40B4-BE49-F238E27FC236}">
                <a16:creationId xmlns:a16="http://schemas.microsoft.com/office/drawing/2014/main" id="{EFF3BDC9-F42A-914E-9BE9-F145917FEA3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508104" y="1773238"/>
            <a:ext cx="3385071" cy="1585912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 algn="l">
              <a:buFontTx/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marL="0" indent="0">
              <a:buNone/>
            </a:pPr>
            <a:r>
              <a:rPr lang="en-GB" sz="1800" b="1" dirty="0">
                <a:solidFill>
                  <a:srgbClr val="1C3046"/>
                </a:solidFill>
              </a:rPr>
              <a:t>Contact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1C3046"/>
                </a:solidFill>
              </a:rPr>
              <a:t>Lorem ipsum </a:t>
            </a:r>
            <a:r>
              <a:rPr lang="en-GB" sz="1800" dirty="0" err="1">
                <a:solidFill>
                  <a:srgbClr val="1C3046"/>
                </a:solidFill>
              </a:rPr>
              <a:t>dolor</a:t>
            </a:r>
            <a:r>
              <a:rPr lang="en-GB" sz="1800" dirty="0">
                <a:solidFill>
                  <a:srgbClr val="1C3046"/>
                </a:solidFill>
              </a:rPr>
              <a:t> sit </a:t>
            </a:r>
            <a:r>
              <a:rPr lang="en-GB" sz="1800" dirty="0" err="1">
                <a:solidFill>
                  <a:srgbClr val="1C3046"/>
                </a:solidFill>
              </a:rPr>
              <a:t>amet</a:t>
            </a:r>
            <a:r>
              <a:rPr lang="en-GB" sz="1800" dirty="0">
                <a:solidFill>
                  <a:srgbClr val="1C3046"/>
                </a:solidFill>
              </a:rPr>
              <a:t>, </a:t>
            </a:r>
            <a:r>
              <a:rPr lang="en-GB" sz="1800" dirty="0" err="1">
                <a:solidFill>
                  <a:srgbClr val="1C3046"/>
                </a:solidFill>
              </a:rPr>
              <a:t>consectetur</a:t>
            </a:r>
            <a:r>
              <a:rPr lang="en-GB" sz="1800" dirty="0">
                <a:solidFill>
                  <a:srgbClr val="1C3046"/>
                </a:solidFill>
              </a:rPr>
              <a:t> </a:t>
            </a:r>
            <a:r>
              <a:rPr lang="en-GB" sz="1800" dirty="0" err="1">
                <a:solidFill>
                  <a:srgbClr val="1C3046"/>
                </a:solidFill>
              </a:rPr>
              <a:t>adipisicing</a:t>
            </a:r>
            <a:r>
              <a:rPr lang="en-GB" sz="1800" dirty="0">
                <a:solidFill>
                  <a:srgbClr val="1C3046"/>
                </a:solidFill>
              </a:rPr>
              <a:t> </a:t>
            </a:r>
            <a:r>
              <a:rPr lang="en-GB" sz="1800" dirty="0" err="1">
                <a:solidFill>
                  <a:srgbClr val="1C3046"/>
                </a:solidFill>
              </a:rPr>
              <a:t>elit</a:t>
            </a:r>
            <a:r>
              <a:rPr lang="en-GB" sz="1800" dirty="0">
                <a:solidFill>
                  <a:srgbClr val="1C3046"/>
                </a:solidFill>
              </a:rPr>
              <a:t>, </a:t>
            </a:r>
            <a:r>
              <a:rPr lang="en-GB" sz="1800" dirty="0" err="1">
                <a:solidFill>
                  <a:srgbClr val="1C3046"/>
                </a:solidFill>
              </a:rPr>
              <a:t>sed</a:t>
            </a:r>
            <a:r>
              <a:rPr lang="en-GB" sz="1800" dirty="0">
                <a:solidFill>
                  <a:srgbClr val="1C3046"/>
                </a:solidFill>
              </a:rPr>
              <a:t> do </a:t>
            </a:r>
            <a:r>
              <a:rPr lang="en-GB" sz="1800" dirty="0" err="1">
                <a:solidFill>
                  <a:srgbClr val="1C3046"/>
                </a:solidFill>
              </a:rPr>
              <a:t>eiusmod</a:t>
            </a:r>
            <a:r>
              <a:rPr lang="en-GB" sz="1800" dirty="0">
                <a:solidFill>
                  <a:srgbClr val="1C3046"/>
                </a:solidFill>
              </a:rPr>
              <a:t> </a:t>
            </a:r>
            <a:r>
              <a:rPr lang="en-GB" sz="1800" dirty="0" err="1">
                <a:solidFill>
                  <a:srgbClr val="1C3046"/>
                </a:solidFill>
              </a:rPr>
              <a:t>tempor</a:t>
            </a:r>
            <a:r>
              <a:rPr lang="en-GB" sz="1800" dirty="0">
                <a:solidFill>
                  <a:srgbClr val="1C3046"/>
                </a:solidFill>
              </a:rPr>
              <a:t> </a:t>
            </a:r>
            <a:r>
              <a:rPr lang="en-GB" sz="1800" dirty="0" err="1">
                <a:solidFill>
                  <a:srgbClr val="1C3046"/>
                </a:solidFill>
              </a:rPr>
              <a:t>incididunt</a:t>
            </a:r>
            <a:r>
              <a:rPr lang="en-GB" sz="1800" dirty="0">
                <a:solidFill>
                  <a:srgbClr val="1C3046"/>
                </a:solidFill>
              </a:rPr>
              <a:t> </a:t>
            </a:r>
            <a:r>
              <a:rPr lang="en-GB" sz="1800" dirty="0" err="1">
                <a:solidFill>
                  <a:srgbClr val="1C3046"/>
                </a:solidFill>
              </a:rPr>
              <a:t>ut</a:t>
            </a:r>
            <a:r>
              <a:rPr lang="en-GB" sz="1800" dirty="0">
                <a:solidFill>
                  <a:srgbClr val="1C3046"/>
                </a:solidFill>
              </a:rPr>
              <a:t> </a:t>
            </a:r>
            <a:r>
              <a:rPr lang="en-GB" sz="1800" dirty="0" err="1">
                <a:solidFill>
                  <a:srgbClr val="1C3046"/>
                </a:solidFill>
              </a:rPr>
              <a:t>labore</a:t>
            </a:r>
            <a:r>
              <a:rPr lang="en-GB" sz="1800" dirty="0">
                <a:solidFill>
                  <a:srgbClr val="1C3046"/>
                </a:solidFill>
              </a:rPr>
              <a:t> et </a:t>
            </a:r>
            <a:r>
              <a:rPr lang="en-GB" sz="1800" dirty="0" err="1">
                <a:solidFill>
                  <a:srgbClr val="1C3046"/>
                </a:solidFill>
              </a:rPr>
              <a:t>dolore</a:t>
            </a:r>
            <a:r>
              <a:rPr lang="en-GB" sz="1800" dirty="0">
                <a:solidFill>
                  <a:srgbClr val="1C3046"/>
                </a:solidFill>
              </a:rPr>
              <a:t> magna</a:t>
            </a:r>
          </a:p>
        </p:txBody>
      </p:sp>
      <p:sp>
        <p:nvSpPr>
          <p:cNvPr id="34" name="Segnaposto contenuto 32">
            <a:extLst>
              <a:ext uri="{FF2B5EF4-FFF2-40B4-BE49-F238E27FC236}">
                <a16:creationId xmlns:a16="http://schemas.microsoft.com/office/drawing/2014/main" id="{7E962D83-1102-414B-ACBE-1C6C8F8FE54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7105" y="3163634"/>
            <a:ext cx="2484735" cy="409382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it-IT" sz="1800" i="1" dirty="0" err="1"/>
              <a:t>Questions</a:t>
            </a:r>
            <a:r>
              <a:rPr lang="it-IT" sz="1800" i="1" dirty="0"/>
              <a:t>?</a:t>
            </a:r>
          </a:p>
          <a:p>
            <a:pPr marL="0" indent="0">
              <a:buNone/>
            </a:pPr>
            <a:endParaRPr lang="it-IT" sz="1800" i="1" dirty="0"/>
          </a:p>
        </p:txBody>
      </p:sp>
    </p:spTree>
    <p:extLst>
      <p:ext uri="{BB962C8B-B14F-4D97-AF65-F5344CB8AC3E}">
        <p14:creationId xmlns:p14="http://schemas.microsoft.com/office/powerpoint/2010/main" val="1079941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ermediate Slide">
  <p:cSld name="1_Intermediate Slide">
    <p:bg>
      <p:bgPr>
        <a:blipFill rotWithShape="1">
          <a:blip r:embed="rId2">
            <a:alphaModFix/>
          </a:blip>
          <a:tile tx="0" ty="0" sx="100000" sy="100000" flip="none" algn="tl"/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91981" y="3375672"/>
            <a:ext cx="7759800" cy="23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Char char="-"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06400" algn="l" rtl="0"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None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64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4" name="Shape 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833419"/>
            <a:ext cx="9144000" cy="5666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Shape 65"/>
          <p:cNvSpPr txBox="1">
            <a:spLocks noGrp="1"/>
          </p:cNvSpPr>
          <p:nvPr>
            <p:ph type="body" idx="2"/>
          </p:nvPr>
        </p:nvSpPr>
        <p:spPr>
          <a:xfrm>
            <a:off x="683568" y="1484784"/>
            <a:ext cx="5980803" cy="585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rgbClr val="1C3046"/>
              </a:buClr>
              <a:buSzPts val="3200"/>
              <a:buFont typeface="Arial"/>
              <a:buNone/>
              <a:defRPr sz="3200" b="1" i="0" u="none" strike="noStrike" cap="non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5" y="-1585"/>
            <a:ext cx="9144000" cy="5666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>
            <a:spLocks noGrp="1"/>
          </p:cNvSpPr>
          <p:nvPr>
            <p:ph type="body" idx="3"/>
          </p:nvPr>
        </p:nvSpPr>
        <p:spPr>
          <a:xfrm>
            <a:off x="691978" y="2362850"/>
            <a:ext cx="61215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560"/>
              </a:spcBef>
              <a:spcAft>
                <a:spcPts val="0"/>
              </a:spcAft>
              <a:buClr>
                <a:srgbClr val="B5892D"/>
              </a:buClr>
              <a:buSzPts val="2800"/>
              <a:buFont typeface="Arial"/>
              <a:buNone/>
              <a:defRPr sz="2800" b="0" i="1" u="none" strike="noStrike" cap="none">
                <a:solidFill>
                  <a:srgbClr val="B589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8082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31386F-E162-934A-8D1F-9D95C069A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</p:spPr>
        <p:txBody>
          <a:bodyPr/>
          <a:lstStyle>
            <a:lvl1pPr algn="r">
              <a:defRPr sz="975" b="0" i="0">
                <a:solidFill>
                  <a:schemeClr val="tx1"/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D864FEF-6066-9447-AB93-1A0F90C443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</p:spPr>
        <p:txBody>
          <a:bodyPr/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10/3/18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2C92904-4608-474D-BBAB-CD0DAE59C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1319845F-1E54-2745-8B1A-D63A20E61931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251520" y="6376247"/>
            <a:ext cx="864096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1A085F82-CD25-8A4D-8A2C-FFC5CB539BB8}"/>
              </a:ext>
            </a:extLst>
          </p:cNvPr>
          <p:cNvSpPr/>
          <p:nvPr userDrawn="1"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1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4" r:id="rId3"/>
    <p:sldLayoutId id="2147483709" r:id="rId4"/>
    <p:sldLayoutId id="2147483710" r:id="rId5"/>
    <p:sldLayoutId id="2147483712" r:id="rId6"/>
    <p:sldLayoutId id="2147483711" r:id="rId7"/>
    <p:sldLayoutId id="2147483713" r:id="rId8"/>
  </p:sldLayoutIdLst>
  <p:hf hdr="0" ftr="0"/>
  <p:txStyles>
    <p:titleStyle>
      <a:lvl1pPr algn="l" defTabSz="342900" rtl="0" eaLnBrk="1" latinLnBrk="0" hangingPunct="1">
        <a:spcBef>
          <a:spcPct val="0"/>
        </a:spcBef>
        <a:buNone/>
        <a:defRPr sz="3200" b="1" kern="1200">
          <a:solidFill>
            <a:srgbClr val="1C3046"/>
          </a:solidFill>
          <a:latin typeface="+mn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eosc-hub.eu/display/EOSC/Dissemination+Activities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iki.eosc-hub.eu/display/EOSC/Communications+Toolki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25BE552-70BA-4F9C-8732-B3C54DA3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668E8B-804A-4226-A5F9-B64F4480F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8DC4-DE83-4F63-8090-0B20624E8C99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704" y="1261204"/>
            <a:ext cx="79997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This PPT contains a set of generic slides about the EOSC-hub project. 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You can pick and choose which slides you need for your presentation.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You can customise the text – but please do not change the main messages.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If you give a presentation about the EOSC-hub project, don forget to add it to the dissemination table: </a:t>
            </a:r>
            <a:r>
              <a:rPr lang="en-GB" sz="2800" dirty="0">
                <a:hlinkClick r:id="rId2"/>
              </a:rPr>
              <a:t>https://wiki.eosc-hub.eu/display/EOSC/Dissemination+Activities</a:t>
            </a:r>
            <a:r>
              <a:rPr lang="en-GB" sz="2800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63688" y="306896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Segnaposto testo 4">
            <a:extLst>
              <a:ext uri="{FF2B5EF4-FFF2-40B4-BE49-F238E27FC236}">
                <a16:creationId xmlns:a16="http://schemas.microsoft.com/office/drawing/2014/main" id="{8E835059-47AC-4E0A-80DD-CB28365206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911677" y="260489"/>
            <a:ext cx="5980803" cy="864081"/>
          </a:xfrm>
        </p:spPr>
        <p:txBody>
          <a:bodyPr/>
          <a:lstStyle/>
          <a:p>
            <a:r>
              <a:rPr lang="en-GB" dirty="0"/>
              <a:t>About this slide deck</a:t>
            </a:r>
          </a:p>
        </p:txBody>
      </p:sp>
    </p:spTree>
    <p:extLst>
      <p:ext uri="{BB962C8B-B14F-4D97-AF65-F5344CB8AC3E}">
        <p14:creationId xmlns:p14="http://schemas.microsoft.com/office/powerpoint/2010/main" val="3075034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94B4-F3B5-4DE2-A56E-A054B64F6B68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Work packages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5" y="1258014"/>
            <a:ext cx="9003810" cy="490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405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94B4-F3B5-4DE2-A56E-A054B64F6B68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Service Providers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931156663"/>
              </p:ext>
            </p:extLst>
          </p:nvPr>
        </p:nvGraphicFramePr>
        <p:xfrm>
          <a:off x="179512" y="1196752"/>
          <a:ext cx="878497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7380313" y="2420888"/>
            <a:ext cx="1512168" cy="1368737"/>
            <a:chOff x="30360" y="1294972"/>
            <a:chExt cx="2978225" cy="2161409"/>
          </a:xfrm>
          <a:solidFill>
            <a:schemeClr val="bg1"/>
          </a:solidFill>
        </p:grpSpPr>
        <p:sp>
          <p:nvSpPr>
            <p:cNvPr id="11" name="Rounded Rectangle 10"/>
            <p:cNvSpPr/>
            <p:nvPr/>
          </p:nvSpPr>
          <p:spPr>
            <a:xfrm>
              <a:off x="30360" y="1294972"/>
              <a:ext cx="2978225" cy="2161409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rgbClr val="1D2F45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93666" y="1358278"/>
              <a:ext cx="2851613" cy="2034797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t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>
                  <a:solidFill>
                    <a:srgbClr val="1D2F45"/>
                  </a:solidFill>
                </a:rPr>
                <a:t>Physical Sciences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100" kern="1200" dirty="0">
                  <a:solidFill>
                    <a:srgbClr val="1D2F45"/>
                  </a:solidFill>
                </a:rPr>
                <a:t>Astronomy (LOFAR)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100" kern="1200" dirty="0">
                  <a:solidFill>
                    <a:srgbClr val="1D2F45"/>
                  </a:solidFill>
                </a:rPr>
                <a:t>Fusion (ITER)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100" kern="1200" dirty="0">
                  <a:solidFill>
                    <a:srgbClr val="1D2F45"/>
                  </a:solidFill>
                </a:rPr>
                <a:t>High Energy Physics (CMS and VIRGO)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100" kern="1200" dirty="0">
                  <a:solidFill>
                    <a:srgbClr val="1D2F45"/>
                  </a:solidFill>
                </a:rPr>
                <a:t>Space Science (EISCAT-3D)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380312" y="3861048"/>
            <a:ext cx="1512168" cy="1296144"/>
            <a:chOff x="2838670" y="425"/>
            <a:chExt cx="3024328" cy="1802677"/>
          </a:xfrm>
          <a:solidFill>
            <a:schemeClr val="bg1"/>
          </a:solidFill>
        </p:grpSpPr>
        <p:sp>
          <p:nvSpPr>
            <p:cNvPr id="14" name="Rounded Rectangle 13"/>
            <p:cNvSpPr/>
            <p:nvPr/>
          </p:nvSpPr>
          <p:spPr>
            <a:xfrm>
              <a:off x="2838670" y="425"/>
              <a:ext cx="3024328" cy="1802677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rgbClr val="1D2F45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72719"/>
                <a:satOff val="-25386"/>
                <a:lumOff val="19570"/>
                <a:alphaOff val="0"/>
              </a:schemeClr>
            </a:fillRef>
            <a:effectRef idx="0">
              <a:schemeClr val="accent1">
                <a:shade val="80000"/>
                <a:hueOff val="72719"/>
                <a:satOff val="-25386"/>
                <a:lumOff val="1957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2891469" y="53224"/>
              <a:ext cx="2918730" cy="1697079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t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>
                  <a:solidFill>
                    <a:srgbClr val="1D2F45"/>
                  </a:solidFill>
                </a:rPr>
                <a:t>Earth Science</a:t>
              </a:r>
              <a:endParaRPr lang="en-US" sz="1100" kern="1200" dirty="0">
                <a:solidFill>
                  <a:srgbClr val="1D2F45"/>
                </a:solidFill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100" kern="1200">
                  <a:solidFill>
                    <a:srgbClr val="1D2F45"/>
                  </a:solidFill>
                </a:rPr>
                <a:t>EO Pillar</a:t>
              </a:r>
              <a:endParaRPr lang="en-US" sz="1100" kern="1200" dirty="0">
                <a:solidFill>
                  <a:srgbClr val="1D2F45"/>
                </a:solidFill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100" kern="1200">
                  <a:solidFill>
                    <a:srgbClr val="1D2F45"/>
                  </a:solidFill>
                </a:rPr>
                <a:t>GEO</a:t>
              </a:r>
              <a:endParaRPr lang="en-US" sz="1100" kern="1200" dirty="0">
                <a:solidFill>
                  <a:srgbClr val="1D2F45"/>
                </a:solidFill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100" kern="1200">
                  <a:solidFill>
                    <a:srgbClr val="1D2F45"/>
                  </a:solidFill>
                </a:rPr>
                <a:t>Climate Research (ENES)</a:t>
              </a:r>
              <a:endParaRPr lang="en-US" sz="1100" kern="1200" dirty="0">
                <a:solidFill>
                  <a:srgbClr val="1D2F45"/>
                </a:solidFill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100" kern="1200">
                  <a:solidFill>
                    <a:srgbClr val="1D2F45"/>
                  </a:solidFill>
                </a:rPr>
                <a:t>Seismology (ORFEUS, EPOS)</a:t>
              </a:r>
              <a:endParaRPr lang="en-US" sz="1100" kern="1200" dirty="0">
                <a:solidFill>
                  <a:srgbClr val="1D2F45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380312" y="5229201"/>
            <a:ext cx="1512168" cy="1440159"/>
            <a:chOff x="5609777" y="1474339"/>
            <a:chExt cx="3144837" cy="1802677"/>
          </a:xfrm>
          <a:solidFill>
            <a:schemeClr val="bg1"/>
          </a:solidFill>
        </p:grpSpPr>
        <p:sp>
          <p:nvSpPr>
            <p:cNvPr id="17" name="Rounded Rectangle 16"/>
            <p:cNvSpPr/>
            <p:nvPr/>
          </p:nvSpPr>
          <p:spPr>
            <a:xfrm>
              <a:off x="5609777" y="1474339"/>
              <a:ext cx="3144837" cy="1802677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rgbClr val="1D2F45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145437"/>
                <a:satOff val="-50772"/>
                <a:lumOff val="39140"/>
                <a:alphaOff val="0"/>
              </a:schemeClr>
            </a:fillRef>
            <a:effectRef idx="0">
              <a:schemeClr val="accent1">
                <a:shade val="80000"/>
                <a:hueOff val="145437"/>
                <a:satOff val="-50772"/>
                <a:lumOff val="3914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/>
            <p:nvPr/>
          </p:nvSpPr>
          <p:spPr>
            <a:xfrm>
              <a:off x="5662576" y="1527138"/>
              <a:ext cx="3039239" cy="1697079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t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>
                  <a:solidFill>
                    <a:srgbClr val="1D2F45"/>
                  </a:solidFill>
                </a:rPr>
                <a:t>Biological Sciences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100" kern="1200" dirty="0">
                  <a:solidFill>
                    <a:srgbClr val="1D2F45"/>
                  </a:solidFill>
                </a:rPr>
                <a:t>Marine and freshwater biology (IFREMER)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100" kern="1200" dirty="0">
                  <a:solidFill>
                    <a:srgbClr val="1D2F45"/>
                  </a:solidFill>
                </a:rPr>
                <a:t>Biodiversity conservation (</a:t>
              </a:r>
              <a:r>
                <a:rPr lang="en-US" sz="1100" kern="1200" dirty="0" err="1">
                  <a:solidFill>
                    <a:srgbClr val="1D2F45"/>
                  </a:solidFill>
                </a:rPr>
                <a:t>LifeWatch</a:t>
              </a:r>
              <a:r>
                <a:rPr lang="en-US" sz="1100" kern="1200" dirty="0">
                  <a:solidFill>
                    <a:srgbClr val="1D2F45"/>
                  </a:solidFill>
                </a:rPr>
                <a:t>)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100" kern="1200" dirty="0">
                  <a:solidFill>
                    <a:srgbClr val="1D2F45"/>
                  </a:solidFill>
                </a:rPr>
                <a:t>Ecology (ICOS)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81847" y="2872391"/>
            <a:ext cx="1080120" cy="584775"/>
          </a:xfrm>
          <a:prstGeom prst="rect">
            <a:avLst/>
          </a:prstGeom>
          <a:solidFill>
            <a:srgbClr val="1D2F4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EGI Federation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6110" y="4037585"/>
            <a:ext cx="1224136" cy="615553"/>
          </a:xfrm>
          <a:prstGeom prst="rect">
            <a:avLst/>
          </a:prstGeom>
          <a:solidFill>
            <a:srgbClr val="1D2F4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EUDAT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CDI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6110" y="5229201"/>
            <a:ext cx="1224136" cy="615553"/>
          </a:xfrm>
          <a:prstGeom prst="rect">
            <a:avLst/>
          </a:prstGeom>
          <a:solidFill>
            <a:srgbClr val="1D2F4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INDIGO</a:t>
            </a:r>
          </a:p>
          <a:p>
            <a:pPr algn="ctr"/>
            <a:r>
              <a:rPr lang="en-GB" sz="1600" dirty="0" err="1">
                <a:solidFill>
                  <a:schemeClr val="bg1"/>
                </a:solidFill>
              </a:rPr>
              <a:t>DataCloud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1385" y="2479087"/>
            <a:ext cx="392183" cy="3974249"/>
          </a:xfrm>
          <a:prstGeom prst="rect">
            <a:avLst/>
          </a:prstGeom>
          <a:solidFill>
            <a:srgbClr val="B5892D"/>
          </a:solidFill>
          <a:ln>
            <a:solidFill>
              <a:srgbClr val="B589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rgbClr val="282828"/>
                </a:solidFill>
              </a:rPr>
              <a:t>Generic services</a:t>
            </a:r>
          </a:p>
        </p:txBody>
      </p:sp>
    </p:spTree>
    <p:extLst>
      <p:ext uri="{BB962C8B-B14F-4D97-AF65-F5344CB8AC3E}">
        <p14:creationId xmlns:p14="http://schemas.microsoft.com/office/powerpoint/2010/main" val="281338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200512" y="980728"/>
            <a:ext cx="2859320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82828"/>
                </a:solidFill>
              </a:rPr>
              <a:t>Open Collaboration services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03848" y="980728"/>
            <a:ext cx="3240360" cy="64633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82828"/>
                </a:solidFill>
              </a:rPr>
              <a:t>Basic infrastructure and added-value services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0512" y="2255961"/>
            <a:ext cx="2859320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82828"/>
                </a:solidFill>
              </a:rPr>
              <a:t>Federation services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00512" y="1340768"/>
            <a:ext cx="280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Applications 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Repositories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17824" y="2616001"/>
            <a:ext cx="2808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Accounting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ARGO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Check-in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GGUS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GOCDB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Marketplace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Operations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RC </a:t>
            </a:r>
            <a:r>
              <a:rPr lang="en-GB" dirty="0" err="1"/>
              <a:t>Auth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SPMT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DPMT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B2ACCESS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SYMON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31840" y="1628800"/>
            <a:ext cx="45361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EGI High-Throughput Compute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EGI Cloud Compute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EGI Cloud Container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DIRAC4EGI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EGI Online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EGI </a:t>
            </a:r>
            <a:r>
              <a:rPr lang="en-GB" dirty="0" err="1"/>
              <a:t>DataHub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B2HANDLE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B2FIND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B2DROP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B2SAFE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B2STAGE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B2NOTE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ETDR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Sensitive Data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Advanced IaaS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TOSCA for Heat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94B4-F3B5-4DE2-A56E-A054B64F6B68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801629" y="260655"/>
            <a:ext cx="5980803" cy="864081"/>
          </a:xfrm>
        </p:spPr>
        <p:txBody>
          <a:bodyPr/>
          <a:lstStyle/>
          <a:p>
            <a:r>
              <a:rPr lang="en-US" dirty="0"/>
              <a:t>Service catalogue</a:t>
            </a: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467544" y="620688"/>
            <a:ext cx="6120680" cy="576064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1C3046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660232" y="980728"/>
            <a:ext cx="2232248" cy="369332"/>
          </a:xfrm>
          <a:prstGeom prst="rect">
            <a:avLst/>
          </a:prstGeom>
          <a:solidFill>
            <a:srgbClr val="1D2F4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Thematic services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88224" y="1347733"/>
            <a:ext cx="2808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DARIAH Gateway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OPENCoastS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GEOSS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EO Pillar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WeNMR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LifeWatch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CMI</a:t>
            </a:r>
          </a:p>
          <a:p>
            <a:r>
              <a:rPr lang="en-GB" sz="1400" dirty="0"/>
              <a:t>From month 19: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IFREMER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EISCAT_3D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3371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3568" y="1484784"/>
            <a:ext cx="7704856" cy="585861"/>
          </a:xfrm>
        </p:spPr>
        <p:txBody>
          <a:bodyPr/>
          <a:lstStyle/>
          <a:p>
            <a:r>
              <a:rPr lang="en-GB" dirty="0"/>
              <a:t>More slides about the EOSC-hub services available in our confluence page</a:t>
            </a:r>
          </a:p>
          <a:p>
            <a:endParaRPr lang="en-GB" dirty="0"/>
          </a:p>
          <a:p>
            <a:r>
              <a:rPr lang="en-GB" sz="2200" b="0" i="1" dirty="0"/>
              <a:t>https://wiki.eosc-hub.eu/display/EOSC/Communications+Toolkit</a:t>
            </a:r>
          </a:p>
        </p:txBody>
      </p:sp>
    </p:spTree>
    <p:extLst>
      <p:ext uri="{BB962C8B-B14F-4D97-AF65-F5344CB8AC3E}">
        <p14:creationId xmlns:p14="http://schemas.microsoft.com/office/powerpoint/2010/main" val="2158190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3568" y="1484784"/>
            <a:ext cx="7128792" cy="585861"/>
          </a:xfrm>
        </p:spPr>
        <p:txBody>
          <a:bodyPr/>
          <a:lstStyle/>
          <a:p>
            <a:r>
              <a:rPr lang="en-GB" dirty="0"/>
              <a:t>Digital Innovation Hub</a:t>
            </a:r>
            <a:endParaRPr lang="en-GB" sz="2000" b="0" i="1" dirty="0"/>
          </a:p>
        </p:txBody>
      </p:sp>
    </p:spTree>
    <p:extLst>
      <p:ext uri="{BB962C8B-B14F-4D97-AF65-F5344CB8AC3E}">
        <p14:creationId xmlns:p14="http://schemas.microsoft.com/office/powerpoint/2010/main" val="1731569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CD0A692-1B71-9444-869F-63121D85E3F6}"/>
              </a:ext>
            </a:extLst>
          </p:cNvPr>
          <p:cNvSpPr txBox="1">
            <a:spLocks/>
          </p:cNvSpPr>
          <p:nvPr/>
        </p:nvSpPr>
        <p:spPr>
          <a:xfrm>
            <a:off x="2911677" y="260489"/>
            <a:ext cx="5980803" cy="100827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8288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Digital Innovation Hub - DIH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4794FD-AC8E-4874-B57D-80FE52C110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526321"/>
            <a:ext cx="8640960" cy="4855007"/>
          </a:xfrm>
        </p:spPr>
        <p:txBody>
          <a:bodyPr>
            <a:normAutofit fontScale="92500"/>
          </a:bodyPr>
          <a:lstStyle/>
          <a:p>
            <a:pPr algn="just"/>
            <a:r>
              <a:rPr lang="en-US" sz="3200" b="1" dirty="0"/>
              <a:t>What is a Digital Innovation Hub?</a:t>
            </a:r>
          </a:p>
          <a:p>
            <a:pPr lvl="1"/>
            <a:r>
              <a:rPr lang="en-US" dirty="0"/>
              <a:t>EC definition: An </a:t>
            </a:r>
            <a:r>
              <a:rPr lang="en-US" dirty="0">
                <a:solidFill>
                  <a:srgbClr val="B5892D"/>
                </a:solidFill>
              </a:rPr>
              <a:t>ecosystem</a:t>
            </a:r>
            <a:r>
              <a:rPr lang="en-US" dirty="0"/>
              <a:t> of start-ups, SMEs, large industries, researchers, accelerators and investors that fosters the creation of partnerships to stimulate </a:t>
            </a:r>
            <a:r>
              <a:rPr lang="en-US" dirty="0">
                <a:solidFill>
                  <a:srgbClr val="B5892D"/>
                </a:solidFill>
              </a:rPr>
              <a:t>innovation</a:t>
            </a:r>
            <a:r>
              <a:rPr lang="en-US" dirty="0"/>
              <a:t>.</a:t>
            </a:r>
          </a:p>
          <a:p>
            <a:pPr marL="342900" lvl="1" indent="0">
              <a:buNone/>
            </a:pPr>
            <a:endParaRPr lang="en-US" dirty="0"/>
          </a:p>
          <a:p>
            <a:pPr algn="just"/>
            <a:r>
              <a:rPr lang="en-US" sz="3200" b="1" dirty="0"/>
              <a:t>The EOSC-hub DIH</a:t>
            </a:r>
          </a:p>
          <a:p>
            <a:pPr lvl="1"/>
            <a:r>
              <a:rPr lang="en-US" dirty="0"/>
              <a:t>Builds on the EC initiative to </a:t>
            </a:r>
            <a:r>
              <a:rPr lang="en-US" dirty="0">
                <a:solidFill>
                  <a:srgbClr val="B5892D"/>
                </a:solidFill>
              </a:rPr>
              <a:t>onboard industrial partnerships </a:t>
            </a:r>
            <a:r>
              <a:rPr lang="en-US" dirty="0"/>
              <a:t>within the </a:t>
            </a:r>
            <a:r>
              <a:rPr lang="en-US" dirty="0">
                <a:solidFill>
                  <a:srgbClr val="B5892D"/>
                </a:solidFill>
              </a:rPr>
              <a:t>EOSC</a:t>
            </a:r>
          </a:p>
          <a:p>
            <a:pPr lvl="1"/>
            <a:r>
              <a:rPr lang="en-US" dirty="0"/>
              <a:t>Focused on (not limited to) </a:t>
            </a:r>
            <a:r>
              <a:rPr lang="en-US" dirty="0">
                <a:solidFill>
                  <a:srgbClr val="B5892D"/>
                </a:solidFill>
              </a:rPr>
              <a:t>start-ups and SMEs</a:t>
            </a:r>
          </a:p>
          <a:p>
            <a:pPr lvl="1"/>
            <a:r>
              <a:rPr lang="en-US" dirty="0"/>
              <a:t>Starts with </a:t>
            </a:r>
            <a:r>
              <a:rPr lang="en-US" dirty="0">
                <a:solidFill>
                  <a:srgbClr val="B5892D"/>
                </a:solidFill>
              </a:rPr>
              <a:t>6 business pilots </a:t>
            </a:r>
            <a:r>
              <a:rPr lang="en-US" dirty="0"/>
              <a:t>selected during project preparation</a:t>
            </a:r>
          </a:p>
          <a:p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10C3482-E1BC-E04C-8C4F-AB5370A37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30598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CD0A692-1B71-9444-869F-63121D85E3F6}"/>
              </a:ext>
            </a:extLst>
          </p:cNvPr>
          <p:cNvSpPr txBox="1">
            <a:spLocks/>
          </p:cNvSpPr>
          <p:nvPr/>
        </p:nvSpPr>
        <p:spPr>
          <a:xfrm>
            <a:off x="2911677" y="260489"/>
            <a:ext cx="5980803" cy="86408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8288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DIH Business Pilots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1B9C1793-2F35-8740-8A69-EE6C4DA51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7624" y="6448251"/>
            <a:ext cx="6768752" cy="365125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3BD05E4-267D-4D4C-8557-8D9E22C8B8D7}"/>
              </a:ext>
            </a:extLst>
          </p:cNvPr>
          <p:cNvSpPr/>
          <p:nvPr/>
        </p:nvSpPr>
        <p:spPr>
          <a:xfrm>
            <a:off x="266733" y="1174008"/>
            <a:ext cx="2587217" cy="239900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1D2F45"/>
            </a:solidFill>
          </a:ln>
          <a:effectLst>
            <a:outerShdw blurRad="50800" dist="76200" dir="258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0F75315-AD91-4692-A316-B1A4235E929F}"/>
              </a:ext>
            </a:extLst>
          </p:cNvPr>
          <p:cNvSpPr/>
          <p:nvPr/>
        </p:nvSpPr>
        <p:spPr>
          <a:xfrm>
            <a:off x="3274072" y="1174008"/>
            <a:ext cx="2587217" cy="239900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1D2F45"/>
            </a:solidFill>
          </a:ln>
          <a:effectLst>
            <a:outerShdw blurRad="50800" dist="76200" dir="258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E7154ED-089C-4BAE-ADEC-C7B167E6BFB8}"/>
              </a:ext>
            </a:extLst>
          </p:cNvPr>
          <p:cNvSpPr/>
          <p:nvPr/>
        </p:nvSpPr>
        <p:spPr>
          <a:xfrm>
            <a:off x="6281412" y="1174008"/>
            <a:ext cx="2587217" cy="239900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1D2F45"/>
            </a:solidFill>
          </a:ln>
          <a:effectLst>
            <a:outerShdw blurRad="50800" dist="76200" dir="258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1056451-1AF4-4968-A8CB-D8993B90B499}"/>
              </a:ext>
            </a:extLst>
          </p:cNvPr>
          <p:cNvSpPr/>
          <p:nvPr/>
        </p:nvSpPr>
        <p:spPr>
          <a:xfrm>
            <a:off x="251520" y="3861048"/>
            <a:ext cx="2587217" cy="239900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1D2F45"/>
            </a:solidFill>
          </a:ln>
          <a:effectLst>
            <a:outerShdw blurRad="50800" dist="76200" dir="258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D84C6EB-6A38-425A-883C-39A477AE68AD}"/>
              </a:ext>
            </a:extLst>
          </p:cNvPr>
          <p:cNvSpPr/>
          <p:nvPr/>
        </p:nvSpPr>
        <p:spPr>
          <a:xfrm>
            <a:off x="3258859" y="3861048"/>
            <a:ext cx="2587217" cy="239900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1D2F45"/>
            </a:solidFill>
          </a:ln>
          <a:effectLst>
            <a:outerShdw blurRad="50800" dist="76200" dir="258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B978EF6-911F-4030-BAA4-17E0F63DFA19}"/>
              </a:ext>
            </a:extLst>
          </p:cNvPr>
          <p:cNvSpPr/>
          <p:nvPr/>
        </p:nvSpPr>
        <p:spPr>
          <a:xfrm>
            <a:off x="6266199" y="3861048"/>
            <a:ext cx="2587217" cy="239900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1D2F45"/>
            </a:solidFill>
          </a:ln>
          <a:effectLst>
            <a:outerShdw blurRad="50800" dist="76200" dir="258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57E5B4-886A-4B37-9EDD-1244F5A3E84F}"/>
              </a:ext>
            </a:extLst>
          </p:cNvPr>
          <p:cNvSpPr txBox="1"/>
          <p:nvPr/>
        </p:nvSpPr>
        <p:spPr>
          <a:xfrm>
            <a:off x="290583" y="1340768"/>
            <a:ext cx="25872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B5892D"/>
                </a:solidFill>
              </a:rPr>
              <a:t>CyberHAB</a:t>
            </a:r>
            <a:endParaRPr lang="en-US" sz="2400" b="1" dirty="0">
              <a:solidFill>
                <a:srgbClr val="B5892D"/>
              </a:solidFill>
            </a:endParaRP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(1 SME)</a:t>
            </a:r>
          </a:p>
          <a:p>
            <a:pPr algn="ctr"/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Environment: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Early warning and management of Harmful Algae Blooms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C34EA3-55A2-49B6-B24B-4BFD7FC95B7A}"/>
              </a:ext>
            </a:extLst>
          </p:cNvPr>
          <p:cNvSpPr txBox="1"/>
          <p:nvPr/>
        </p:nvSpPr>
        <p:spPr>
          <a:xfrm>
            <a:off x="3275856" y="1340768"/>
            <a:ext cx="25872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B5892D"/>
                </a:solidFill>
              </a:rPr>
              <a:t>Moxoff 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(3SMEs + CINECA)</a:t>
            </a:r>
          </a:p>
          <a:p>
            <a:pPr algn="ctr"/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Sports &amp; biomedicine: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Mobile-friendly cloud platform for data-driven video analysis processing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455A69A-153C-4B6C-B5EB-EBA03A4DB207}"/>
              </a:ext>
            </a:extLst>
          </p:cNvPr>
          <p:cNvSpPr txBox="1"/>
          <p:nvPr/>
        </p:nvSpPr>
        <p:spPr>
          <a:xfrm>
            <a:off x="6266199" y="1340768"/>
            <a:ext cx="262628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B5892D"/>
                </a:solidFill>
              </a:rPr>
              <a:t>Bot Mitigation Engine 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(2SMEs + PSNC)</a:t>
            </a:r>
          </a:p>
          <a:p>
            <a:pPr algn="ctr"/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Web security: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Tool to prevent on-line services from botnets attacks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9DFEE4-D9A8-40BC-B4F7-9DF6283A3CAB}"/>
              </a:ext>
            </a:extLst>
          </p:cNvPr>
          <p:cNvSpPr txBox="1"/>
          <p:nvPr/>
        </p:nvSpPr>
        <p:spPr>
          <a:xfrm>
            <a:off x="290583" y="4021321"/>
            <a:ext cx="258721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B5892D"/>
                </a:solidFill>
              </a:rPr>
              <a:t>Suite5pilot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(2 SMEs + CINECA)</a:t>
            </a:r>
          </a:p>
          <a:p>
            <a:pPr algn="ctr"/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Furniture industry: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Enterprise Analytics Platform-as-a-Service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9648723-C6B6-459F-8D2E-61D5A2F487C5}"/>
              </a:ext>
            </a:extLst>
          </p:cNvPr>
          <p:cNvSpPr txBox="1"/>
          <p:nvPr/>
        </p:nvSpPr>
        <p:spPr>
          <a:xfrm>
            <a:off x="3275856" y="4021321"/>
            <a:ext cx="25872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B5892D"/>
                </a:solidFill>
              </a:rPr>
              <a:t>ACTION Seaport 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(1 SME)</a:t>
            </a:r>
          </a:p>
          <a:p>
            <a:pPr algn="ctr"/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Seaports:</a:t>
            </a:r>
          </a:p>
          <a:p>
            <a:pPr algn="ctr"/>
            <a:r>
              <a:rPr lang="en-US" dirty="0">
                <a:latin typeface="Calibri" charset="0"/>
                <a:ea typeface="Calibri" charset="0"/>
                <a:cs typeface="Calibri" charset="0"/>
              </a:rPr>
              <a:t>Mobile platform to optimize safety and operations in seaports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7631C9-F421-419E-9C81-4AD95CAF99AF}"/>
              </a:ext>
            </a:extLst>
          </p:cNvPr>
          <p:cNvSpPr txBox="1"/>
          <p:nvPr/>
        </p:nvSpPr>
        <p:spPr>
          <a:xfrm>
            <a:off x="6266199" y="4021321"/>
            <a:ext cx="262628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B5892D"/>
                </a:solidFill>
              </a:rPr>
              <a:t>DS-DRACO 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(1 SME + CESGA)</a:t>
            </a:r>
          </a:p>
          <a:p>
            <a:pPr algn="ctr"/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Weather: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Data services to pilot a cloud framework commercialization of the DRACO data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458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3568" y="1484784"/>
            <a:ext cx="7128792" cy="585861"/>
          </a:xfrm>
        </p:spPr>
        <p:txBody>
          <a:bodyPr/>
          <a:lstStyle/>
          <a:p>
            <a:r>
              <a:rPr lang="en-GB" dirty="0"/>
              <a:t>Competence Centres</a:t>
            </a:r>
            <a:endParaRPr lang="en-GB" sz="2000" b="0" i="1" dirty="0"/>
          </a:p>
        </p:txBody>
      </p:sp>
    </p:spTree>
    <p:extLst>
      <p:ext uri="{BB962C8B-B14F-4D97-AF65-F5344CB8AC3E}">
        <p14:creationId xmlns:p14="http://schemas.microsoft.com/office/powerpoint/2010/main" val="4169479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CD0A692-1B71-9444-869F-63121D85E3F6}"/>
              </a:ext>
            </a:extLst>
          </p:cNvPr>
          <p:cNvSpPr txBox="1">
            <a:spLocks/>
          </p:cNvSpPr>
          <p:nvPr/>
        </p:nvSpPr>
        <p:spPr>
          <a:xfrm>
            <a:off x="2911677" y="260489"/>
            <a:ext cx="5980803" cy="86408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8288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Competence Centres 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1B9C1793-2F35-8740-8A69-EE6C4DA51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7624" y="6448251"/>
            <a:ext cx="6768752" cy="365125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4EF72719-334C-46EF-A488-73FCEC1C7100}"/>
              </a:ext>
            </a:extLst>
          </p:cNvPr>
          <p:cNvSpPr txBox="1">
            <a:spLocks/>
          </p:cNvSpPr>
          <p:nvPr/>
        </p:nvSpPr>
        <p:spPr>
          <a:xfrm>
            <a:off x="251520" y="1526321"/>
            <a:ext cx="8640960" cy="485500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/>
              <a:t>All based on requirements defined by high-impact research communities</a:t>
            </a:r>
          </a:p>
          <a:p>
            <a:pPr lvl="1"/>
            <a:r>
              <a:rPr lang="en-US" sz="2900" dirty="0"/>
              <a:t> </a:t>
            </a:r>
            <a:r>
              <a:rPr lang="en-US" sz="2400" dirty="0"/>
              <a:t>eosc-hub.eu/communities</a:t>
            </a:r>
          </a:p>
          <a:p>
            <a:pPr marL="0" indent="0">
              <a:buNone/>
            </a:pPr>
            <a:endParaRPr lang="en-US" sz="1600" b="1" dirty="0"/>
          </a:p>
          <a:p>
            <a:r>
              <a:rPr lang="en-US" sz="3200" b="1" dirty="0"/>
              <a:t>Objectives:</a:t>
            </a:r>
          </a:p>
          <a:p>
            <a:pPr lvl="1" algn="just"/>
            <a:r>
              <a:rPr lang="en-US" sz="2400" dirty="0"/>
              <a:t>Run</a:t>
            </a:r>
            <a:r>
              <a:rPr lang="en-US" dirty="0"/>
              <a:t> </a:t>
            </a:r>
            <a:r>
              <a:rPr lang="en-US" sz="2400" dirty="0"/>
              <a:t>proofs of concept to test the feasibility of use cases</a:t>
            </a:r>
          </a:p>
          <a:p>
            <a:pPr lvl="1" algn="just"/>
            <a:r>
              <a:rPr lang="en-US" sz="2400" dirty="0"/>
              <a:t>Conduct pilots to define and test the architecture of solutions</a:t>
            </a:r>
          </a:p>
          <a:p>
            <a:pPr lvl="1" algn="just"/>
            <a:r>
              <a:rPr lang="en-US" sz="2400" dirty="0"/>
              <a:t>Prepare production environments to make platforms available to users beyond the CC</a:t>
            </a:r>
          </a:p>
          <a:p>
            <a:pPr lvl="1" algn="just"/>
            <a:r>
              <a:rPr lang="en-US" sz="2400" dirty="0"/>
              <a:t>Define business models to sustain the solutions within EOSC after the end of the project.</a:t>
            </a:r>
          </a:p>
          <a:p>
            <a:pPr lvl="1" algn="just"/>
            <a:endParaRPr lang="en-US" dirty="0"/>
          </a:p>
          <a:p>
            <a:pPr marL="0" indent="0" algn="just">
              <a:buFont typeface="Arial"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179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CD0A692-1B71-9444-869F-63121D85E3F6}"/>
              </a:ext>
            </a:extLst>
          </p:cNvPr>
          <p:cNvSpPr txBox="1">
            <a:spLocks/>
          </p:cNvSpPr>
          <p:nvPr/>
        </p:nvSpPr>
        <p:spPr>
          <a:xfrm>
            <a:off x="2911677" y="260489"/>
            <a:ext cx="5980803" cy="86408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8288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Competence Centres 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1B9C1793-2F35-8740-8A69-EE6C4DA51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7624" y="6448251"/>
            <a:ext cx="6768752" cy="365125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C15EB4-9920-4764-8689-28FD233A8F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628" y="1264781"/>
            <a:ext cx="1554480" cy="15544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C58041-4D50-49A2-B2A5-DBE15C5BA4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242" y="1264781"/>
            <a:ext cx="1554480" cy="15544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116EF9-BF73-4DF0-B2B7-C46B9C3FC3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628" y="3934797"/>
            <a:ext cx="1554480" cy="15544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4F9FBB-4EF1-41C6-896F-B87D2E0D46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242" y="3934797"/>
            <a:ext cx="1554480" cy="15544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B126CE-6CF7-42EE-9C39-0FC1A83C21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81" y="3934797"/>
            <a:ext cx="1554480" cy="15544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2AD9CD-12E5-49BA-81AC-2F77D7AF9D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64781"/>
            <a:ext cx="1554480" cy="15544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52C8A22-2338-42F7-8C72-C48E19D334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64" y="1264781"/>
            <a:ext cx="1549315" cy="155448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A717D9C-DAA3-4610-9E5C-6FFAC938DE5F}"/>
              </a:ext>
            </a:extLst>
          </p:cNvPr>
          <p:cNvSpPr txBox="1"/>
          <p:nvPr/>
        </p:nvSpPr>
        <p:spPr>
          <a:xfrm>
            <a:off x="2267744" y="5518973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EPOS-ORFEOS: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Earth Sciences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FDF1EA-9EE8-4166-8AF7-09DAC1AC02AA}"/>
              </a:ext>
            </a:extLst>
          </p:cNvPr>
          <p:cNvSpPr txBox="1"/>
          <p:nvPr/>
        </p:nvSpPr>
        <p:spPr>
          <a:xfrm>
            <a:off x="4788024" y="5506716"/>
            <a:ext cx="1706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Fusion: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Applied Physics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FFC501-4453-4932-8BBA-0FF5CAC04C81}"/>
              </a:ext>
            </a:extLst>
          </p:cNvPr>
          <p:cNvSpPr txBox="1"/>
          <p:nvPr/>
        </p:nvSpPr>
        <p:spPr>
          <a:xfrm>
            <a:off x="123505" y="550671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ICOS: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Climate Sciences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9FCEBE-50E6-4900-9ED8-47F93FA6CBBC}"/>
              </a:ext>
            </a:extLst>
          </p:cNvPr>
          <p:cNvSpPr txBox="1"/>
          <p:nvPr/>
        </p:nvSpPr>
        <p:spPr>
          <a:xfrm>
            <a:off x="2606628" y="2836700"/>
            <a:ext cx="1554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EISCAT_3D: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Astronomy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C83D8F-152C-4F8B-A849-22868F326AA4}"/>
              </a:ext>
            </a:extLst>
          </p:cNvPr>
          <p:cNvSpPr txBox="1"/>
          <p:nvPr/>
        </p:nvSpPr>
        <p:spPr>
          <a:xfrm>
            <a:off x="4788024" y="2836700"/>
            <a:ext cx="1706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ELIXIR: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Life Sciences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360B28-D11D-4801-80A5-DEC6C2DA53BB}"/>
              </a:ext>
            </a:extLst>
          </p:cNvPr>
          <p:cNvSpPr txBox="1"/>
          <p:nvPr/>
        </p:nvSpPr>
        <p:spPr>
          <a:xfrm>
            <a:off x="123505" y="2819261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RACC: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Radio-Astronomy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69C8580-B95D-4488-9877-134A14007998}"/>
              </a:ext>
            </a:extLst>
          </p:cNvPr>
          <p:cNvSpPr txBox="1"/>
          <p:nvPr/>
        </p:nvSpPr>
        <p:spPr>
          <a:xfrm>
            <a:off x="7028119" y="2819261"/>
            <a:ext cx="1706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Marine CC: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Oceanography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042503A-14A2-450A-A503-3440A3971E1A}"/>
              </a:ext>
            </a:extLst>
          </p:cNvPr>
          <p:cNvSpPr/>
          <p:nvPr/>
        </p:nvSpPr>
        <p:spPr>
          <a:xfrm>
            <a:off x="7076279" y="3861700"/>
            <a:ext cx="1554480" cy="1627577"/>
          </a:xfrm>
          <a:prstGeom prst="rect">
            <a:avLst/>
          </a:prstGeom>
          <a:solidFill>
            <a:srgbClr val="B5892D"/>
          </a:solidFill>
          <a:ln w="28575">
            <a:solidFill>
              <a:srgbClr val="B5892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1C3046"/>
                </a:solidFill>
              </a:rPr>
              <a:t>MORE INFO:</a:t>
            </a:r>
          </a:p>
          <a:p>
            <a:pPr algn="ctr"/>
            <a:r>
              <a:rPr lang="en-US" b="1" dirty="0">
                <a:solidFill>
                  <a:srgbClr val="1C3046"/>
                </a:solidFill>
              </a:rPr>
              <a:t>Eosc-hub.eu/ communities</a:t>
            </a:r>
          </a:p>
        </p:txBody>
      </p:sp>
    </p:spTree>
    <p:extLst>
      <p:ext uri="{BB962C8B-B14F-4D97-AF65-F5344CB8AC3E}">
        <p14:creationId xmlns:p14="http://schemas.microsoft.com/office/powerpoint/2010/main" val="384388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25BE552-70BA-4F9C-8732-B3C54DA3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668E8B-804A-4226-A5F9-B64F4480F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8DC4-DE83-4F63-8090-0B20624E8C99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704" y="4437112"/>
            <a:ext cx="79997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Please do not change the colours / aspect ratio!</a:t>
            </a:r>
          </a:p>
          <a:p>
            <a:endParaRPr lang="en-GB" sz="2800" dirty="0"/>
          </a:p>
          <a:p>
            <a:r>
              <a:rPr lang="en-GB" sz="2800" dirty="0"/>
              <a:t>More logo formats: </a:t>
            </a:r>
            <a:r>
              <a:rPr lang="en-GB" sz="2800" dirty="0">
                <a:hlinkClick r:id="rId2"/>
              </a:rPr>
              <a:t>https://wiki.eosc-hub.eu/display/EOSC/Communications+Toolkit</a:t>
            </a:r>
            <a:r>
              <a:rPr lang="en-GB" sz="2800" dirty="0"/>
              <a:t> </a:t>
            </a:r>
          </a:p>
        </p:txBody>
      </p:sp>
      <p:sp>
        <p:nvSpPr>
          <p:cNvPr id="8" name="Segnaposto testo 4">
            <a:extLst>
              <a:ext uri="{FF2B5EF4-FFF2-40B4-BE49-F238E27FC236}">
                <a16:creationId xmlns:a16="http://schemas.microsoft.com/office/drawing/2014/main" id="{8E835059-47AC-4E0A-80DD-CB28365206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911677" y="260489"/>
            <a:ext cx="5980803" cy="864081"/>
          </a:xfrm>
        </p:spPr>
        <p:txBody>
          <a:bodyPr/>
          <a:lstStyle/>
          <a:p>
            <a:r>
              <a:rPr lang="en-GB" dirty="0"/>
              <a:t>Logo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3093422" cy="25922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356" y="1412776"/>
            <a:ext cx="4680196" cy="180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685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GB" dirty="0"/>
              <a:t>Generic slides about the project</a:t>
            </a:r>
          </a:p>
        </p:txBody>
      </p:sp>
    </p:spTree>
    <p:extLst>
      <p:ext uri="{BB962C8B-B14F-4D97-AF65-F5344CB8AC3E}">
        <p14:creationId xmlns:p14="http://schemas.microsoft.com/office/powerpoint/2010/main" val="4277110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25BE552-70BA-4F9C-8732-B3C54DA3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668E8B-804A-4226-A5F9-B64F4480F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8DC4-DE83-4F63-8090-0B20624E8C99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704" y="2132856"/>
            <a:ext cx="79997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tx1">
                    <a:lumMod val="75000"/>
                  </a:schemeClr>
                </a:solidFill>
              </a:rPr>
              <a:t>The EOSC-hub project mobilises providers from the </a:t>
            </a: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EGI Federation</a:t>
            </a:r>
            <a:r>
              <a:rPr lang="en-GB" sz="2800" dirty="0">
                <a:solidFill>
                  <a:schemeClr val="tx1">
                    <a:lumMod val="75000"/>
                  </a:schemeClr>
                </a:solidFill>
              </a:rPr>
              <a:t>, </a:t>
            </a: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EUDAT CDI</a:t>
            </a:r>
            <a:r>
              <a:rPr lang="en-GB" sz="2800" dirty="0">
                <a:solidFill>
                  <a:schemeClr val="tx1">
                    <a:lumMod val="75000"/>
                  </a:schemeClr>
                </a:solidFill>
              </a:rPr>
              <a:t>, </a:t>
            </a: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INDIGO-</a:t>
            </a:r>
            <a:r>
              <a:rPr lang="en-GB" sz="2800" b="1" dirty="0" err="1">
                <a:solidFill>
                  <a:schemeClr val="tx1">
                    <a:lumMod val="75000"/>
                  </a:schemeClr>
                </a:solidFill>
              </a:rPr>
              <a:t>DataCloud</a:t>
            </a:r>
            <a:r>
              <a:rPr lang="en-GB" sz="2800" dirty="0">
                <a:solidFill>
                  <a:schemeClr val="tx1">
                    <a:lumMod val="75000"/>
                  </a:schemeClr>
                </a:solidFill>
              </a:rPr>
              <a:t> and major research e-infrastructures offering services for advanced data-driven research and innovation.</a:t>
            </a:r>
          </a:p>
          <a:p>
            <a:pPr algn="ctr"/>
            <a:r>
              <a:rPr lang="en-GB" sz="2800" dirty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en-GB" sz="2800" dirty="0">
                <a:solidFill>
                  <a:schemeClr val="tx1">
                    <a:lumMod val="75000"/>
                  </a:schemeClr>
                </a:solidFill>
              </a:rPr>
              <a:t>These resources are offered via the </a:t>
            </a: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Hub</a:t>
            </a:r>
            <a:r>
              <a:rPr lang="en-GB" sz="2800" dirty="0">
                <a:solidFill>
                  <a:schemeClr val="tx1">
                    <a:lumMod val="75000"/>
                  </a:schemeClr>
                </a:solidFill>
              </a:rPr>
              <a:t> – the integration and management system of the European Open Science Cloud, acting as a single entry point for all stakeholders.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63688" y="306896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19675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1C3046"/>
                </a:solidFill>
              </a:rPr>
              <a:t>EOSC-hub: Services for the European Open Science Cloud</a:t>
            </a:r>
          </a:p>
        </p:txBody>
      </p:sp>
    </p:spTree>
    <p:extLst>
      <p:ext uri="{BB962C8B-B14F-4D97-AF65-F5344CB8AC3E}">
        <p14:creationId xmlns:p14="http://schemas.microsoft.com/office/powerpoint/2010/main" val="466393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25BE552-70BA-4F9C-8732-B3C54DA3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82305"/>
            <a:ext cx="8640960" cy="4855007"/>
          </a:xfrm>
        </p:spPr>
        <p:txBody>
          <a:bodyPr>
            <a:normAutofit/>
          </a:bodyPr>
          <a:lstStyle/>
          <a:p>
            <a:r>
              <a:rPr lang="en-US" dirty="0"/>
              <a:t>Full title: </a:t>
            </a:r>
            <a:r>
              <a:rPr lang="en-GB" dirty="0"/>
              <a:t>Integrating and managing services for the European Open Science Cloud</a:t>
            </a:r>
            <a:endParaRPr lang="en-US" dirty="0"/>
          </a:p>
          <a:p>
            <a:r>
              <a:rPr lang="en-US" dirty="0"/>
              <a:t>100 Partners, 76 beneficiaries (75 funded)</a:t>
            </a:r>
          </a:p>
          <a:p>
            <a:pPr lvl="0"/>
            <a:r>
              <a:rPr lang="en-GB" dirty="0"/>
              <a:t>3,874 PMs, 108 FTEs, more than 200 technical and scientific staff involved</a:t>
            </a:r>
          </a:p>
          <a:p>
            <a:r>
              <a:rPr lang="en-US" dirty="0"/>
              <a:t>€33,331,180</a:t>
            </a:r>
            <a:r>
              <a:rPr lang="en-GB" dirty="0"/>
              <a:t>, funded by:</a:t>
            </a:r>
          </a:p>
          <a:p>
            <a:pPr lvl="1"/>
            <a:r>
              <a:rPr lang="en-GB" sz="2400" dirty="0"/>
              <a:t>European Commission: €30,000,000 (</a:t>
            </a:r>
            <a:r>
              <a:rPr lang="en-US" sz="2400" dirty="0"/>
              <a:t>call </a:t>
            </a:r>
            <a:r>
              <a:rPr lang="en-GB" sz="2400" dirty="0"/>
              <a:t>H2020-EINFRA-2016-2017)</a:t>
            </a:r>
          </a:p>
          <a:p>
            <a:pPr lvl="1"/>
            <a:r>
              <a:rPr lang="en-GB" sz="2400" dirty="0"/>
              <a:t>The participants of the EGI Foundation: €3,331,180</a:t>
            </a:r>
            <a:endParaRPr lang="en-GB" sz="2800" dirty="0"/>
          </a:p>
          <a:p>
            <a:r>
              <a:rPr lang="en-US" dirty="0"/>
              <a:t>36 months: January 2018 – December 2020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668E8B-804A-4226-A5F9-B64F4480F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8DC4-DE83-4F63-8090-0B20624E8C99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E835059-47AC-4E0A-80DD-CB28365206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Project fact sheet</a:t>
            </a:r>
          </a:p>
        </p:txBody>
      </p:sp>
    </p:spTree>
    <p:extLst>
      <p:ext uri="{BB962C8B-B14F-4D97-AF65-F5344CB8AC3E}">
        <p14:creationId xmlns:p14="http://schemas.microsoft.com/office/powerpoint/2010/main" val="3013364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25BE552-70BA-4F9C-8732-B3C54DA3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26321"/>
            <a:ext cx="8640960" cy="4855007"/>
          </a:xfrm>
        </p:spPr>
        <p:txBody>
          <a:bodyPr>
            <a:noAutofit/>
          </a:bodyPr>
          <a:lstStyle/>
          <a:p>
            <a:r>
              <a:rPr lang="en-GB" b="1" dirty="0"/>
              <a:t>Objective 1:</a:t>
            </a:r>
            <a:r>
              <a:rPr lang="en-GB" dirty="0"/>
              <a:t> </a:t>
            </a:r>
            <a:r>
              <a:rPr lang="en-GB" i="1" dirty="0"/>
              <a:t>Simplify access to a broad portfolio of products, resources and services through an open and integrated service catalogue.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r>
              <a:rPr lang="en-GB" b="1" dirty="0"/>
              <a:t>Objective 2</a:t>
            </a:r>
            <a:r>
              <a:rPr lang="en-GB" dirty="0"/>
              <a:t>: </a:t>
            </a:r>
            <a:r>
              <a:rPr lang="en-GB" i="1" dirty="0"/>
              <a:t>Reduce fragmentation of service access and  provisioning through technical integration and adoption of standards for interoperability.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r>
              <a:rPr lang="en-GB" b="1" dirty="0"/>
              <a:t>Objective 3</a:t>
            </a:r>
            <a:r>
              <a:rPr lang="en-GB" dirty="0"/>
              <a:t>: </a:t>
            </a:r>
            <a:r>
              <a:rPr lang="en-GB" i="1" dirty="0"/>
              <a:t>Consolidate e-Infrastructures by expanding capacity and capabilities and improving service quality.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668E8B-804A-4226-A5F9-B64F4480F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8DC4-DE83-4F63-8090-0B20624E8C99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E835059-47AC-4E0A-80DD-CB28365206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Objectives 1/2</a:t>
            </a:r>
          </a:p>
        </p:txBody>
      </p:sp>
    </p:spTree>
    <p:extLst>
      <p:ext uri="{BB962C8B-B14F-4D97-AF65-F5344CB8AC3E}">
        <p14:creationId xmlns:p14="http://schemas.microsoft.com/office/powerpoint/2010/main" val="1958092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25BE552-70BA-4F9C-8732-B3C54DA3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26321"/>
            <a:ext cx="8640960" cy="4855007"/>
          </a:xfrm>
        </p:spPr>
        <p:txBody>
          <a:bodyPr>
            <a:noAutofit/>
          </a:bodyPr>
          <a:lstStyle/>
          <a:p>
            <a:r>
              <a:rPr lang="en-GB" b="1" dirty="0"/>
              <a:t>Objective 4 </a:t>
            </a:r>
            <a:r>
              <a:rPr lang="en-GB" i="1" dirty="0"/>
              <a:t>Widen the access to services to all user groups including researchers, high-education, business organizations and expand the user base.</a:t>
            </a:r>
          </a:p>
          <a:p>
            <a:endParaRPr lang="en-GB" b="1" dirty="0"/>
          </a:p>
          <a:p>
            <a:r>
              <a:rPr lang="en-GB" b="1" dirty="0"/>
              <a:t>Objective 5 </a:t>
            </a:r>
            <a:r>
              <a:rPr lang="en-GB" i="1" dirty="0"/>
              <a:t>Provide a knowledge hub</a:t>
            </a:r>
            <a:r>
              <a:rPr lang="en-GB" b="1" dirty="0"/>
              <a:t>.</a:t>
            </a:r>
          </a:p>
          <a:p>
            <a:endParaRPr lang="en-GB" b="1" dirty="0"/>
          </a:p>
          <a:p>
            <a:r>
              <a:rPr lang="en-GB" b="1" dirty="0"/>
              <a:t>Objective 6 </a:t>
            </a:r>
            <a:r>
              <a:rPr lang="en-GB" i="1" dirty="0"/>
              <a:t>Increase innovation capacity of Research e-Infrastructures.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668E8B-804A-4226-A5F9-B64F4480F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8DC4-DE83-4F63-8090-0B20624E8C99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E835059-47AC-4E0A-80DD-CB28365206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Objectives 2/2</a:t>
            </a:r>
          </a:p>
        </p:txBody>
      </p:sp>
    </p:spTree>
    <p:extLst>
      <p:ext uri="{BB962C8B-B14F-4D97-AF65-F5344CB8AC3E}">
        <p14:creationId xmlns:p14="http://schemas.microsoft.com/office/powerpoint/2010/main" val="41920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344" y="3096346"/>
            <a:ext cx="3575311" cy="2852934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3A923E5-3980-4E68-B770-7C0B3391D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D3F1F1-F183-4535-9A5B-31082954D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B6E9E-105D-47B0-9E5B-906E66FBF682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B6AD3C22-F729-4210-B78A-F63F140CF2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EOSC-hub Mission</a:t>
            </a:r>
          </a:p>
          <a:p>
            <a:endParaRPr lang="en-GB" dirty="0"/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467544" y="620688"/>
            <a:ext cx="5472608" cy="576064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1C3046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457200" y="1052736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lang="en-GB" sz="28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SzPct val="90000"/>
              <a:buFont typeface="Calibri" panose="020F0502020204030204" pitchFamily="34" charset="0"/>
              <a:buChar char="-"/>
              <a:defRPr lang="en-GB" sz="26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SzPct val="80000"/>
              <a:buFont typeface="Wingdings" panose="05000000000000000000" pitchFamily="2" charset="2"/>
              <a:buChar char="§"/>
              <a:defRPr lang="en-GB" sz="24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200150" marR="0" indent="-1714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Char char="-"/>
              <a:tabLst/>
              <a:defRPr lang="en-GB" sz="28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3600" dirty="0"/>
              <a:t>The project will create </a:t>
            </a:r>
            <a:r>
              <a:rPr lang="en-US" sz="3600" b="1" dirty="0">
                <a:solidFill>
                  <a:srgbClr val="B5892D"/>
                </a:solidFill>
              </a:rPr>
              <a:t>EOSC Hub</a:t>
            </a:r>
            <a:r>
              <a:rPr lang="en-US" sz="3600" b="1" dirty="0">
                <a:solidFill>
                  <a:schemeClr val="tx2"/>
                </a:solidFill>
              </a:rPr>
              <a:t>:</a:t>
            </a:r>
            <a:r>
              <a:rPr lang="en-US" sz="3600" dirty="0"/>
              <a:t> </a:t>
            </a:r>
          </a:p>
          <a:p>
            <a:pPr marL="0" indent="0" algn="ctr">
              <a:buFontTx/>
              <a:buNone/>
            </a:pPr>
            <a:r>
              <a:rPr lang="en-US" sz="3200" dirty="0"/>
              <a:t>a </a:t>
            </a:r>
            <a:r>
              <a:rPr lang="en-US" sz="3200" dirty="0">
                <a:solidFill>
                  <a:srgbClr val="1F497D"/>
                </a:solidFill>
              </a:rPr>
              <a:t>federated</a:t>
            </a:r>
            <a:r>
              <a:rPr lang="en-US" sz="3200" dirty="0"/>
              <a:t> integration and management system for EOSC</a:t>
            </a:r>
          </a:p>
          <a:p>
            <a:pPr marL="0" indent="0" algn="ctr">
              <a:buFontTx/>
              <a:buNone/>
            </a:pPr>
            <a:endParaRPr lang="en-US" sz="3600" dirty="0"/>
          </a:p>
          <a:p>
            <a:pPr marL="0" indent="0" algn="ctr">
              <a:buFontTx/>
              <a:buNone/>
            </a:pP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2924944"/>
            <a:ext cx="237626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Data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Applications &amp; tools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Baseline services (storage, compute, connectivity)</a:t>
            </a:r>
            <a:endParaRPr lang="is-IS" dirty="0">
              <a:solidFill>
                <a:srgbClr val="1C3046"/>
              </a:solidFill>
            </a:endParaRPr>
          </a:p>
          <a:p>
            <a:pPr marL="169863" lvl="0" indent="-169863">
              <a:buFont typeface="Arial"/>
              <a:buChar char="•"/>
            </a:pPr>
            <a:r>
              <a:rPr lang="is-IS" dirty="0">
                <a:solidFill>
                  <a:srgbClr val="1C3046"/>
                </a:solidFill>
              </a:rPr>
              <a:t>Training, consultants</a:t>
            </a:r>
            <a:endParaRPr lang="en-US" dirty="0">
              <a:solidFill>
                <a:srgbClr val="1C304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97196" y="3175808"/>
            <a:ext cx="15308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Marketplace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AAI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Accounting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Monitoring</a:t>
            </a:r>
          </a:p>
        </p:txBody>
      </p:sp>
      <p:sp>
        <p:nvSpPr>
          <p:cNvPr id="14" name="Rectangular Callout 13"/>
          <p:cNvSpPr/>
          <p:nvPr/>
        </p:nvSpPr>
        <p:spPr>
          <a:xfrm>
            <a:off x="6660232" y="1735648"/>
            <a:ext cx="2160240" cy="1224136"/>
          </a:xfrm>
          <a:prstGeom prst="wedgeRectCallout">
            <a:avLst>
              <a:gd name="adj1" fmla="val -19955"/>
              <a:gd name="adj2" fmla="val 74890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s-IS" dirty="0">
                <a:solidFill>
                  <a:schemeClr val="tx1">
                    <a:lumMod val="50000"/>
                  </a:schemeClr>
                </a:solidFill>
              </a:rPr>
              <a:t>Usage according to</a:t>
            </a:r>
            <a:br>
              <a:rPr lang="is-IS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is-IS" b="1" dirty="0">
                <a:solidFill>
                  <a:srgbClr val="B5892D"/>
                </a:solidFill>
              </a:rPr>
              <a:t>Principles of engagement</a:t>
            </a:r>
            <a:br>
              <a:rPr lang="is-IS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is-IS" sz="1400" dirty="0">
                <a:solidFill>
                  <a:schemeClr val="tx1">
                    <a:lumMod val="50000"/>
                  </a:schemeClr>
                </a:solidFill>
              </a:rPr>
              <a:t>(see also EOSCpilot WP2)</a:t>
            </a:r>
            <a:endParaRPr lang="en-US" sz="1400" dirty="0"/>
          </a:p>
        </p:txBody>
      </p:sp>
      <p:sp>
        <p:nvSpPr>
          <p:cNvPr id="15" name="Rectangular Callout 14"/>
          <p:cNvSpPr/>
          <p:nvPr/>
        </p:nvSpPr>
        <p:spPr>
          <a:xfrm>
            <a:off x="395536" y="1484784"/>
            <a:ext cx="2160240" cy="1224136"/>
          </a:xfrm>
          <a:prstGeom prst="wedgeRectCallout">
            <a:avLst>
              <a:gd name="adj1" fmla="val -19955"/>
              <a:gd name="adj2" fmla="val 74890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s-IS" dirty="0">
                <a:solidFill>
                  <a:schemeClr val="tx1">
                    <a:lumMod val="50000"/>
                  </a:schemeClr>
                </a:solidFill>
              </a:rPr>
              <a:t>From the consortium AND from </a:t>
            </a:r>
            <a:r>
              <a:rPr lang="is-IS" b="1" dirty="0">
                <a:solidFill>
                  <a:srgbClr val="B5892D"/>
                </a:solidFill>
              </a:rPr>
              <a:t>external contributors</a:t>
            </a:r>
            <a:endParaRPr lang="en-US" dirty="0">
              <a:solidFill>
                <a:srgbClr val="B5892D"/>
              </a:solidFill>
            </a:endParaRPr>
          </a:p>
        </p:txBody>
      </p:sp>
      <p:sp>
        <p:nvSpPr>
          <p:cNvPr id="18" name="Rectangular Callout 17"/>
          <p:cNvSpPr/>
          <p:nvPr/>
        </p:nvSpPr>
        <p:spPr>
          <a:xfrm>
            <a:off x="2771800" y="5445224"/>
            <a:ext cx="1800200" cy="792088"/>
          </a:xfrm>
          <a:prstGeom prst="wedgeRectCallout">
            <a:avLst>
              <a:gd name="adj1" fmla="val -70850"/>
              <a:gd name="adj2" fmla="val -22676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s-IS" dirty="0">
                <a:solidFill>
                  <a:schemeClr val="tx1">
                    <a:lumMod val="50000"/>
                  </a:schemeClr>
                </a:solidFill>
              </a:rPr>
              <a:t>Based on </a:t>
            </a:r>
            <a:r>
              <a:rPr lang="is-IS" b="1" dirty="0">
                <a:solidFill>
                  <a:srgbClr val="B5892D"/>
                </a:solidFill>
              </a:rPr>
              <a:t>FitSM</a:t>
            </a:r>
            <a:endParaRPr lang="en-US" dirty="0">
              <a:solidFill>
                <a:srgbClr val="B5892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6024" y="4904000"/>
            <a:ext cx="2699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Lightweight certification of providers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SLA negotiation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Customer Relationship Management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444208" y="4653136"/>
            <a:ext cx="2592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lvl="2" indent="-130175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Security regulations,</a:t>
            </a:r>
          </a:p>
          <a:p>
            <a:pPr marL="169863" lvl="2" indent="-130175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Compliance to standards,</a:t>
            </a:r>
          </a:p>
          <a:p>
            <a:pPr marL="169863" lvl="2" indent="-130175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Terms of use,</a:t>
            </a:r>
          </a:p>
          <a:p>
            <a:pPr marL="169863" lvl="2" indent="-130175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FAIR implementation guidelines </a:t>
            </a:r>
          </a:p>
        </p:txBody>
      </p:sp>
    </p:spTree>
    <p:extLst>
      <p:ext uri="{BB962C8B-B14F-4D97-AF65-F5344CB8AC3E}">
        <p14:creationId xmlns:p14="http://schemas.microsoft.com/office/powerpoint/2010/main" val="72211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D79F74-7EC5-43CD-9203-9D09F063C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1EDC6-CE31-4F0D-B0EF-83FDF052F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3D67-998F-4BAA-9473-CE5852E177EB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5B9E7-0B1C-4E3C-8C8B-9F0F93EF3F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The Hub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315BD4B-8276-4143-9B84-F9570707A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526321"/>
            <a:ext cx="8640960" cy="4855007"/>
          </a:xfrm>
        </p:spPr>
        <p:txBody>
          <a:bodyPr>
            <a:noAutofit/>
          </a:bodyPr>
          <a:lstStyle/>
          <a:p>
            <a:r>
              <a:rPr lang="en-US" dirty="0"/>
              <a:t>A European-level contact point for researchers to discover, access, use and reuse resources for advanced data-driven research. </a:t>
            </a:r>
          </a:p>
          <a:p>
            <a:pPr lvl="1"/>
            <a:r>
              <a:rPr lang="en-US" dirty="0"/>
              <a:t>Virtual access will enable a wider access to research services, across disciplinary and geographical boundaries.</a:t>
            </a:r>
          </a:p>
          <a:p>
            <a:pPr lvl="1"/>
            <a:endParaRPr lang="en-US" dirty="0"/>
          </a:p>
          <a:p>
            <a:r>
              <a:rPr lang="en-US" dirty="0"/>
              <a:t>Open to service providers and end-users</a:t>
            </a:r>
          </a:p>
          <a:p>
            <a:pPr lvl="1"/>
            <a:r>
              <a:rPr lang="en-US" dirty="0"/>
              <a:t>The project will support the integration new thematic services and scientific products from research communities and disciplines</a:t>
            </a:r>
            <a:r>
              <a:rPr lang="en-GB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3854630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base">
  <a:themeElements>
    <a:clrScheme name="Eudat-Color">
      <a:dk1>
        <a:srgbClr val="515151"/>
      </a:dk1>
      <a:lt1>
        <a:sysClr val="window" lastClr="FFFFFF"/>
      </a:lt1>
      <a:dk2>
        <a:srgbClr val="1F497D"/>
      </a:dk2>
      <a:lt2>
        <a:srgbClr val="EEECE1"/>
      </a:lt2>
      <a:accent1>
        <a:srgbClr val="1B216E"/>
      </a:accent1>
      <a:accent2>
        <a:srgbClr val="B01813"/>
      </a:accent2>
      <a:accent3>
        <a:srgbClr val="DF3A10"/>
      </a:accent3>
      <a:accent4>
        <a:srgbClr val="F39605"/>
      </a:accent4>
      <a:accent5>
        <a:srgbClr val="FBBE09"/>
      </a:accent5>
      <a:accent6>
        <a:srgbClr val="FFF3E6"/>
      </a:accent6>
      <a:hlink>
        <a:srgbClr val="B11913"/>
      </a:hlink>
      <a:folHlink>
        <a:srgbClr val="DF3B13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8" id="{4751AB5D-640C-3342-BFAA-5DB4E45F457D}" vid="{E170F76C-6CC7-B945-846A-6208DD64BB9B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EOSC-hub_ppt-2</Template>
  <TotalTime>7943</TotalTime>
  <Words>1025</Words>
  <Application>Microsoft Macintosh PowerPoint</Application>
  <PresentationFormat>On-screen Show (4:3)</PresentationFormat>
  <Paragraphs>235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Noto Sans Symbols</vt:lpstr>
      <vt:lpstr>Segoe UI</vt:lpstr>
      <vt:lpstr>Source Sans Pro</vt:lpstr>
      <vt:lpstr>Wingdings</vt:lpstr>
      <vt:lpstr>slide_base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Caterina Piagentini</dc:creator>
  <cp:lastModifiedBy>Sy Holsinger</cp:lastModifiedBy>
  <cp:revision>161</cp:revision>
  <dcterms:created xsi:type="dcterms:W3CDTF">2018-01-30T10:37:03Z</dcterms:created>
  <dcterms:modified xsi:type="dcterms:W3CDTF">2018-10-03T09:41:43Z</dcterms:modified>
</cp:coreProperties>
</file>