
<file path=[Content_Types].xml><?xml version="1.0" encoding="utf-8"?>
<Types xmlns="http://schemas.openxmlformats.org/package/2006/content-types">
  <Default Extension="emf" ContentType="image/x-emf"/>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45"/>
  </p:notesMasterIdLst>
  <p:sldIdLst>
    <p:sldId id="256" r:id="rId2"/>
    <p:sldId id="258" r:id="rId3"/>
    <p:sldId id="259" r:id="rId4"/>
    <p:sldId id="262" r:id="rId5"/>
    <p:sldId id="260" r:id="rId6"/>
    <p:sldId id="261" r:id="rId7"/>
    <p:sldId id="300" r:id="rId8"/>
    <p:sldId id="264" r:id="rId9"/>
    <p:sldId id="265" r:id="rId10"/>
    <p:sldId id="266" r:id="rId11"/>
    <p:sldId id="267" r:id="rId12"/>
    <p:sldId id="268" r:id="rId13"/>
    <p:sldId id="301" r:id="rId14"/>
    <p:sldId id="270" r:id="rId15"/>
    <p:sldId id="271" r:id="rId16"/>
    <p:sldId id="272" r:id="rId17"/>
    <p:sldId id="273" r:id="rId18"/>
    <p:sldId id="302" r:id="rId19"/>
    <p:sldId id="275" r:id="rId20"/>
    <p:sldId id="276" r:id="rId21"/>
    <p:sldId id="277" r:id="rId22"/>
    <p:sldId id="303" r:id="rId23"/>
    <p:sldId id="279" r:id="rId24"/>
    <p:sldId id="280" r:id="rId25"/>
    <p:sldId id="281" r:id="rId26"/>
    <p:sldId id="304" r:id="rId27"/>
    <p:sldId id="283" r:id="rId28"/>
    <p:sldId id="284" r:id="rId29"/>
    <p:sldId id="285" r:id="rId30"/>
    <p:sldId id="286" r:id="rId31"/>
    <p:sldId id="305" r:id="rId32"/>
    <p:sldId id="288" r:id="rId33"/>
    <p:sldId id="289" r:id="rId34"/>
    <p:sldId id="290" r:id="rId35"/>
    <p:sldId id="306" r:id="rId36"/>
    <p:sldId id="292" r:id="rId37"/>
    <p:sldId id="293" r:id="rId38"/>
    <p:sldId id="294" r:id="rId39"/>
    <p:sldId id="307" r:id="rId40"/>
    <p:sldId id="296" r:id="rId41"/>
    <p:sldId id="297" r:id="rId42"/>
    <p:sldId id="298" r:id="rId43"/>
    <p:sldId id="299" r:id="rId44"/>
  </p:sldIdLst>
  <p:sldSz cx="12192000" cy="6858000"/>
  <p:notesSz cx="6858000" cy="9144000"/>
  <p:embeddedFontLst>
    <p:embeddedFont>
      <p:font typeface="Calibri" panose="020F0502020204030204" pitchFamily="34" charset="0"/>
      <p:regular r:id="rId46"/>
      <p:bold r:id="rId47"/>
      <p:italic r:id="rId48"/>
      <p:boldItalic r:id="rId49"/>
    </p:embeddedFont>
    <p:embeddedFont>
      <p:font typeface="Open Sans" panose="020B0604020202020204" charset="0"/>
      <p:regular r:id="rId50"/>
      <p:bold r:id="rId51"/>
      <p:italic r:id="rId52"/>
      <p:boldItalic r:id="rId53"/>
    </p:embeddedFont>
    <p:embeddedFont>
      <p:font typeface="Roboto" panose="020B0604020202020204" charset="0"/>
      <p:regular r:id="rId54"/>
      <p:bold r:id="rId55"/>
      <p:italic r:id="rId56"/>
      <p:boldItalic r:id="rId57"/>
    </p:embeddedFont>
    <p:embeddedFont>
      <p:font typeface="Source Sans Pro" panose="020B0503030403020204" pitchFamily="34" charset="0"/>
      <p:regular r:id="rId58"/>
      <p:bold r:id="rId59"/>
      <p:italic r:id="rId60"/>
      <p:boldItalic r:id="rId61"/>
    </p:embeddedFont>
    <p:embeddedFont>
      <p:font typeface="Ubuntu" panose="020B0604020202020204" charset="0"/>
      <p:regular r:id="rId62"/>
      <p:bold r:id="rId63"/>
      <p:italic r:id="rId64"/>
      <p:boldItalic r:id="rId6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go="http://customooxmlschemas.google.com/" r:id="rId67" roundtripDataSignature="AMtx7mhpylg6XyLKV/uEQTOlmkVJaPYuiw=="/>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ałgorzata Krakowian" initials="" lastIdx="2" clrIdx="0"/>
  <p:cmAuthor id="1" name="Matti Heikkurinen" initials="" lastIdx="16" clrIdx="1"/>
  <p:cmAuthor id="2" name="Rob Carrillo" initials="" lastIdx="1" clrIdx="2"/>
  <p:cmAuthor id="3" name="Pavel Weber" initials="" lastIdx="4" clrIdx="3"/>
  <p:cmAuthor id="4" name="Anonymous" initials="" lastIdx="9"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C3046"/>
    <a:srgbClr val="75A4D8"/>
    <a:srgbClr val="C4A460"/>
    <a:srgbClr val="8CB3E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343"/>
    <p:restoredTop sz="94643"/>
  </p:normalViewPr>
  <p:slideViewPr>
    <p:cSldViewPr snapToGrid="0">
      <p:cViewPr varScale="1">
        <p:scale>
          <a:sx n="85" d="100"/>
          <a:sy n="85" d="100"/>
        </p:scale>
        <p:origin x="900"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2.fntdata"/><Relationship Id="rId50" Type="http://schemas.openxmlformats.org/officeDocument/2006/relationships/font" Target="fonts/font5.fntdata"/><Relationship Id="rId55" Type="http://schemas.openxmlformats.org/officeDocument/2006/relationships/font" Target="fonts/font10.fntdata"/><Relationship Id="rId63" Type="http://schemas.openxmlformats.org/officeDocument/2006/relationships/font" Target="fonts/font18.fntdata"/><Relationship Id="rId68" Type="http://schemas.openxmlformats.org/officeDocument/2006/relationships/commentAuthors" Target="commentAuthors.xml"/><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3" Type="http://schemas.openxmlformats.org/officeDocument/2006/relationships/font" Target="fonts/font8.fntdata"/><Relationship Id="rId58" Type="http://schemas.openxmlformats.org/officeDocument/2006/relationships/font" Target="fonts/font13.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4.fntdata"/><Relationship Id="rId57" Type="http://schemas.openxmlformats.org/officeDocument/2006/relationships/font" Target="fonts/font12.fntdata"/><Relationship Id="rId61" Type="http://schemas.openxmlformats.org/officeDocument/2006/relationships/font" Target="fonts/font1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7.fntdata"/><Relationship Id="rId60" Type="http://schemas.openxmlformats.org/officeDocument/2006/relationships/font" Target="fonts/font15.fntdata"/><Relationship Id="rId65" Type="http://schemas.openxmlformats.org/officeDocument/2006/relationships/font" Target="fonts/font20.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3.fntdata"/><Relationship Id="rId56" Type="http://schemas.openxmlformats.org/officeDocument/2006/relationships/font" Target="fonts/font11.fntdata"/><Relationship Id="rId64" Type="http://schemas.openxmlformats.org/officeDocument/2006/relationships/font" Target="fonts/font19.fntdata"/><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font" Target="fonts/font6.fntdata"/><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1.fntdata"/><Relationship Id="rId59" Type="http://schemas.openxmlformats.org/officeDocument/2006/relationships/font" Target="fonts/font14.fntdata"/><Relationship Id="rId67" Type="http://customschemas.google.com/relationships/presentationmetadata" Target="meta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9.fntdata"/><Relationship Id="rId62" Type="http://schemas.openxmlformats.org/officeDocument/2006/relationships/font" Target="fonts/font17.fntdata"/><Relationship Id="rId7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6" name="Google Shape;106;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73" name="Google Shape;273;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g77ebb4a0b2_1_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7" name="Google Shape;297;g77ebb4a0b2_1_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8" name="Google Shape;298;g77ebb4a0b2_1_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g77da642a76_1_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5" name="Google Shape;305;g77da642a76_1_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6" name="Google Shape;306;g77da642a76_1_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p4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3" name="Google Shape;313;p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603640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g853faec38c_3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26" name="Google Shape;326;g853faec38c_3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36" name="Google Shape;336;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g853faec38c_6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6" name="Google Shape;346;g853faec38c_6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Google Shape;355;g77da642a76_1_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6" name="Google Shape;356;g77da642a76_1_1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7" name="Google Shape;357;g77da642a76_1_1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2"/>
        <p:cNvGrpSpPr/>
        <p:nvPr/>
      </p:nvGrpSpPr>
      <p:grpSpPr>
        <a:xfrm>
          <a:off x="0" y="0"/>
          <a:ext cx="0" cy="0"/>
          <a:chOff x="0" y="0"/>
          <a:chExt cx="0" cy="0"/>
        </a:xfrm>
      </p:grpSpPr>
      <p:sp>
        <p:nvSpPr>
          <p:cNvPr id="363" name="Google Shape;363;p4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4" name="Google Shape;364;p4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054759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5"/>
        <p:cNvGrpSpPr/>
        <p:nvPr/>
      </p:nvGrpSpPr>
      <p:grpSpPr>
        <a:xfrm>
          <a:off x="0" y="0"/>
          <a:ext cx="0" cy="0"/>
          <a:chOff x="0" y="0"/>
          <a:chExt cx="0" cy="0"/>
        </a:xfrm>
      </p:grpSpPr>
      <p:sp>
        <p:nvSpPr>
          <p:cNvPr id="376" name="Google Shape;376;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77" name="Google Shape;377;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p3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68" name="Google Shape;168;p3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p:cNvGrpSpPr/>
        <p:nvPr/>
      </p:nvGrpSpPr>
      <p:grpSpPr>
        <a:xfrm>
          <a:off x="0" y="0"/>
          <a:ext cx="0" cy="0"/>
          <a:chOff x="0" y="0"/>
          <a:chExt cx="0" cy="0"/>
        </a:xfrm>
      </p:grpSpPr>
      <p:sp>
        <p:nvSpPr>
          <p:cNvPr id="385" name="Google Shape;385;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86" name="Google Shape;386;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3"/>
        <p:cNvGrpSpPr/>
        <p:nvPr/>
      </p:nvGrpSpPr>
      <p:grpSpPr>
        <a:xfrm>
          <a:off x="0" y="0"/>
          <a:ext cx="0" cy="0"/>
          <a:chOff x="0" y="0"/>
          <a:chExt cx="0" cy="0"/>
        </a:xfrm>
      </p:grpSpPr>
      <p:sp>
        <p:nvSpPr>
          <p:cNvPr id="394" name="Google Shape;394;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5" name="Google Shape;395;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2"/>
        <p:cNvGrpSpPr/>
        <p:nvPr/>
      </p:nvGrpSpPr>
      <p:grpSpPr>
        <a:xfrm>
          <a:off x="0" y="0"/>
          <a:ext cx="0" cy="0"/>
          <a:chOff x="0" y="0"/>
          <a:chExt cx="0" cy="0"/>
        </a:xfrm>
      </p:grpSpPr>
      <p:sp>
        <p:nvSpPr>
          <p:cNvPr id="403" name="Google Shape;403;p4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04" name="Google Shape;404;p4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058803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5"/>
        <p:cNvGrpSpPr/>
        <p:nvPr/>
      </p:nvGrpSpPr>
      <p:grpSpPr>
        <a:xfrm>
          <a:off x="0" y="0"/>
          <a:ext cx="0" cy="0"/>
          <a:chOff x="0" y="0"/>
          <a:chExt cx="0" cy="0"/>
        </a:xfrm>
      </p:grpSpPr>
      <p:sp>
        <p:nvSpPr>
          <p:cNvPr id="416" name="Google Shape;416;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17" name="Google Shape;417;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4"/>
        <p:cNvGrpSpPr/>
        <p:nvPr/>
      </p:nvGrpSpPr>
      <p:grpSpPr>
        <a:xfrm>
          <a:off x="0" y="0"/>
          <a:ext cx="0" cy="0"/>
          <a:chOff x="0" y="0"/>
          <a:chExt cx="0" cy="0"/>
        </a:xfrm>
      </p:grpSpPr>
      <p:sp>
        <p:nvSpPr>
          <p:cNvPr id="425" name="Google Shape;425;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26" name="Google Shape;426;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9"/>
        <p:cNvGrpSpPr/>
        <p:nvPr/>
      </p:nvGrpSpPr>
      <p:grpSpPr>
        <a:xfrm>
          <a:off x="0" y="0"/>
          <a:ext cx="0" cy="0"/>
          <a:chOff x="0" y="0"/>
          <a:chExt cx="0" cy="0"/>
        </a:xfrm>
      </p:grpSpPr>
      <p:sp>
        <p:nvSpPr>
          <p:cNvPr id="440" name="Google Shape;440;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41" name="Google Shape;441;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p:cNvGrpSpPr/>
        <p:nvPr/>
      </p:nvGrpSpPr>
      <p:grpSpPr>
        <a:xfrm>
          <a:off x="0" y="0"/>
          <a:ext cx="0" cy="0"/>
          <a:chOff x="0" y="0"/>
          <a:chExt cx="0" cy="0"/>
        </a:xfrm>
      </p:grpSpPr>
      <p:sp>
        <p:nvSpPr>
          <p:cNvPr id="452" name="Google Shape;452;p4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53" name="Google Shape;453;p4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741198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4"/>
        <p:cNvGrpSpPr/>
        <p:nvPr/>
      </p:nvGrpSpPr>
      <p:grpSpPr>
        <a:xfrm>
          <a:off x="0" y="0"/>
          <a:ext cx="0" cy="0"/>
          <a:chOff x="0" y="0"/>
          <a:chExt cx="0" cy="0"/>
        </a:xfrm>
      </p:grpSpPr>
      <p:sp>
        <p:nvSpPr>
          <p:cNvPr id="465" name="Google Shape;465;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66" name="Google Shape;466;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3"/>
        <p:cNvGrpSpPr/>
        <p:nvPr/>
      </p:nvGrpSpPr>
      <p:grpSpPr>
        <a:xfrm>
          <a:off x="0" y="0"/>
          <a:ext cx="0" cy="0"/>
          <a:chOff x="0" y="0"/>
          <a:chExt cx="0" cy="0"/>
        </a:xfrm>
      </p:grpSpPr>
      <p:sp>
        <p:nvSpPr>
          <p:cNvPr id="474" name="Google Shape;474;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75" name="Google Shape;475;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5"/>
        <p:cNvGrpSpPr/>
        <p:nvPr/>
      </p:nvGrpSpPr>
      <p:grpSpPr>
        <a:xfrm>
          <a:off x="0" y="0"/>
          <a:ext cx="0" cy="0"/>
          <a:chOff x="0" y="0"/>
          <a:chExt cx="0" cy="0"/>
        </a:xfrm>
      </p:grpSpPr>
      <p:sp>
        <p:nvSpPr>
          <p:cNvPr id="486" name="Google Shape;486;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87" name="Google Shape;487;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p4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0" name="Google Shape;190;p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7"/>
        <p:cNvGrpSpPr/>
        <p:nvPr/>
      </p:nvGrpSpPr>
      <p:grpSpPr>
        <a:xfrm>
          <a:off x="0" y="0"/>
          <a:ext cx="0" cy="0"/>
          <a:chOff x="0" y="0"/>
          <a:chExt cx="0" cy="0"/>
        </a:xfrm>
      </p:grpSpPr>
      <p:sp>
        <p:nvSpPr>
          <p:cNvPr id="508" name="Google Shape;508;g77da642a76_1_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9" name="Google Shape;509;g77da642a76_1_2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10" name="Google Shape;510;g77da642a76_1_23: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30</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5"/>
        <p:cNvGrpSpPr/>
        <p:nvPr/>
      </p:nvGrpSpPr>
      <p:grpSpPr>
        <a:xfrm>
          <a:off x="0" y="0"/>
          <a:ext cx="0" cy="0"/>
          <a:chOff x="0" y="0"/>
          <a:chExt cx="0" cy="0"/>
        </a:xfrm>
      </p:grpSpPr>
      <p:sp>
        <p:nvSpPr>
          <p:cNvPr id="516" name="Google Shape;516;p4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17" name="Google Shape;517;p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6064855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8"/>
        <p:cNvGrpSpPr/>
        <p:nvPr/>
      </p:nvGrpSpPr>
      <p:grpSpPr>
        <a:xfrm>
          <a:off x="0" y="0"/>
          <a:ext cx="0" cy="0"/>
          <a:chOff x="0" y="0"/>
          <a:chExt cx="0" cy="0"/>
        </a:xfrm>
      </p:grpSpPr>
      <p:sp>
        <p:nvSpPr>
          <p:cNvPr id="529" name="Google Shape;529;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30" name="Google Shape;530;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7"/>
        <p:cNvGrpSpPr/>
        <p:nvPr/>
      </p:nvGrpSpPr>
      <p:grpSpPr>
        <a:xfrm>
          <a:off x="0" y="0"/>
          <a:ext cx="0" cy="0"/>
          <a:chOff x="0" y="0"/>
          <a:chExt cx="0" cy="0"/>
        </a:xfrm>
      </p:grpSpPr>
      <p:sp>
        <p:nvSpPr>
          <p:cNvPr id="538" name="Google Shape;538;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9" name="Google Shape;539;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40" name="Google Shape;540;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33</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9"/>
        <p:cNvGrpSpPr/>
        <p:nvPr/>
      </p:nvGrpSpPr>
      <p:grpSpPr>
        <a:xfrm>
          <a:off x="0" y="0"/>
          <a:ext cx="0" cy="0"/>
          <a:chOff x="0" y="0"/>
          <a:chExt cx="0" cy="0"/>
        </a:xfrm>
      </p:grpSpPr>
      <p:sp>
        <p:nvSpPr>
          <p:cNvPr id="560" name="Google Shape;560;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61" name="Google Shape;561;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8"/>
        <p:cNvGrpSpPr/>
        <p:nvPr/>
      </p:nvGrpSpPr>
      <p:grpSpPr>
        <a:xfrm>
          <a:off x="0" y="0"/>
          <a:ext cx="0" cy="0"/>
          <a:chOff x="0" y="0"/>
          <a:chExt cx="0" cy="0"/>
        </a:xfrm>
      </p:grpSpPr>
      <p:sp>
        <p:nvSpPr>
          <p:cNvPr id="569" name="Google Shape;569;p4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70" name="Google Shape;570;p4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5127407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1"/>
        <p:cNvGrpSpPr/>
        <p:nvPr/>
      </p:nvGrpSpPr>
      <p:grpSpPr>
        <a:xfrm>
          <a:off x="0" y="0"/>
          <a:ext cx="0" cy="0"/>
          <a:chOff x="0" y="0"/>
          <a:chExt cx="0" cy="0"/>
        </a:xfrm>
      </p:grpSpPr>
      <p:sp>
        <p:nvSpPr>
          <p:cNvPr id="582" name="Google Shape;582;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83" name="Google Shape;583;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0"/>
        <p:cNvGrpSpPr/>
        <p:nvPr/>
      </p:nvGrpSpPr>
      <p:grpSpPr>
        <a:xfrm>
          <a:off x="0" y="0"/>
          <a:ext cx="0" cy="0"/>
          <a:chOff x="0" y="0"/>
          <a:chExt cx="0" cy="0"/>
        </a:xfrm>
      </p:grpSpPr>
      <p:sp>
        <p:nvSpPr>
          <p:cNvPr id="591" name="Google Shape;591;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92" name="Google Shape;592;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0"/>
        <p:cNvGrpSpPr/>
        <p:nvPr/>
      </p:nvGrpSpPr>
      <p:grpSpPr>
        <a:xfrm>
          <a:off x="0" y="0"/>
          <a:ext cx="0" cy="0"/>
          <a:chOff x="0" y="0"/>
          <a:chExt cx="0" cy="0"/>
        </a:xfrm>
      </p:grpSpPr>
      <p:sp>
        <p:nvSpPr>
          <p:cNvPr id="601" name="Google Shape;601;p2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02" name="Google Shape;602;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9"/>
        <p:cNvGrpSpPr/>
        <p:nvPr/>
      </p:nvGrpSpPr>
      <p:grpSpPr>
        <a:xfrm>
          <a:off x="0" y="0"/>
          <a:ext cx="0" cy="0"/>
          <a:chOff x="0" y="0"/>
          <a:chExt cx="0" cy="0"/>
        </a:xfrm>
      </p:grpSpPr>
      <p:sp>
        <p:nvSpPr>
          <p:cNvPr id="610" name="Google Shape;610;p4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1" name="Google Shape;611;p4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966689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2" name="Google Shape;222;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2"/>
        <p:cNvGrpSpPr/>
        <p:nvPr/>
      </p:nvGrpSpPr>
      <p:grpSpPr>
        <a:xfrm>
          <a:off x="0" y="0"/>
          <a:ext cx="0" cy="0"/>
          <a:chOff x="0" y="0"/>
          <a:chExt cx="0" cy="0"/>
        </a:xfrm>
      </p:grpSpPr>
      <p:sp>
        <p:nvSpPr>
          <p:cNvPr id="623" name="Google Shape;623;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24" name="Google Shape;624;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1"/>
        <p:cNvGrpSpPr/>
        <p:nvPr/>
      </p:nvGrpSpPr>
      <p:grpSpPr>
        <a:xfrm>
          <a:off x="0" y="0"/>
          <a:ext cx="0" cy="0"/>
          <a:chOff x="0" y="0"/>
          <a:chExt cx="0" cy="0"/>
        </a:xfrm>
      </p:grpSpPr>
      <p:sp>
        <p:nvSpPr>
          <p:cNvPr id="632" name="Google Shape;632;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33" name="Google Shape;633;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3"/>
        <p:cNvGrpSpPr/>
        <p:nvPr/>
      </p:nvGrpSpPr>
      <p:grpSpPr>
        <a:xfrm>
          <a:off x="0" y="0"/>
          <a:ext cx="0" cy="0"/>
          <a:chOff x="0" y="0"/>
          <a:chExt cx="0" cy="0"/>
        </a:xfrm>
      </p:grpSpPr>
      <p:sp>
        <p:nvSpPr>
          <p:cNvPr id="654" name="Google Shape;654;p3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FitSM certificates listed by May 2020: 151 names on the list.</a:t>
            </a:r>
            <a:endParaRPr/>
          </a:p>
          <a:p>
            <a:pPr marL="0" lvl="0" indent="0" algn="l" rtl="0">
              <a:lnSpc>
                <a:spcPct val="100000"/>
              </a:lnSpc>
              <a:spcBef>
                <a:spcPts val="0"/>
              </a:spcBef>
              <a:spcAft>
                <a:spcPts val="0"/>
              </a:spcAft>
              <a:buSzPts val="1400"/>
              <a:buNone/>
            </a:pPr>
            <a:r>
              <a:rPr lang="en-GB"/>
              <a:t>Some of the numbers based on PM24, others until May 2020</a:t>
            </a:r>
            <a:endParaRPr/>
          </a:p>
          <a:p>
            <a:pPr marL="0" lvl="0" indent="0" algn="l" rtl="0">
              <a:lnSpc>
                <a:spcPct val="100000"/>
              </a:lnSpc>
              <a:spcBef>
                <a:spcPts val="0"/>
              </a:spcBef>
              <a:spcAft>
                <a:spcPts val="0"/>
              </a:spcAft>
              <a:buSzPts val="1400"/>
              <a:buNone/>
            </a:pPr>
            <a:r>
              <a:rPr lang="en-GB"/>
              <a:t>For FiTSM, I’m also considering the webinars and dedicated events organized by Mal</a:t>
            </a:r>
            <a:endParaRPr/>
          </a:p>
        </p:txBody>
      </p:sp>
      <p:sp>
        <p:nvSpPr>
          <p:cNvPr id="655" name="Google Shape;655;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3"/>
        <p:cNvGrpSpPr/>
        <p:nvPr/>
      </p:nvGrpSpPr>
      <p:grpSpPr>
        <a:xfrm>
          <a:off x="0" y="0"/>
          <a:ext cx="0" cy="0"/>
          <a:chOff x="0" y="0"/>
          <a:chExt cx="0" cy="0"/>
        </a:xfrm>
      </p:grpSpPr>
      <p:sp>
        <p:nvSpPr>
          <p:cNvPr id="674" name="Google Shape;674;p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75" name="Google Shape;675;p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3" name="Google Shape;203;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2" name="Google Shape;212;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p4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1" name="Google Shape;231;p4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82679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4" name="Google Shape;244;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63" name="Google Shape;263;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image" Target="../media/image10.jpg"/><Relationship Id="rId1" Type="http://schemas.openxmlformats.org/officeDocument/2006/relationships/slideMaster" Target="../slideMasters/slideMaster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Intro_slide">
  <p:cSld name="Intro_slide">
    <p:bg>
      <p:bgPr>
        <a:blipFill dpi="0" rotWithShape="1">
          <a:blip r:embed="rId2">
            <a:lum/>
          </a:blip>
          <a:srcRect/>
          <a:stretch>
            <a:fillRect/>
          </a:stretch>
        </a:blipFill>
        <a:effectLst/>
      </p:bgPr>
    </p:bg>
    <p:spTree>
      <p:nvGrpSpPr>
        <p:cNvPr id="1" name="Shape 10"/>
        <p:cNvGrpSpPr/>
        <p:nvPr/>
      </p:nvGrpSpPr>
      <p:grpSpPr>
        <a:xfrm>
          <a:off x="0" y="0"/>
          <a:ext cx="0" cy="0"/>
          <a:chOff x="0" y="0"/>
          <a:chExt cx="0" cy="0"/>
        </a:xfrm>
      </p:grpSpPr>
      <p:pic>
        <p:nvPicPr>
          <p:cNvPr id="11" name="Google Shape;11;p33"/>
          <p:cNvPicPr preferRelativeResize="0"/>
          <p:nvPr/>
        </p:nvPicPr>
        <p:blipFill rotWithShape="1">
          <a:blip r:embed="rId3">
            <a:alphaModFix/>
          </a:blip>
          <a:srcRect/>
          <a:stretch/>
        </p:blipFill>
        <p:spPr>
          <a:xfrm>
            <a:off x="564807" y="4980217"/>
            <a:ext cx="636044" cy="578959"/>
          </a:xfrm>
          <a:prstGeom prst="rect">
            <a:avLst/>
          </a:prstGeom>
          <a:noFill/>
          <a:ln>
            <a:noFill/>
          </a:ln>
        </p:spPr>
      </p:pic>
      <p:pic>
        <p:nvPicPr>
          <p:cNvPr id="12" name="Google Shape;12;p33"/>
          <p:cNvPicPr preferRelativeResize="0"/>
          <p:nvPr/>
        </p:nvPicPr>
        <p:blipFill rotWithShape="1">
          <a:blip r:embed="rId4">
            <a:alphaModFix/>
          </a:blip>
          <a:srcRect/>
          <a:stretch/>
        </p:blipFill>
        <p:spPr>
          <a:xfrm>
            <a:off x="533164" y="5363229"/>
            <a:ext cx="667687" cy="633228"/>
          </a:xfrm>
          <a:prstGeom prst="rect">
            <a:avLst/>
          </a:prstGeom>
          <a:noFill/>
          <a:ln>
            <a:noFill/>
          </a:ln>
        </p:spPr>
      </p:pic>
      <p:sp>
        <p:nvSpPr>
          <p:cNvPr id="13" name="Google Shape;13;p33"/>
          <p:cNvSpPr/>
          <p:nvPr/>
        </p:nvSpPr>
        <p:spPr>
          <a:xfrm>
            <a:off x="649608" y="6311962"/>
            <a:ext cx="11041227" cy="43084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100"/>
              <a:buFont typeface="Arial"/>
              <a:buNone/>
            </a:pPr>
            <a:r>
              <a:rPr lang="en-GB" sz="1100" b="0" i="0" u="none" strike="noStrike" cap="none" dirty="0">
                <a:solidFill>
                  <a:schemeClr val="dk1"/>
                </a:solidFill>
                <a:latin typeface="Calibri"/>
                <a:ea typeface="Calibri"/>
                <a:cs typeface="Calibri"/>
                <a:sym typeface="Calibri"/>
              </a:rPr>
              <a:t>EOSC-hub receives funding from the European Union’s Horizon 2020</a:t>
            </a:r>
          </a:p>
          <a:p>
            <a:pPr marL="0" marR="0" lvl="0" indent="0" algn="l" rtl="0">
              <a:lnSpc>
                <a:spcPct val="100000"/>
              </a:lnSpc>
              <a:spcBef>
                <a:spcPts val="0"/>
              </a:spcBef>
              <a:spcAft>
                <a:spcPts val="0"/>
              </a:spcAft>
              <a:buClr>
                <a:srgbClr val="000000"/>
              </a:buClr>
              <a:buSzPts val="1100"/>
              <a:buFont typeface="Arial"/>
              <a:buNone/>
            </a:pPr>
            <a:r>
              <a:rPr lang="en-GB" sz="1100" b="0" i="0" u="none" strike="noStrike" cap="none" dirty="0">
                <a:solidFill>
                  <a:schemeClr val="dk1"/>
                </a:solidFill>
                <a:latin typeface="Calibri"/>
                <a:ea typeface="Calibri"/>
                <a:cs typeface="Calibri"/>
                <a:sym typeface="Calibri"/>
              </a:rPr>
              <a:t>research and innovation programme under grant agreement No. 777536.</a:t>
            </a:r>
            <a:endParaRPr sz="1400" b="0" i="0" u="none" strike="noStrike" cap="none" dirty="0">
              <a:solidFill>
                <a:srgbClr val="000000"/>
              </a:solidFill>
              <a:latin typeface="Arial"/>
              <a:ea typeface="Arial"/>
              <a:cs typeface="Arial"/>
              <a:sym typeface="Arial"/>
            </a:endParaRPr>
          </a:p>
        </p:txBody>
      </p:sp>
      <p:sp>
        <p:nvSpPr>
          <p:cNvPr id="14" name="Google Shape;14;p33"/>
          <p:cNvSpPr txBox="1"/>
          <p:nvPr/>
        </p:nvSpPr>
        <p:spPr>
          <a:xfrm>
            <a:off x="1051107" y="5091560"/>
            <a:ext cx="1708282" cy="40011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0" i="0" u="none" strike="noStrike" cap="none" dirty="0" err="1">
                <a:solidFill>
                  <a:srgbClr val="1C3046"/>
                </a:solidFill>
                <a:latin typeface="Calibri"/>
                <a:ea typeface="Calibri"/>
                <a:cs typeface="Calibri"/>
                <a:sym typeface="Calibri"/>
              </a:rPr>
              <a:t>eosc-hub.eu</a:t>
            </a:r>
            <a:endParaRPr sz="1400" b="0" i="0" u="none" strike="noStrike" cap="none" dirty="0">
              <a:solidFill>
                <a:srgbClr val="000000"/>
              </a:solidFill>
              <a:latin typeface="Arial"/>
              <a:ea typeface="Arial"/>
              <a:cs typeface="Arial"/>
              <a:sym typeface="Arial"/>
            </a:endParaRPr>
          </a:p>
        </p:txBody>
      </p:sp>
      <p:sp>
        <p:nvSpPr>
          <p:cNvPr id="15" name="Google Shape;15;p33"/>
          <p:cNvSpPr txBox="1"/>
          <p:nvPr/>
        </p:nvSpPr>
        <p:spPr>
          <a:xfrm>
            <a:off x="1008604" y="5477829"/>
            <a:ext cx="1787491" cy="40011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0" i="0" u="none" strike="noStrike" cap="none" dirty="0">
                <a:solidFill>
                  <a:srgbClr val="1C3046"/>
                </a:solidFill>
                <a:latin typeface="Calibri"/>
                <a:ea typeface="Calibri"/>
                <a:cs typeface="Calibri"/>
                <a:sym typeface="Calibri"/>
              </a:rPr>
              <a:t>@</a:t>
            </a:r>
            <a:r>
              <a:rPr lang="en-GB" sz="2000" b="0" i="0" u="none" strike="noStrike" cap="none" dirty="0" err="1">
                <a:solidFill>
                  <a:srgbClr val="1C3046"/>
                </a:solidFill>
                <a:latin typeface="Calibri"/>
                <a:ea typeface="Calibri"/>
                <a:cs typeface="Calibri"/>
                <a:sym typeface="Calibri"/>
              </a:rPr>
              <a:t>EOSC_eu</a:t>
            </a:r>
            <a:endParaRPr sz="2000" b="0" i="0" u="none" strike="noStrike" cap="none" dirty="0">
              <a:solidFill>
                <a:srgbClr val="1C3046"/>
              </a:solidFill>
              <a:latin typeface="Calibri"/>
              <a:ea typeface="Calibri"/>
              <a:cs typeface="Calibri"/>
              <a:sym typeface="Calibri"/>
            </a:endParaRPr>
          </a:p>
        </p:txBody>
      </p:sp>
      <p:cxnSp>
        <p:nvCxnSpPr>
          <p:cNvPr id="16" name="Google Shape;16;p33"/>
          <p:cNvCxnSpPr/>
          <p:nvPr userDrawn="1"/>
        </p:nvCxnSpPr>
        <p:spPr>
          <a:xfrm>
            <a:off x="768803" y="4970507"/>
            <a:ext cx="1872208" cy="0"/>
          </a:xfrm>
          <a:prstGeom prst="straightConnector1">
            <a:avLst/>
          </a:prstGeom>
          <a:noFill/>
          <a:ln w="25400" cap="flat" cmpd="sng">
            <a:solidFill>
              <a:srgbClr val="1C3046"/>
            </a:solidFill>
            <a:prstDash val="solid"/>
            <a:round/>
            <a:headEnd type="none" w="sm" len="sm"/>
            <a:tailEnd type="none" w="sm" len="sm"/>
          </a:ln>
        </p:spPr>
      </p:cxnSp>
      <p:pic>
        <p:nvPicPr>
          <p:cNvPr id="17" name="Google Shape;17;p33"/>
          <p:cNvPicPr preferRelativeResize="0"/>
          <p:nvPr/>
        </p:nvPicPr>
        <p:blipFill rotWithShape="1">
          <a:blip r:embed="rId5">
            <a:alphaModFix/>
          </a:blip>
          <a:srcRect/>
          <a:stretch/>
        </p:blipFill>
        <p:spPr>
          <a:xfrm>
            <a:off x="649608" y="1074541"/>
            <a:ext cx="4694026" cy="1168813"/>
          </a:xfrm>
          <a:prstGeom prst="rect">
            <a:avLst/>
          </a:prstGeom>
          <a:noFill/>
          <a:ln>
            <a:noFill/>
          </a:ln>
        </p:spPr>
      </p:pic>
      <p:pic>
        <p:nvPicPr>
          <p:cNvPr id="18" name="Google Shape;18;p33"/>
          <p:cNvPicPr preferRelativeResize="0"/>
          <p:nvPr/>
        </p:nvPicPr>
        <p:blipFill rotWithShape="1">
          <a:blip r:embed="rId6">
            <a:alphaModFix/>
          </a:blip>
          <a:srcRect/>
          <a:stretch/>
        </p:blipFill>
        <p:spPr>
          <a:xfrm>
            <a:off x="227432" y="6386386"/>
            <a:ext cx="422176" cy="28200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Title &amp; Content">
  <p:cSld name="Title &amp; Content">
    <p:bg>
      <p:bgPr>
        <a:blipFill dpi="0" rotWithShape="1">
          <a:blip r:embed="rId2">
            <a:lum/>
          </a:blip>
          <a:srcRect/>
          <a:stretch>
            <a:fillRect/>
          </a:stretch>
        </a:blipFill>
        <a:effectLst/>
      </p:bgPr>
    </p:bg>
    <p:spTree>
      <p:nvGrpSpPr>
        <p:cNvPr id="1" name="Shape 19"/>
        <p:cNvGrpSpPr/>
        <p:nvPr/>
      </p:nvGrpSpPr>
      <p:grpSpPr>
        <a:xfrm>
          <a:off x="0" y="0"/>
          <a:ext cx="0" cy="0"/>
          <a:chOff x="0" y="0"/>
          <a:chExt cx="0" cy="0"/>
        </a:xfrm>
      </p:grpSpPr>
      <p:sp>
        <p:nvSpPr>
          <p:cNvPr id="20" name="Google Shape;20;p34"/>
          <p:cNvSpPr/>
          <p:nvPr/>
        </p:nvSpPr>
        <p:spPr>
          <a:xfrm>
            <a:off x="11414248" y="6376243"/>
            <a:ext cx="442392" cy="293117"/>
          </a:xfrm>
          <a:prstGeom prst="rect">
            <a:avLst/>
          </a:prstGeom>
          <a:solidFill>
            <a:srgbClr val="1D2F45">
              <a:alpha val="2549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A5A5A5"/>
              </a:solidFill>
              <a:latin typeface="Calibri"/>
              <a:ea typeface="Calibri"/>
              <a:cs typeface="Calibri"/>
              <a:sym typeface="Calibri"/>
            </a:endParaRPr>
          </a:p>
        </p:txBody>
      </p:sp>
      <p:sp>
        <p:nvSpPr>
          <p:cNvPr id="21" name="Google Shape;21;p34"/>
          <p:cNvSpPr txBox="1">
            <a:spLocks noGrp="1"/>
          </p:cNvSpPr>
          <p:nvPr>
            <p:ph type="body" idx="1"/>
          </p:nvPr>
        </p:nvSpPr>
        <p:spPr>
          <a:xfrm>
            <a:off x="1110343" y="1268763"/>
            <a:ext cx="10746296" cy="4855007"/>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100000"/>
              </a:lnSpc>
              <a:spcBef>
                <a:spcPts val="560"/>
              </a:spcBef>
              <a:spcAft>
                <a:spcPts val="0"/>
              </a:spcAft>
              <a:buClr>
                <a:srgbClr val="3C3C3C"/>
              </a:buClr>
              <a:buSzPts val="2800"/>
              <a:buFontTx/>
              <a:buBlip>
                <a:blip r:embed="rId3"/>
              </a:buBlip>
              <a:defRPr sz="2800" b="0" i="0" u="none" strike="noStrike" cap="none">
                <a:solidFill>
                  <a:srgbClr val="3C3C3C"/>
                </a:solidFill>
                <a:latin typeface="Calibri"/>
                <a:ea typeface="Calibri"/>
                <a:cs typeface="Calibri"/>
                <a:sym typeface="Calibri"/>
              </a:defRPr>
            </a:lvl1pPr>
            <a:lvl2pPr marL="914400" marR="0" lvl="1" indent="-377190" algn="l" rtl="0">
              <a:lnSpc>
                <a:spcPct val="100000"/>
              </a:lnSpc>
              <a:spcBef>
                <a:spcPts val="520"/>
              </a:spcBef>
              <a:spcAft>
                <a:spcPts val="0"/>
              </a:spcAft>
              <a:buClr>
                <a:srgbClr val="3C3C3C"/>
              </a:buClr>
              <a:buSzPts val="2340"/>
              <a:buFont typeface="Calibri"/>
              <a:buChar char="-"/>
              <a:defRPr sz="2600" b="0" i="0" u="none" strike="noStrike" cap="none">
                <a:solidFill>
                  <a:srgbClr val="3C3C3C"/>
                </a:solidFill>
                <a:latin typeface="Calibri"/>
                <a:ea typeface="Calibri"/>
                <a:cs typeface="Calibri"/>
                <a:sym typeface="Calibri"/>
              </a:defRPr>
            </a:lvl2pPr>
            <a:lvl3pPr marL="1371600" marR="0" lvl="2" indent="-350519" algn="l" rtl="0">
              <a:lnSpc>
                <a:spcPct val="100000"/>
              </a:lnSpc>
              <a:spcBef>
                <a:spcPts val="480"/>
              </a:spcBef>
              <a:spcAft>
                <a:spcPts val="0"/>
              </a:spcAft>
              <a:buClr>
                <a:srgbClr val="3C3C3C"/>
              </a:buClr>
              <a:buSzPts val="1920"/>
              <a:buFont typeface="Noto Sans Symbols"/>
              <a:buChar char="▪"/>
              <a:defRPr sz="2400" b="0" i="0" u="none" strike="noStrike" cap="none">
                <a:solidFill>
                  <a:srgbClr val="3C3C3C"/>
                </a:solidFill>
                <a:latin typeface="Calibri"/>
                <a:ea typeface="Calibri"/>
                <a:cs typeface="Calibri"/>
                <a:sym typeface="Calibri"/>
              </a:defRPr>
            </a:lvl3pPr>
            <a:lvl4pPr marL="1828800" marR="0" lvl="3" indent="-228600" algn="l" rtl="0">
              <a:lnSpc>
                <a:spcPct val="100000"/>
              </a:lnSpc>
              <a:spcBef>
                <a:spcPts val="560"/>
              </a:spcBef>
              <a:spcAft>
                <a:spcPts val="0"/>
              </a:spcAft>
              <a:buClr>
                <a:srgbClr val="3C3C3C"/>
              </a:buClr>
              <a:buSzPts val="1960"/>
              <a:buFont typeface="Arial"/>
              <a:buNone/>
              <a:defRPr sz="2800" b="0" i="0" u="none" strike="noStrike" cap="none">
                <a:solidFill>
                  <a:srgbClr val="3C3C3C"/>
                </a:solidFill>
                <a:latin typeface="Calibri"/>
                <a:ea typeface="Calibri"/>
                <a:cs typeface="Calibri"/>
                <a:sym typeface="Calibri"/>
              </a:defRPr>
            </a:lvl4pPr>
            <a:lvl5pPr marL="2286000" marR="0" lvl="4" indent="-228600" algn="l" rtl="0">
              <a:lnSpc>
                <a:spcPct val="100000"/>
              </a:lnSpc>
              <a:spcBef>
                <a:spcPts val="560"/>
              </a:spcBef>
              <a:spcAft>
                <a:spcPts val="0"/>
              </a:spcAft>
              <a:buClr>
                <a:srgbClr val="3C3C3C"/>
              </a:buClr>
              <a:buSzPts val="2240"/>
              <a:buFont typeface="Arial"/>
              <a:buNone/>
              <a:defRPr sz="2800" b="0" i="0" u="none" strike="noStrike" cap="none">
                <a:solidFill>
                  <a:srgbClr val="3C3C3C"/>
                </a:solidFill>
                <a:latin typeface="Calibri"/>
                <a:ea typeface="Calibri"/>
                <a:cs typeface="Calibri"/>
                <a:sym typeface="Calibri"/>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dirty="0"/>
          </a:p>
        </p:txBody>
      </p:sp>
      <p:sp>
        <p:nvSpPr>
          <p:cNvPr id="22" name="Google Shape;22;p34"/>
          <p:cNvSpPr txBox="1">
            <a:spLocks noGrp="1"/>
          </p:cNvSpPr>
          <p:nvPr>
            <p:ph type="dt" idx="10"/>
          </p:nvPr>
        </p:nvSpPr>
        <p:spPr>
          <a:xfrm>
            <a:off x="335360" y="6381328"/>
            <a:ext cx="2844800" cy="288032"/>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600" b="0" i="0" u="none" strike="noStrike" cap="none">
                <a:solidFill>
                  <a:srgbClr val="3C3C3C"/>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it-IT" dirty="0"/>
          </a:p>
        </p:txBody>
      </p:sp>
      <p:sp>
        <p:nvSpPr>
          <p:cNvPr id="23" name="Google Shape;23;p34"/>
          <p:cNvSpPr txBox="1">
            <a:spLocks noGrp="1"/>
          </p:cNvSpPr>
          <p:nvPr>
            <p:ph type="ftr" idx="11"/>
          </p:nvPr>
        </p:nvSpPr>
        <p:spPr>
          <a:xfrm>
            <a:off x="4165600" y="6381328"/>
            <a:ext cx="3860800" cy="288032"/>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600" b="0" i="0" u="none" strike="noStrike" cap="none">
                <a:solidFill>
                  <a:srgbClr val="3C3C3C"/>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it-IT"/>
          </a:p>
        </p:txBody>
      </p:sp>
      <p:cxnSp>
        <p:nvCxnSpPr>
          <p:cNvPr id="24" name="Google Shape;24;p34"/>
          <p:cNvCxnSpPr/>
          <p:nvPr/>
        </p:nvCxnSpPr>
        <p:spPr>
          <a:xfrm rot="10800000">
            <a:off x="335360" y="6376246"/>
            <a:ext cx="11521280" cy="5085"/>
          </a:xfrm>
          <a:prstGeom prst="straightConnector1">
            <a:avLst/>
          </a:prstGeom>
          <a:noFill/>
          <a:ln w="12700" cap="flat" cmpd="sng">
            <a:solidFill>
              <a:srgbClr val="1D2F45"/>
            </a:solidFill>
            <a:prstDash val="solid"/>
            <a:round/>
            <a:headEnd type="none" w="sm" len="sm"/>
            <a:tailEnd type="none" w="sm" len="sm"/>
          </a:ln>
        </p:spPr>
      </p:cxnSp>
      <p:sp>
        <p:nvSpPr>
          <p:cNvPr id="25" name="Google Shape;25;p34"/>
          <p:cNvSpPr txBox="1">
            <a:spLocks noGrp="1"/>
          </p:cNvSpPr>
          <p:nvPr>
            <p:ph type="sldNum" idx="12"/>
          </p:nvPr>
        </p:nvSpPr>
        <p:spPr>
          <a:xfrm>
            <a:off x="8737600" y="6381328"/>
            <a:ext cx="3119040" cy="288032"/>
          </a:xfrm>
          <a:prstGeom prst="rect">
            <a:avLst/>
          </a:prstGeom>
          <a:noFill/>
          <a:ln>
            <a:noFill/>
          </a:ln>
        </p:spPr>
        <p:txBody>
          <a:bodyPr spcFirstLastPara="1" wrap="square" lIns="91425" tIns="45700" rIns="91425" bIns="45700" anchor="t"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rgbClr val="3C3C3C"/>
                </a:solidFill>
                <a:latin typeface="Source Sans Pro"/>
                <a:ea typeface="Source Sans Pro"/>
                <a:cs typeface="Source Sans Pro"/>
                <a:sym typeface="Source Sans Pro"/>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rgbClr val="3C3C3C"/>
                </a:solidFill>
                <a:latin typeface="Source Sans Pro"/>
                <a:ea typeface="Source Sans Pro"/>
                <a:cs typeface="Source Sans Pro"/>
                <a:sym typeface="Source Sans Pro"/>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rgbClr val="3C3C3C"/>
                </a:solidFill>
                <a:latin typeface="Source Sans Pro"/>
                <a:ea typeface="Source Sans Pro"/>
                <a:cs typeface="Source Sans Pro"/>
                <a:sym typeface="Source Sans Pro"/>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rgbClr val="3C3C3C"/>
                </a:solidFill>
                <a:latin typeface="Source Sans Pro"/>
                <a:ea typeface="Source Sans Pro"/>
                <a:cs typeface="Source Sans Pro"/>
                <a:sym typeface="Source Sans Pro"/>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rgbClr val="3C3C3C"/>
                </a:solidFill>
                <a:latin typeface="Source Sans Pro"/>
                <a:ea typeface="Source Sans Pro"/>
                <a:cs typeface="Source Sans Pro"/>
                <a:sym typeface="Source Sans Pro"/>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rgbClr val="3C3C3C"/>
                </a:solidFill>
                <a:latin typeface="Source Sans Pro"/>
                <a:ea typeface="Source Sans Pro"/>
                <a:cs typeface="Source Sans Pro"/>
                <a:sym typeface="Source Sans Pro"/>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rgbClr val="3C3C3C"/>
                </a:solidFill>
                <a:latin typeface="Source Sans Pro"/>
                <a:ea typeface="Source Sans Pro"/>
                <a:cs typeface="Source Sans Pro"/>
                <a:sym typeface="Source Sans Pro"/>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rgbClr val="3C3C3C"/>
                </a:solidFill>
                <a:latin typeface="Source Sans Pro"/>
                <a:ea typeface="Source Sans Pro"/>
                <a:cs typeface="Source Sans Pro"/>
                <a:sym typeface="Source Sans Pro"/>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rgbClr val="3C3C3C"/>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GB"/>
              <a:t>‹#›</a:t>
            </a:fld>
            <a:endParaRPr/>
          </a:p>
        </p:txBody>
      </p:sp>
      <p:sp>
        <p:nvSpPr>
          <p:cNvPr id="26" name="Google Shape;26;p34"/>
          <p:cNvSpPr/>
          <p:nvPr/>
        </p:nvSpPr>
        <p:spPr>
          <a:xfrm>
            <a:off x="4152612" y="0"/>
            <a:ext cx="1511361" cy="36000"/>
          </a:xfrm>
          <a:prstGeom prst="rect">
            <a:avLst/>
          </a:prstGeom>
          <a:solidFill>
            <a:srgbClr val="1C304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7" name="Google Shape;27;p34"/>
          <p:cNvSpPr/>
          <p:nvPr/>
        </p:nvSpPr>
        <p:spPr>
          <a:xfrm>
            <a:off x="7920205" y="0"/>
            <a:ext cx="4223295" cy="36000"/>
          </a:xfrm>
          <a:prstGeom prst="rect">
            <a:avLst/>
          </a:prstGeom>
          <a:solidFill>
            <a:srgbClr val="B5892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8" name="Google Shape;28;p34"/>
          <p:cNvSpPr/>
          <p:nvPr/>
        </p:nvSpPr>
        <p:spPr>
          <a:xfrm>
            <a:off x="11202275" y="0"/>
            <a:ext cx="996844" cy="36000"/>
          </a:xfrm>
          <a:prstGeom prst="rect">
            <a:avLst/>
          </a:prstGeom>
          <a:solidFill>
            <a:srgbClr val="75A5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9" name="Google Shape;29;p34"/>
          <p:cNvSpPr/>
          <p:nvPr/>
        </p:nvSpPr>
        <p:spPr>
          <a:xfrm>
            <a:off x="2543607" y="0"/>
            <a:ext cx="1354740" cy="36000"/>
          </a:xfrm>
          <a:prstGeom prst="rect">
            <a:avLst/>
          </a:prstGeom>
          <a:solidFill>
            <a:srgbClr val="B5892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0" name="Google Shape;30;p34"/>
          <p:cNvSpPr/>
          <p:nvPr/>
        </p:nvSpPr>
        <p:spPr>
          <a:xfrm>
            <a:off x="9552385" y="0"/>
            <a:ext cx="1738195" cy="36000"/>
          </a:xfrm>
          <a:prstGeom prst="rect">
            <a:avLst/>
          </a:prstGeom>
          <a:solidFill>
            <a:srgbClr val="1C304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1" name="Google Shape;31;p34"/>
          <p:cNvSpPr/>
          <p:nvPr/>
        </p:nvSpPr>
        <p:spPr>
          <a:xfrm>
            <a:off x="6960098" y="0"/>
            <a:ext cx="1523817" cy="36000"/>
          </a:xfrm>
          <a:prstGeom prst="rect">
            <a:avLst/>
          </a:prstGeom>
          <a:solidFill>
            <a:srgbClr val="75A5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2" name="Google Shape;32;p34"/>
          <p:cNvSpPr/>
          <p:nvPr/>
        </p:nvSpPr>
        <p:spPr>
          <a:xfrm>
            <a:off x="1701959" y="-2"/>
            <a:ext cx="841647" cy="36000"/>
          </a:xfrm>
          <a:prstGeom prst="rect">
            <a:avLst/>
          </a:prstGeom>
          <a:solidFill>
            <a:srgbClr val="1C304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3" name="Google Shape;33;p34"/>
          <p:cNvSpPr/>
          <p:nvPr/>
        </p:nvSpPr>
        <p:spPr>
          <a:xfrm>
            <a:off x="857970" y="0"/>
            <a:ext cx="854092" cy="36000"/>
          </a:xfrm>
          <a:prstGeom prst="rect">
            <a:avLst/>
          </a:prstGeom>
          <a:solidFill>
            <a:srgbClr val="75A5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4" name="Google Shape;34;p34"/>
          <p:cNvSpPr/>
          <p:nvPr/>
        </p:nvSpPr>
        <p:spPr>
          <a:xfrm>
            <a:off x="3454402" y="0"/>
            <a:ext cx="854092" cy="36000"/>
          </a:xfrm>
          <a:prstGeom prst="rect">
            <a:avLst/>
          </a:prstGeom>
          <a:solidFill>
            <a:srgbClr val="75A5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5" name="Google Shape;35;p34"/>
          <p:cNvSpPr/>
          <p:nvPr/>
        </p:nvSpPr>
        <p:spPr>
          <a:xfrm>
            <a:off x="5663973" y="0"/>
            <a:ext cx="1403313" cy="36000"/>
          </a:xfrm>
          <a:prstGeom prst="rect">
            <a:avLst/>
          </a:prstGeom>
          <a:solidFill>
            <a:srgbClr val="B5892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6" name="Google Shape;36;p34"/>
          <p:cNvSpPr/>
          <p:nvPr/>
        </p:nvSpPr>
        <p:spPr>
          <a:xfrm>
            <a:off x="9810659" y="0"/>
            <a:ext cx="221780" cy="36000"/>
          </a:xfrm>
          <a:prstGeom prst="rect">
            <a:avLst/>
          </a:prstGeom>
          <a:solidFill>
            <a:srgbClr val="75A5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7" name="Google Shape;37;p34"/>
          <p:cNvSpPr/>
          <p:nvPr/>
        </p:nvSpPr>
        <p:spPr>
          <a:xfrm>
            <a:off x="-181" y="-2"/>
            <a:ext cx="858151" cy="36000"/>
          </a:xfrm>
          <a:prstGeom prst="rect">
            <a:avLst/>
          </a:prstGeom>
          <a:solidFill>
            <a:srgbClr val="B5892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38" name="Google Shape;38;p34"/>
          <p:cNvPicPr preferRelativeResize="0"/>
          <p:nvPr/>
        </p:nvPicPr>
        <p:blipFill rotWithShape="1">
          <a:blip r:embed="rId4">
            <a:alphaModFix/>
          </a:blip>
          <a:srcRect/>
          <a:stretch/>
        </p:blipFill>
        <p:spPr>
          <a:xfrm>
            <a:off x="107504" y="120788"/>
            <a:ext cx="2808312" cy="754672"/>
          </a:xfrm>
          <a:prstGeom prst="rect">
            <a:avLst/>
          </a:prstGeom>
          <a:noFill/>
          <a:ln>
            <a:noFill/>
          </a:ln>
        </p:spPr>
      </p:pic>
      <p:sp>
        <p:nvSpPr>
          <p:cNvPr id="39" name="Google Shape;39;p34"/>
          <p:cNvSpPr txBox="1">
            <a:spLocks noGrp="1"/>
          </p:cNvSpPr>
          <p:nvPr>
            <p:ph type="title"/>
          </p:nvPr>
        </p:nvSpPr>
        <p:spPr>
          <a:xfrm>
            <a:off x="3220977" y="336557"/>
            <a:ext cx="8640960" cy="537716"/>
          </a:xfrm>
          <a:prstGeom prst="rect">
            <a:avLst/>
          </a:prstGeom>
          <a:noFill/>
          <a:ln>
            <a:noFill/>
          </a:ln>
        </p:spPr>
        <p:txBody>
          <a:bodyPr spcFirstLastPara="1" wrap="square" lIns="91425" tIns="45700" rIns="91425" bIns="45700" anchor="t" anchorCtr="0">
            <a:normAutofit/>
          </a:bodyPr>
          <a:lstStyle>
            <a:lvl1pPr marR="0" lvl="0" algn="r" rtl="0">
              <a:lnSpc>
                <a:spcPct val="100000"/>
              </a:lnSpc>
              <a:spcBef>
                <a:spcPts val="0"/>
              </a:spcBef>
              <a:spcAft>
                <a:spcPts val="0"/>
              </a:spcAft>
              <a:buClr>
                <a:srgbClr val="1D2F45"/>
              </a:buClr>
              <a:buSzPts val="3600"/>
              <a:buFont typeface="Calibri"/>
              <a:buNone/>
              <a:defRPr sz="2300" b="1" i="0" u="none" strike="noStrike" cap="none">
                <a:solidFill>
                  <a:srgbClr val="1D2F45"/>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dirty="0"/>
          </a:p>
        </p:txBody>
      </p:sp>
      <p:pic>
        <p:nvPicPr>
          <p:cNvPr id="40" name="Google Shape;40;p34"/>
          <p:cNvPicPr preferRelativeResize="0"/>
          <p:nvPr/>
        </p:nvPicPr>
        <p:blipFill rotWithShape="1">
          <a:blip r:embed="rId5">
            <a:alphaModFix/>
          </a:blip>
          <a:srcRect/>
          <a:stretch/>
        </p:blipFill>
        <p:spPr>
          <a:xfrm>
            <a:off x="0" y="6826217"/>
            <a:ext cx="12192000" cy="31783"/>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End Slide">
  <p:cSld name="End Slide">
    <p:bg>
      <p:bgPr>
        <a:blipFill>
          <a:blip r:embed="rId2">
            <a:alphaModFix/>
          </a:blip>
          <a:stretch>
            <a:fillRect/>
          </a:stretch>
        </a:blipFill>
        <a:effectLst/>
      </p:bgPr>
    </p:bg>
    <p:spTree>
      <p:nvGrpSpPr>
        <p:cNvPr id="1" name="Shape 41"/>
        <p:cNvGrpSpPr/>
        <p:nvPr/>
      </p:nvGrpSpPr>
      <p:grpSpPr>
        <a:xfrm>
          <a:off x="0" y="0"/>
          <a:ext cx="0" cy="0"/>
          <a:chOff x="0" y="0"/>
          <a:chExt cx="0" cy="0"/>
        </a:xfrm>
      </p:grpSpPr>
      <p:grpSp>
        <p:nvGrpSpPr>
          <p:cNvPr id="42" name="Google Shape;42;p35"/>
          <p:cNvGrpSpPr/>
          <p:nvPr/>
        </p:nvGrpSpPr>
        <p:grpSpPr>
          <a:xfrm>
            <a:off x="2109860" y="4482840"/>
            <a:ext cx="4184377" cy="669777"/>
            <a:chOff x="4269008" y="5679297"/>
            <a:chExt cx="3956040" cy="633228"/>
          </a:xfrm>
        </p:grpSpPr>
        <p:pic>
          <p:nvPicPr>
            <p:cNvPr id="43" name="Google Shape;43;p35"/>
            <p:cNvPicPr preferRelativeResize="0"/>
            <p:nvPr/>
          </p:nvPicPr>
          <p:blipFill rotWithShape="1">
            <a:blip r:embed="rId3">
              <a:alphaModFix/>
            </a:blip>
            <a:srcRect/>
            <a:stretch/>
          </p:blipFill>
          <p:spPr>
            <a:xfrm>
              <a:off x="4269008" y="5706432"/>
              <a:ext cx="630033" cy="578959"/>
            </a:xfrm>
            <a:prstGeom prst="rect">
              <a:avLst/>
            </a:prstGeom>
            <a:noFill/>
            <a:ln>
              <a:noFill/>
            </a:ln>
          </p:spPr>
        </p:pic>
        <p:pic>
          <p:nvPicPr>
            <p:cNvPr id="44" name="Google Shape;44;p35"/>
            <p:cNvPicPr preferRelativeResize="0"/>
            <p:nvPr/>
          </p:nvPicPr>
          <p:blipFill rotWithShape="1">
            <a:blip r:embed="rId4">
              <a:alphaModFix/>
            </a:blip>
            <a:srcRect/>
            <a:stretch/>
          </p:blipFill>
          <p:spPr>
            <a:xfrm>
              <a:off x="6143505" y="5679297"/>
              <a:ext cx="658903" cy="633228"/>
            </a:xfrm>
            <a:prstGeom prst="rect">
              <a:avLst/>
            </a:prstGeom>
            <a:noFill/>
            <a:ln>
              <a:noFill/>
            </a:ln>
          </p:spPr>
        </p:pic>
        <p:sp>
          <p:nvSpPr>
            <p:cNvPr id="45" name="Google Shape;45;p35"/>
            <p:cNvSpPr txBox="1"/>
            <p:nvPr/>
          </p:nvSpPr>
          <p:spPr>
            <a:xfrm>
              <a:off x="4759216" y="5795856"/>
              <a:ext cx="1552984" cy="4001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GB" sz="2000" b="0" i="0" u="none" strike="noStrike" cap="none" dirty="0" err="1">
                  <a:solidFill>
                    <a:srgbClr val="1C3046"/>
                  </a:solidFill>
                  <a:latin typeface="Calibri"/>
                  <a:ea typeface="Calibri"/>
                  <a:cs typeface="Calibri"/>
                  <a:sym typeface="Calibri"/>
                </a:rPr>
                <a:t>eosc-hub.eu</a:t>
              </a:r>
              <a:endParaRPr sz="1400" b="0" i="0" u="none" strike="noStrike" cap="none" dirty="0">
                <a:solidFill>
                  <a:srgbClr val="000000"/>
                </a:solidFill>
                <a:latin typeface="Arial"/>
                <a:ea typeface="Arial"/>
                <a:cs typeface="Arial"/>
                <a:sym typeface="Arial"/>
              </a:endParaRPr>
            </a:p>
          </p:txBody>
        </p:sp>
        <p:sp>
          <p:nvSpPr>
            <p:cNvPr id="46" name="Google Shape;46;p35"/>
            <p:cNvSpPr txBox="1"/>
            <p:nvPr/>
          </p:nvSpPr>
          <p:spPr>
            <a:xfrm>
              <a:off x="6600056" y="5795856"/>
              <a:ext cx="1624992" cy="4001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GB" sz="2000" b="0" i="0" u="none" strike="noStrike" cap="none" dirty="0">
                  <a:solidFill>
                    <a:srgbClr val="1C3046"/>
                  </a:solidFill>
                  <a:latin typeface="Calibri"/>
                  <a:ea typeface="Calibri"/>
                  <a:cs typeface="Calibri"/>
                  <a:sym typeface="Calibri"/>
                </a:rPr>
                <a:t>@</a:t>
              </a:r>
              <a:r>
                <a:rPr lang="en-GB" sz="2000" b="0" i="0" u="none" strike="noStrike" cap="none" dirty="0" err="1">
                  <a:solidFill>
                    <a:srgbClr val="1C3046"/>
                  </a:solidFill>
                  <a:latin typeface="Calibri"/>
                  <a:ea typeface="Calibri"/>
                  <a:cs typeface="Calibri"/>
                  <a:sym typeface="Calibri"/>
                </a:rPr>
                <a:t>EOSC_eu</a:t>
              </a:r>
              <a:endParaRPr sz="2000" b="0" i="0" u="none" strike="noStrike" cap="none" dirty="0">
                <a:solidFill>
                  <a:srgbClr val="1C3046"/>
                </a:solidFill>
                <a:latin typeface="Calibri"/>
                <a:ea typeface="Calibri"/>
                <a:cs typeface="Calibri"/>
                <a:sym typeface="Calibri"/>
              </a:endParaRPr>
            </a:p>
          </p:txBody>
        </p:sp>
      </p:grpSp>
      <p:sp>
        <p:nvSpPr>
          <p:cNvPr id="48" name="Google Shape;48;p35"/>
          <p:cNvSpPr txBox="1"/>
          <p:nvPr/>
        </p:nvSpPr>
        <p:spPr>
          <a:xfrm>
            <a:off x="1170040" y="1309040"/>
            <a:ext cx="4128459" cy="95410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b="1" i="0" u="none" strike="noStrike" cap="none">
                <a:solidFill>
                  <a:srgbClr val="1D2F45"/>
                </a:solidFill>
                <a:latin typeface="Calibri"/>
                <a:ea typeface="Calibri"/>
                <a:cs typeface="Calibri"/>
                <a:sym typeface="Calibri"/>
              </a:rPr>
              <a:t>Thank you</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800"/>
              <a:buFont typeface="Arial"/>
              <a:buNone/>
            </a:pPr>
            <a:r>
              <a:rPr lang="en-GB" sz="2800" b="1" i="0" u="none" strike="noStrike" cap="none">
                <a:solidFill>
                  <a:srgbClr val="1D2F45"/>
                </a:solidFill>
                <a:latin typeface="Calibri"/>
                <a:ea typeface="Calibri"/>
                <a:cs typeface="Calibri"/>
                <a:sym typeface="Calibri"/>
              </a:rPr>
              <a:t>for your attention! </a:t>
            </a:r>
            <a:endParaRPr sz="1400" b="0" i="0" u="none" strike="noStrike" cap="none">
              <a:solidFill>
                <a:srgbClr val="000000"/>
              </a:solidFill>
              <a:latin typeface="Arial"/>
              <a:ea typeface="Arial"/>
              <a:cs typeface="Arial"/>
              <a:sym typeface="Arial"/>
            </a:endParaRPr>
          </a:p>
        </p:txBody>
      </p:sp>
      <p:sp>
        <p:nvSpPr>
          <p:cNvPr id="49" name="Google Shape;49;p35"/>
          <p:cNvSpPr txBox="1"/>
          <p:nvPr/>
        </p:nvSpPr>
        <p:spPr>
          <a:xfrm>
            <a:off x="1157233" y="2551915"/>
            <a:ext cx="3888459" cy="4001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GB" sz="2000" b="0" i="1" u="none" strike="noStrike" cap="none" dirty="0">
                <a:solidFill>
                  <a:schemeClr val="dk1"/>
                </a:solidFill>
                <a:latin typeface="Calibri"/>
                <a:ea typeface="Calibri"/>
                <a:cs typeface="Calibri"/>
                <a:sym typeface="Calibri"/>
              </a:rPr>
              <a:t>Questions?</a:t>
            </a:r>
            <a:endParaRPr sz="1400" b="0" i="0" u="none" strike="noStrike" cap="none" dirty="0">
              <a:solidFill>
                <a:srgbClr val="000000"/>
              </a:solidFill>
              <a:latin typeface="Arial"/>
              <a:ea typeface="Arial"/>
              <a:cs typeface="Arial"/>
              <a:sym typeface="Arial"/>
            </a:endParaRPr>
          </a:p>
        </p:txBody>
      </p:sp>
      <p:cxnSp>
        <p:nvCxnSpPr>
          <p:cNvPr id="50" name="Google Shape;50;p35"/>
          <p:cNvCxnSpPr/>
          <p:nvPr/>
        </p:nvCxnSpPr>
        <p:spPr>
          <a:xfrm>
            <a:off x="1253245" y="2490918"/>
            <a:ext cx="2112235" cy="0"/>
          </a:xfrm>
          <a:prstGeom prst="straightConnector1">
            <a:avLst/>
          </a:prstGeom>
          <a:noFill/>
          <a:ln w="25400" cap="flat" cmpd="sng">
            <a:solidFill>
              <a:srgbClr val="1D2F45"/>
            </a:solidFill>
            <a:prstDash val="solid"/>
            <a:round/>
            <a:headEnd type="none" w="sm" len="sm"/>
            <a:tailEnd type="none" w="sm" len="sm"/>
          </a:ln>
        </p:spPr>
      </p:cxnSp>
      <p:grpSp>
        <p:nvGrpSpPr>
          <p:cNvPr id="51" name="Google Shape;51;p35"/>
          <p:cNvGrpSpPr/>
          <p:nvPr/>
        </p:nvGrpSpPr>
        <p:grpSpPr>
          <a:xfrm>
            <a:off x="226298" y="5992157"/>
            <a:ext cx="7025756" cy="268477"/>
            <a:chOff x="899592" y="6271590"/>
            <a:chExt cx="7705726" cy="294461"/>
          </a:xfrm>
        </p:grpSpPr>
        <p:pic>
          <p:nvPicPr>
            <p:cNvPr id="52" name="Google Shape;52;p35"/>
            <p:cNvPicPr preferRelativeResize="0"/>
            <p:nvPr/>
          </p:nvPicPr>
          <p:blipFill rotWithShape="1">
            <a:blip r:embed="rId5">
              <a:alphaModFix/>
            </a:blip>
            <a:srcRect/>
            <a:stretch/>
          </p:blipFill>
          <p:spPr>
            <a:xfrm>
              <a:off x="899592" y="6271590"/>
              <a:ext cx="842697" cy="294461"/>
            </a:xfrm>
            <a:prstGeom prst="rect">
              <a:avLst/>
            </a:prstGeom>
            <a:noFill/>
            <a:ln>
              <a:noFill/>
            </a:ln>
          </p:spPr>
        </p:pic>
        <p:pic>
          <p:nvPicPr>
            <p:cNvPr id="53" name="Google Shape;53;p35"/>
            <p:cNvPicPr preferRelativeResize="0"/>
            <p:nvPr/>
          </p:nvPicPr>
          <p:blipFill rotWithShape="1">
            <a:blip r:embed="rId6">
              <a:alphaModFix/>
            </a:blip>
            <a:srcRect/>
            <a:stretch/>
          </p:blipFill>
          <p:spPr>
            <a:xfrm>
              <a:off x="1813045" y="6349354"/>
              <a:ext cx="6792273" cy="216697"/>
            </a:xfrm>
            <a:prstGeom prst="rect">
              <a:avLst/>
            </a:prstGeom>
            <a:noFill/>
            <a:ln>
              <a:noFill/>
            </a:ln>
          </p:spPr>
        </p:pic>
      </p:grpSp>
      <p:sp>
        <p:nvSpPr>
          <p:cNvPr id="14" name="Google Shape;13;p33">
            <a:extLst>
              <a:ext uri="{FF2B5EF4-FFF2-40B4-BE49-F238E27FC236}">
                <a16:creationId xmlns:a16="http://schemas.microsoft.com/office/drawing/2014/main" id="{DB6165DE-1324-994F-90F5-28E067DC6651}"/>
              </a:ext>
            </a:extLst>
          </p:cNvPr>
          <p:cNvSpPr/>
          <p:nvPr userDrawn="1"/>
        </p:nvSpPr>
        <p:spPr>
          <a:xfrm>
            <a:off x="633126" y="6425517"/>
            <a:ext cx="8312715" cy="26157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100"/>
              <a:buFont typeface="Arial"/>
              <a:buNone/>
            </a:pPr>
            <a:r>
              <a:rPr lang="en-GB" sz="1100" b="0" i="0" u="none" strike="noStrike" cap="none" dirty="0">
                <a:solidFill>
                  <a:schemeClr val="dk1"/>
                </a:solidFill>
                <a:latin typeface="Calibri"/>
                <a:ea typeface="Calibri"/>
                <a:cs typeface="Calibri"/>
                <a:sym typeface="Calibri"/>
              </a:rPr>
              <a:t>EOSC-hub receives funding from the European Union’s Horizon 2020 research and innovation programme under grant agreement No. 777536.</a:t>
            </a:r>
            <a:endParaRPr sz="1400" b="0" i="0" u="none" strike="noStrike" cap="none" dirty="0">
              <a:solidFill>
                <a:srgbClr val="000000"/>
              </a:solidFill>
              <a:latin typeface="Arial"/>
              <a:ea typeface="Arial"/>
              <a:cs typeface="Arial"/>
              <a:sym typeface="Arial"/>
            </a:endParaRPr>
          </a:p>
        </p:txBody>
      </p:sp>
      <p:pic>
        <p:nvPicPr>
          <p:cNvPr id="15" name="Google Shape;18;p33">
            <a:extLst>
              <a:ext uri="{FF2B5EF4-FFF2-40B4-BE49-F238E27FC236}">
                <a16:creationId xmlns:a16="http://schemas.microsoft.com/office/drawing/2014/main" id="{7D0E0D82-7D86-0647-8394-5293AB51F110}"/>
              </a:ext>
            </a:extLst>
          </p:cNvPr>
          <p:cNvPicPr preferRelativeResize="0"/>
          <p:nvPr userDrawn="1"/>
        </p:nvPicPr>
        <p:blipFill rotWithShape="1">
          <a:blip r:embed="rId7">
            <a:alphaModFix/>
          </a:blip>
          <a:srcRect/>
          <a:stretch/>
        </p:blipFill>
        <p:spPr>
          <a:xfrm>
            <a:off x="210950" y="6405087"/>
            <a:ext cx="422176" cy="282000"/>
          </a:xfrm>
          <a:prstGeom prst="rect">
            <a:avLst/>
          </a:prstGeom>
          <a:noFill/>
          <a:ln>
            <a:noFill/>
          </a:ln>
        </p:spPr>
      </p:pic>
      <p:pic>
        <p:nvPicPr>
          <p:cNvPr id="16" name="Google Shape;17;p33">
            <a:extLst>
              <a:ext uri="{FF2B5EF4-FFF2-40B4-BE49-F238E27FC236}">
                <a16:creationId xmlns:a16="http://schemas.microsoft.com/office/drawing/2014/main" id="{4E44A8EF-487D-E847-8895-0B1E2720669E}"/>
              </a:ext>
            </a:extLst>
          </p:cNvPr>
          <p:cNvPicPr preferRelativeResize="0"/>
          <p:nvPr userDrawn="1"/>
        </p:nvPicPr>
        <p:blipFill rotWithShape="1">
          <a:blip r:embed="rId8">
            <a:alphaModFix/>
          </a:blip>
          <a:srcRect/>
          <a:stretch/>
        </p:blipFill>
        <p:spPr>
          <a:xfrm>
            <a:off x="1157233" y="3557295"/>
            <a:ext cx="4112897" cy="1024112"/>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Content_slide">
  <p:cSld name="Content_slide">
    <p:bg>
      <p:bgPr>
        <a:blipFill dpi="0" rotWithShape="1">
          <a:blip r:embed="rId2">
            <a:lum/>
          </a:blip>
          <a:srcRect/>
          <a:stretch>
            <a:fillRect/>
          </a:stretch>
        </a:blipFill>
        <a:effectLst/>
      </p:bgPr>
    </p:bg>
    <p:spTree>
      <p:nvGrpSpPr>
        <p:cNvPr id="1" name="Shape 54"/>
        <p:cNvGrpSpPr/>
        <p:nvPr/>
      </p:nvGrpSpPr>
      <p:grpSpPr>
        <a:xfrm>
          <a:off x="0" y="0"/>
          <a:ext cx="0" cy="0"/>
          <a:chOff x="0" y="0"/>
          <a:chExt cx="0" cy="0"/>
        </a:xfrm>
      </p:grpSpPr>
      <p:sp>
        <p:nvSpPr>
          <p:cNvPr id="55" name="Google Shape;55;p36"/>
          <p:cNvSpPr/>
          <p:nvPr/>
        </p:nvSpPr>
        <p:spPr>
          <a:xfrm>
            <a:off x="11414248" y="6376243"/>
            <a:ext cx="442392" cy="293117"/>
          </a:xfrm>
          <a:prstGeom prst="rect">
            <a:avLst/>
          </a:prstGeom>
          <a:solidFill>
            <a:srgbClr val="1D2F45">
              <a:alpha val="2549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A5A5A5"/>
              </a:solidFill>
              <a:latin typeface="Calibri"/>
              <a:ea typeface="Calibri"/>
              <a:cs typeface="Calibri"/>
              <a:sym typeface="Calibri"/>
            </a:endParaRPr>
          </a:p>
        </p:txBody>
      </p:sp>
      <p:sp>
        <p:nvSpPr>
          <p:cNvPr id="56" name="Google Shape;56;p36"/>
          <p:cNvSpPr/>
          <p:nvPr/>
        </p:nvSpPr>
        <p:spPr>
          <a:xfrm>
            <a:off x="4152612" y="0"/>
            <a:ext cx="1511361" cy="36000"/>
          </a:xfrm>
          <a:prstGeom prst="rect">
            <a:avLst/>
          </a:prstGeom>
          <a:solidFill>
            <a:srgbClr val="1C304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7" name="Google Shape;57;p36"/>
          <p:cNvSpPr/>
          <p:nvPr/>
        </p:nvSpPr>
        <p:spPr>
          <a:xfrm>
            <a:off x="7920205" y="0"/>
            <a:ext cx="4223295" cy="36000"/>
          </a:xfrm>
          <a:prstGeom prst="rect">
            <a:avLst/>
          </a:prstGeom>
          <a:solidFill>
            <a:srgbClr val="B5892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8" name="Google Shape;58;p36"/>
          <p:cNvSpPr/>
          <p:nvPr/>
        </p:nvSpPr>
        <p:spPr>
          <a:xfrm>
            <a:off x="11202275" y="0"/>
            <a:ext cx="996844" cy="36000"/>
          </a:xfrm>
          <a:prstGeom prst="rect">
            <a:avLst/>
          </a:prstGeom>
          <a:solidFill>
            <a:srgbClr val="75A5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9" name="Google Shape;59;p36"/>
          <p:cNvSpPr/>
          <p:nvPr/>
        </p:nvSpPr>
        <p:spPr>
          <a:xfrm>
            <a:off x="2543607" y="0"/>
            <a:ext cx="1354740" cy="36000"/>
          </a:xfrm>
          <a:prstGeom prst="rect">
            <a:avLst/>
          </a:prstGeom>
          <a:solidFill>
            <a:srgbClr val="B5892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0" name="Google Shape;60;p36"/>
          <p:cNvSpPr/>
          <p:nvPr/>
        </p:nvSpPr>
        <p:spPr>
          <a:xfrm>
            <a:off x="9552385" y="0"/>
            <a:ext cx="1738195" cy="36000"/>
          </a:xfrm>
          <a:prstGeom prst="rect">
            <a:avLst/>
          </a:prstGeom>
          <a:solidFill>
            <a:srgbClr val="1C304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1" name="Google Shape;61;p36"/>
          <p:cNvSpPr/>
          <p:nvPr/>
        </p:nvSpPr>
        <p:spPr>
          <a:xfrm>
            <a:off x="6960098" y="0"/>
            <a:ext cx="1523817" cy="36000"/>
          </a:xfrm>
          <a:prstGeom prst="rect">
            <a:avLst/>
          </a:prstGeom>
          <a:solidFill>
            <a:srgbClr val="75A5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2" name="Google Shape;62;p36"/>
          <p:cNvSpPr/>
          <p:nvPr/>
        </p:nvSpPr>
        <p:spPr>
          <a:xfrm>
            <a:off x="1701959" y="-2"/>
            <a:ext cx="841647" cy="36000"/>
          </a:xfrm>
          <a:prstGeom prst="rect">
            <a:avLst/>
          </a:prstGeom>
          <a:solidFill>
            <a:srgbClr val="1C304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3" name="Google Shape;63;p36"/>
          <p:cNvSpPr/>
          <p:nvPr/>
        </p:nvSpPr>
        <p:spPr>
          <a:xfrm>
            <a:off x="857970" y="0"/>
            <a:ext cx="854092" cy="36000"/>
          </a:xfrm>
          <a:prstGeom prst="rect">
            <a:avLst/>
          </a:prstGeom>
          <a:solidFill>
            <a:srgbClr val="75A5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4" name="Google Shape;64;p36"/>
          <p:cNvSpPr/>
          <p:nvPr/>
        </p:nvSpPr>
        <p:spPr>
          <a:xfrm>
            <a:off x="3454402" y="0"/>
            <a:ext cx="854092" cy="36000"/>
          </a:xfrm>
          <a:prstGeom prst="rect">
            <a:avLst/>
          </a:prstGeom>
          <a:solidFill>
            <a:srgbClr val="75A5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5" name="Google Shape;65;p36"/>
          <p:cNvSpPr/>
          <p:nvPr/>
        </p:nvSpPr>
        <p:spPr>
          <a:xfrm>
            <a:off x="5663973" y="0"/>
            <a:ext cx="1403313" cy="36000"/>
          </a:xfrm>
          <a:prstGeom prst="rect">
            <a:avLst/>
          </a:prstGeom>
          <a:solidFill>
            <a:srgbClr val="B5892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6" name="Google Shape;66;p36"/>
          <p:cNvSpPr/>
          <p:nvPr/>
        </p:nvSpPr>
        <p:spPr>
          <a:xfrm>
            <a:off x="9810659" y="0"/>
            <a:ext cx="221780" cy="36000"/>
          </a:xfrm>
          <a:prstGeom prst="rect">
            <a:avLst/>
          </a:prstGeom>
          <a:solidFill>
            <a:srgbClr val="75A5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7" name="Google Shape;67;p36"/>
          <p:cNvSpPr/>
          <p:nvPr/>
        </p:nvSpPr>
        <p:spPr>
          <a:xfrm>
            <a:off x="-181" y="-2"/>
            <a:ext cx="858151" cy="36000"/>
          </a:xfrm>
          <a:prstGeom prst="rect">
            <a:avLst/>
          </a:prstGeom>
          <a:solidFill>
            <a:srgbClr val="B5892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8" name="Google Shape;68;p36"/>
          <p:cNvSpPr txBox="1">
            <a:spLocks noGrp="1"/>
          </p:cNvSpPr>
          <p:nvPr>
            <p:ph type="dt" idx="10"/>
          </p:nvPr>
        </p:nvSpPr>
        <p:spPr>
          <a:xfrm>
            <a:off x="335360" y="6381328"/>
            <a:ext cx="2844800" cy="288032"/>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600" b="0" i="0" u="none" strike="noStrike" cap="none">
                <a:solidFill>
                  <a:srgbClr val="3C3C3C"/>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it-IT" dirty="0"/>
          </a:p>
        </p:txBody>
      </p:sp>
      <p:sp>
        <p:nvSpPr>
          <p:cNvPr id="69" name="Google Shape;69;p36"/>
          <p:cNvSpPr txBox="1">
            <a:spLocks noGrp="1"/>
          </p:cNvSpPr>
          <p:nvPr>
            <p:ph type="ftr" idx="11"/>
          </p:nvPr>
        </p:nvSpPr>
        <p:spPr>
          <a:xfrm>
            <a:off x="4165600" y="6381328"/>
            <a:ext cx="3860800" cy="288032"/>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600" b="0" i="0" u="none" strike="noStrike" cap="none">
                <a:solidFill>
                  <a:srgbClr val="3C3C3C"/>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it-IT"/>
          </a:p>
        </p:txBody>
      </p:sp>
      <p:cxnSp>
        <p:nvCxnSpPr>
          <p:cNvPr id="70" name="Google Shape;70;p36"/>
          <p:cNvCxnSpPr/>
          <p:nvPr/>
        </p:nvCxnSpPr>
        <p:spPr>
          <a:xfrm rot="10800000">
            <a:off x="335360" y="6376246"/>
            <a:ext cx="11521280" cy="5085"/>
          </a:xfrm>
          <a:prstGeom prst="straightConnector1">
            <a:avLst/>
          </a:prstGeom>
          <a:noFill/>
          <a:ln w="12700" cap="flat" cmpd="sng">
            <a:solidFill>
              <a:srgbClr val="1D2F45"/>
            </a:solidFill>
            <a:prstDash val="solid"/>
            <a:round/>
            <a:headEnd type="none" w="sm" len="sm"/>
            <a:tailEnd type="none" w="sm" len="sm"/>
          </a:ln>
        </p:spPr>
      </p:cxnSp>
      <p:sp>
        <p:nvSpPr>
          <p:cNvPr id="71" name="Google Shape;71;p36"/>
          <p:cNvSpPr txBox="1">
            <a:spLocks noGrp="1"/>
          </p:cNvSpPr>
          <p:nvPr>
            <p:ph type="sldNum" idx="12"/>
          </p:nvPr>
        </p:nvSpPr>
        <p:spPr>
          <a:xfrm>
            <a:off x="8737600" y="6381328"/>
            <a:ext cx="3119040" cy="288032"/>
          </a:xfrm>
          <a:prstGeom prst="rect">
            <a:avLst/>
          </a:prstGeom>
          <a:noFill/>
          <a:ln>
            <a:noFill/>
          </a:ln>
        </p:spPr>
        <p:txBody>
          <a:bodyPr spcFirstLastPara="1" wrap="square" lIns="91425" tIns="45700" rIns="91425" bIns="45700" anchor="t"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rgbClr val="3C3C3C"/>
                </a:solidFill>
                <a:latin typeface="Source Sans Pro"/>
                <a:ea typeface="Source Sans Pro"/>
                <a:cs typeface="Source Sans Pro"/>
                <a:sym typeface="Source Sans Pro"/>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rgbClr val="3C3C3C"/>
                </a:solidFill>
                <a:latin typeface="Source Sans Pro"/>
                <a:ea typeface="Source Sans Pro"/>
                <a:cs typeface="Source Sans Pro"/>
                <a:sym typeface="Source Sans Pro"/>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rgbClr val="3C3C3C"/>
                </a:solidFill>
                <a:latin typeface="Source Sans Pro"/>
                <a:ea typeface="Source Sans Pro"/>
                <a:cs typeface="Source Sans Pro"/>
                <a:sym typeface="Source Sans Pro"/>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rgbClr val="3C3C3C"/>
                </a:solidFill>
                <a:latin typeface="Source Sans Pro"/>
                <a:ea typeface="Source Sans Pro"/>
                <a:cs typeface="Source Sans Pro"/>
                <a:sym typeface="Source Sans Pro"/>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rgbClr val="3C3C3C"/>
                </a:solidFill>
                <a:latin typeface="Source Sans Pro"/>
                <a:ea typeface="Source Sans Pro"/>
                <a:cs typeface="Source Sans Pro"/>
                <a:sym typeface="Source Sans Pro"/>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rgbClr val="3C3C3C"/>
                </a:solidFill>
                <a:latin typeface="Source Sans Pro"/>
                <a:ea typeface="Source Sans Pro"/>
                <a:cs typeface="Source Sans Pro"/>
                <a:sym typeface="Source Sans Pro"/>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rgbClr val="3C3C3C"/>
                </a:solidFill>
                <a:latin typeface="Source Sans Pro"/>
                <a:ea typeface="Source Sans Pro"/>
                <a:cs typeface="Source Sans Pro"/>
                <a:sym typeface="Source Sans Pro"/>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rgbClr val="3C3C3C"/>
                </a:solidFill>
                <a:latin typeface="Source Sans Pro"/>
                <a:ea typeface="Source Sans Pro"/>
                <a:cs typeface="Source Sans Pro"/>
                <a:sym typeface="Source Sans Pro"/>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rgbClr val="3C3C3C"/>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GB"/>
              <a:t>‹#›</a:t>
            </a:fld>
            <a:endParaRPr/>
          </a:p>
        </p:txBody>
      </p:sp>
      <p:pic>
        <p:nvPicPr>
          <p:cNvPr id="72" name="Google Shape;72;p36"/>
          <p:cNvPicPr preferRelativeResize="0"/>
          <p:nvPr/>
        </p:nvPicPr>
        <p:blipFill rotWithShape="1">
          <a:blip r:embed="rId3">
            <a:alphaModFix/>
          </a:blip>
          <a:srcRect/>
          <a:stretch/>
        </p:blipFill>
        <p:spPr>
          <a:xfrm>
            <a:off x="107504" y="120788"/>
            <a:ext cx="2808312" cy="754672"/>
          </a:xfrm>
          <a:prstGeom prst="rect">
            <a:avLst/>
          </a:prstGeom>
          <a:noFill/>
          <a:ln>
            <a:noFill/>
          </a:ln>
        </p:spPr>
      </p:pic>
      <p:pic>
        <p:nvPicPr>
          <p:cNvPr id="73" name="Google Shape;73;p36"/>
          <p:cNvPicPr preferRelativeResize="0"/>
          <p:nvPr/>
        </p:nvPicPr>
        <p:blipFill rotWithShape="1">
          <a:blip r:embed="rId4">
            <a:alphaModFix/>
          </a:blip>
          <a:srcRect/>
          <a:stretch/>
        </p:blipFill>
        <p:spPr>
          <a:xfrm>
            <a:off x="0" y="6826217"/>
            <a:ext cx="12192000" cy="31783"/>
          </a:xfrm>
          <a:prstGeom prst="rect">
            <a:avLst/>
          </a:prstGeom>
          <a:noFill/>
          <a:ln>
            <a:noFill/>
          </a:ln>
        </p:spPr>
      </p:pic>
      <p:sp>
        <p:nvSpPr>
          <p:cNvPr id="74" name="Google Shape;74;p36"/>
          <p:cNvSpPr txBox="1">
            <a:spLocks noGrp="1"/>
          </p:cNvSpPr>
          <p:nvPr>
            <p:ph type="title"/>
          </p:nvPr>
        </p:nvSpPr>
        <p:spPr>
          <a:xfrm>
            <a:off x="3220977" y="323110"/>
            <a:ext cx="8640960" cy="537716"/>
          </a:xfrm>
          <a:prstGeom prst="rect">
            <a:avLst/>
          </a:prstGeom>
          <a:noFill/>
          <a:ln>
            <a:noFill/>
          </a:ln>
        </p:spPr>
        <p:txBody>
          <a:bodyPr spcFirstLastPara="1" wrap="square" lIns="91425" tIns="45700" rIns="91425" bIns="45700" anchor="t" anchorCtr="0">
            <a:normAutofit/>
          </a:bodyPr>
          <a:lstStyle>
            <a:lvl1pPr marR="0" lvl="0" algn="r" rtl="0">
              <a:lnSpc>
                <a:spcPct val="100000"/>
              </a:lnSpc>
              <a:spcBef>
                <a:spcPts val="0"/>
              </a:spcBef>
              <a:spcAft>
                <a:spcPts val="0"/>
              </a:spcAft>
              <a:buClr>
                <a:srgbClr val="1D2F45"/>
              </a:buClr>
              <a:buSzPts val="3600"/>
              <a:buFont typeface="Calibri"/>
              <a:buNone/>
              <a:defRPr sz="2300" b="1" i="0" u="none" strike="noStrike" cap="none">
                <a:solidFill>
                  <a:srgbClr val="1D2F45"/>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Content_Slide_2">
  <p:cSld name="Content_Slide_2">
    <p:bg>
      <p:bgPr>
        <a:blipFill dpi="0" rotWithShape="1">
          <a:blip r:embed="rId2">
            <a:lum/>
          </a:blip>
          <a:srcRect/>
          <a:stretch>
            <a:fillRect/>
          </a:stretch>
        </a:blipFill>
        <a:effectLst/>
      </p:bgPr>
    </p:bg>
    <p:spTree>
      <p:nvGrpSpPr>
        <p:cNvPr id="1" name="Shape 75"/>
        <p:cNvGrpSpPr/>
        <p:nvPr/>
      </p:nvGrpSpPr>
      <p:grpSpPr>
        <a:xfrm>
          <a:off x="0" y="0"/>
          <a:ext cx="0" cy="0"/>
          <a:chOff x="0" y="0"/>
          <a:chExt cx="0" cy="0"/>
        </a:xfrm>
      </p:grpSpPr>
      <p:sp>
        <p:nvSpPr>
          <p:cNvPr id="76" name="Google Shape;76;p37"/>
          <p:cNvSpPr/>
          <p:nvPr/>
        </p:nvSpPr>
        <p:spPr>
          <a:xfrm>
            <a:off x="11414248" y="6376243"/>
            <a:ext cx="442392" cy="293117"/>
          </a:xfrm>
          <a:prstGeom prst="rect">
            <a:avLst/>
          </a:prstGeom>
          <a:solidFill>
            <a:srgbClr val="1D2F45">
              <a:alpha val="2549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A5A5A5"/>
              </a:solidFill>
              <a:latin typeface="Calibri"/>
              <a:ea typeface="Calibri"/>
              <a:cs typeface="Calibri"/>
              <a:sym typeface="Calibri"/>
            </a:endParaRPr>
          </a:p>
        </p:txBody>
      </p:sp>
      <p:sp>
        <p:nvSpPr>
          <p:cNvPr id="77" name="Google Shape;77;p37"/>
          <p:cNvSpPr txBox="1">
            <a:spLocks noGrp="1"/>
          </p:cNvSpPr>
          <p:nvPr>
            <p:ph type="body" idx="1"/>
          </p:nvPr>
        </p:nvSpPr>
        <p:spPr>
          <a:xfrm>
            <a:off x="1084097" y="1280609"/>
            <a:ext cx="5281532" cy="4794991"/>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100000"/>
              </a:lnSpc>
              <a:spcBef>
                <a:spcPts val="560"/>
              </a:spcBef>
              <a:spcAft>
                <a:spcPts val="0"/>
              </a:spcAft>
              <a:buClr>
                <a:srgbClr val="3C3C3C"/>
              </a:buClr>
              <a:buSzPts val="2800"/>
              <a:buFontTx/>
              <a:buBlip>
                <a:blip r:embed="rId3"/>
              </a:buBlip>
              <a:defRPr sz="2800" b="0" i="0" u="none" strike="noStrike" cap="none">
                <a:solidFill>
                  <a:srgbClr val="3C3C3C"/>
                </a:solidFill>
                <a:latin typeface="Calibri"/>
                <a:ea typeface="Calibri"/>
                <a:cs typeface="Calibri"/>
                <a:sym typeface="Calibri"/>
              </a:defRPr>
            </a:lvl1pPr>
            <a:lvl2pPr marL="914400" marR="0" lvl="1" indent="-377190" algn="l" rtl="0">
              <a:lnSpc>
                <a:spcPct val="100000"/>
              </a:lnSpc>
              <a:spcBef>
                <a:spcPts val="520"/>
              </a:spcBef>
              <a:spcAft>
                <a:spcPts val="0"/>
              </a:spcAft>
              <a:buClr>
                <a:srgbClr val="3C3C3C"/>
              </a:buClr>
              <a:buSzPts val="2340"/>
              <a:buFont typeface="Calibri"/>
              <a:buChar char="-"/>
              <a:defRPr sz="2600" b="0" i="0" u="none" strike="noStrike" cap="none">
                <a:solidFill>
                  <a:srgbClr val="3C3C3C"/>
                </a:solidFill>
                <a:latin typeface="Calibri"/>
                <a:ea typeface="Calibri"/>
                <a:cs typeface="Calibri"/>
                <a:sym typeface="Calibri"/>
              </a:defRPr>
            </a:lvl2pPr>
            <a:lvl3pPr marL="1371600" marR="0" lvl="2" indent="-350519" algn="l" rtl="0">
              <a:lnSpc>
                <a:spcPct val="100000"/>
              </a:lnSpc>
              <a:spcBef>
                <a:spcPts val="480"/>
              </a:spcBef>
              <a:spcAft>
                <a:spcPts val="0"/>
              </a:spcAft>
              <a:buClr>
                <a:srgbClr val="3C3C3C"/>
              </a:buClr>
              <a:buSzPts val="1920"/>
              <a:buFont typeface="Noto Sans Symbols"/>
              <a:buChar char="▪"/>
              <a:defRPr sz="2400" b="0" i="0" u="none" strike="noStrike" cap="none">
                <a:solidFill>
                  <a:srgbClr val="3C3C3C"/>
                </a:solidFill>
                <a:latin typeface="Calibri"/>
                <a:ea typeface="Calibri"/>
                <a:cs typeface="Calibri"/>
                <a:sym typeface="Calibri"/>
              </a:defRPr>
            </a:lvl3pPr>
            <a:lvl4pPr marL="1828800" marR="0" lvl="3" indent="-228600" algn="l" rtl="0">
              <a:lnSpc>
                <a:spcPct val="100000"/>
              </a:lnSpc>
              <a:spcBef>
                <a:spcPts val="560"/>
              </a:spcBef>
              <a:spcAft>
                <a:spcPts val="0"/>
              </a:spcAft>
              <a:buClr>
                <a:srgbClr val="3C3C3C"/>
              </a:buClr>
              <a:buSzPts val="1960"/>
              <a:buFont typeface="Arial"/>
              <a:buNone/>
              <a:defRPr sz="2800" b="0" i="0" u="none" strike="noStrike" cap="none">
                <a:solidFill>
                  <a:srgbClr val="3C3C3C"/>
                </a:solidFill>
                <a:latin typeface="Calibri"/>
                <a:ea typeface="Calibri"/>
                <a:cs typeface="Calibri"/>
                <a:sym typeface="Calibri"/>
              </a:defRPr>
            </a:lvl4pPr>
            <a:lvl5pPr marL="2286000" marR="0" lvl="4" indent="-228600" algn="l" rtl="0">
              <a:lnSpc>
                <a:spcPct val="100000"/>
              </a:lnSpc>
              <a:spcBef>
                <a:spcPts val="560"/>
              </a:spcBef>
              <a:spcAft>
                <a:spcPts val="0"/>
              </a:spcAft>
              <a:buClr>
                <a:srgbClr val="3C3C3C"/>
              </a:buClr>
              <a:buSzPts val="2240"/>
              <a:buFont typeface="Arial"/>
              <a:buNone/>
              <a:defRPr sz="2800" b="0" i="0" u="none" strike="noStrike" cap="none">
                <a:solidFill>
                  <a:srgbClr val="3C3C3C"/>
                </a:solidFill>
                <a:latin typeface="Calibri"/>
                <a:ea typeface="Calibri"/>
                <a:cs typeface="Calibri"/>
                <a:sym typeface="Calibri"/>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dirty="0"/>
          </a:p>
        </p:txBody>
      </p:sp>
      <p:sp>
        <p:nvSpPr>
          <p:cNvPr id="78" name="Google Shape;78;p37"/>
          <p:cNvSpPr txBox="1">
            <a:spLocks noGrp="1"/>
          </p:cNvSpPr>
          <p:nvPr>
            <p:ph type="body" idx="2"/>
          </p:nvPr>
        </p:nvSpPr>
        <p:spPr>
          <a:xfrm>
            <a:off x="6575109" y="1293223"/>
            <a:ext cx="5281532" cy="4794992"/>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100000"/>
              </a:lnSpc>
              <a:spcBef>
                <a:spcPts val="560"/>
              </a:spcBef>
              <a:spcAft>
                <a:spcPts val="0"/>
              </a:spcAft>
              <a:buClr>
                <a:srgbClr val="3C3C3C"/>
              </a:buClr>
              <a:buSzPts val="2800"/>
              <a:buFontTx/>
              <a:buBlip>
                <a:blip r:embed="rId3"/>
              </a:buBlip>
              <a:defRPr sz="2800" b="0" i="0" u="none" strike="noStrike" cap="none">
                <a:solidFill>
                  <a:srgbClr val="3C3C3C"/>
                </a:solidFill>
                <a:latin typeface="Calibri"/>
                <a:ea typeface="Calibri"/>
                <a:cs typeface="Calibri"/>
                <a:sym typeface="Calibri"/>
              </a:defRPr>
            </a:lvl1pPr>
            <a:lvl2pPr marL="914400" marR="0" lvl="1" indent="-377190" algn="l" rtl="0">
              <a:lnSpc>
                <a:spcPct val="100000"/>
              </a:lnSpc>
              <a:spcBef>
                <a:spcPts val="520"/>
              </a:spcBef>
              <a:spcAft>
                <a:spcPts val="0"/>
              </a:spcAft>
              <a:buClr>
                <a:srgbClr val="3C3C3C"/>
              </a:buClr>
              <a:buSzPts val="2340"/>
              <a:buFont typeface="Calibri"/>
              <a:buChar char="-"/>
              <a:defRPr sz="2600" b="0" i="0" u="none" strike="noStrike" cap="none">
                <a:solidFill>
                  <a:srgbClr val="3C3C3C"/>
                </a:solidFill>
                <a:latin typeface="Calibri"/>
                <a:ea typeface="Calibri"/>
                <a:cs typeface="Calibri"/>
                <a:sym typeface="Calibri"/>
              </a:defRPr>
            </a:lvl2pPr>
            <a:lvl3pPr marL="1371600" marR="0" lvl="2" indent="-350519" algn="l" rtl="0">
              <a:lnSpc>
                <a:spcPct val="100000"/>
              </a:lnSpc>
              <a:spcBef>
                <a:spcPts val="480"/>
              </a:spcBef>
              <a:spcAft>
                <a:spcPts val="0"/>
              </a:spcAft>
              <a:buClr>
                <a:srgbClr val="3C3C3C"/>
              </a:buClr>
              <a:buSzPts val="1920"/>
              <a:buFont typeface="Noto Sans Symbols"/>
              <a:buChar char="▪"/>
              <a:defRPr sz="2400" b="0" i="0" u="none" strike="noStrike" cap="none">
                <a:solidFill>
                  <a:srgbClr val="3C3C3C"/>
                </a:solidFill>
                <a:latin typeface="Calibri"/>
                <a:ea typeface="Calibri"/>
                <a:cs typeface="Calibri"/>
                <a:sym typeface="Calibri"/>
              </a:defRPr>
            </a:lvl3pPr>
            <a:lvl4pPr marL="1828800" marR="0" lvl="3" indent="-228600" algn="l" rtl="0">
              <a:lnSpc>
                <a:spcPct val="100000"/>
              </a:lnSpc>
              <a:spcBef>
                <a:spcPts val="560"/>
              </a:spcBef>
              <a:spcAft>
                <a:spcPts val="0"/>
              </a:spcAft>
              <a:buClr>
                <a:srgbClr val="3C3C3C"/>
              </a:buClr>
              <a:buSzPts val="1960"/>
              <a:buFont typeface="Arial"/>
              <a:buNone/>
              <a:defRPr sz="2800" b="0" i="0" u="none" strike="noStrike" cap="none">
                <a:solidFill>
                  <a:srgbClr val="3C3C3C"/>
                </a:solidFill>
                <a:latin typeface="Calibri"/>
                <a:ea typeface="Calibri"/>
                <a:cs typeface="Calibri"/>
                <a:sym typeface="Calibri"/>
              </a:defRPr>
            </a:lvl4pPr>
            <a:lvl5pPr marL="2286000" marR="0" lvl="4" indent="-228600" algn="l" rtl="0">
              <a:lnSpc>
                <a:spcPct val="100000"/>
              </a:lnSpc>
              <a:spcBef>
                <a:spcPts val="560"/>
              </a:spcBef>
              <a:spcAft>
                <a:spcPts val="0"/>
              </a:spcAft>
              <a:buClr>
                <a:srgbClr val="3C3C3C"/>
              </a:buClr>
              <a:buSzPts val="2240"/>
              <a:buFont typeface="Arial"/>
              <a:buNone/>
              <a:defRPr sz="2800" b="0" i="0" u="none" strike="noStrike" cap="none">
                <a:solidFill>
                  <a:srgbClr val="3C3C3C"/>
                </a:solidFill>
                <a:latin typeface="Calibri"/>
                <a:ea typeface="Calibri"/>
                <a:cs typeface="Calibri"/>
                <a:sym typeface="Calibri"/>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dirty="0"/>
          </a:p>
        </p:txBody>
      </p:sp>
      <p:sp>
        <p:nvSpPr>
          <p:cNvPr id="79" name="Google Shape;79;p37"/>
          <p:cNvSpPr/>
          <p:nvPr/>
        </p:nvSpPr>
        <p:spPr>
          <a:xfrm>
            <a:off x="4152612" y="0"/>
            <a:ext cx="1511361" cy="36000"/>
          </a:xfrm>
          <a:prstGeom prst="rect">
            <a:avLst/>
          </a:prstGeom>
          <a:solidFill>
            <a:srgbClr val="1C304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0" name="Google Shape;80;p37"/>
          <p:cNvSpPr/>
          <p:nvPr/>
        </p:nvSpPr>
        <p:spPr>
          <a:xfrm>
            <a:off x="7920205" y="0"/>
            <a:ext cx="4223295" cy="36000"/>
          </a:xfrm>
          <a:prstGeom prst="rect">
            <a:avLst/>
          </a:prstGeom>
          <a:solidFill>
            <a:srgbClr val="B5892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1" name="Google Shape;81;p37"/>
          <p:cNvSpPr/>
          <p:nvPr/>
        </p:nvSpPr>
        <p:spPr>
          <a:xfrm>
            <a:off x="11202275" y="0"/>
            <a:ext cx="996844" cy="36000"/>
          </a:xfrm>
          <a:prstGeom prst="rect">
            <a:avLst/>
          </a:prstGeom>
          <a:solidFill>
            <a:srgbClr val="75A5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2" name="Google Shape;82;p37"/>
          <p:cNvSpPr/>
          <p:nvPr/>
        </p:nvSpPr>
        <p:spPr>
          <a:xfrm>
            <a:off x="2543607" y="0"/>
            <a:ext cx="1354740" cy="36000"/>
          </a:xfrm>
          <a:prstGeom prst="rect">
            <a:avLst/>
          </a:prstGeom>
          <a:solidFill>
            <a:srgbClr val="B5892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3" name="Google Shape;83;p37"/>
          <p:cNvSpPr/>
          <p:nvPr/>
        </p:nvSpPr>
        <p:spPr>
          <a:xfrm>
            <a:off x="9552385" y="0"/>
            <a:ext cx="1738195" cy="36000"/>
          </a:xfrm>
          <a:prstGeom prst="rect">
            <a:avLst/>
          </a:prstGeom>
          <a:solidFill>
            <a:srgbClr val="1C304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4" name="Google Shape;84;p37"/>
          <p:cNvSpPr/>
          <p:nvPr/>
        </p:nvSpPr>
        <p:spPr>
          <a:xfrm>
            <a:off x="6960098" y="0"/>
            <a:ext cx="1523817" cy="36000"/>
          </a:xfrm>
          <a:prstGeom prst="rect">
            <a:avLst/>
          </a:prstGeom>
          <a:solidFill>
            <a:srgbClr val="75A5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5" name="Google Shape;85;p37"/>
          <p:cNvSpPr/>
          <p:nvPr/>
        </p:nvSpPr>
        <p:spPr>
          <a:xfrm>
            <a:off x="1701959" y="-2"/>
            <a:ext cx="841647" cy="36000"/>
          </a:xfrm>
          <a:prstGeom prst="rect">
            <a:avLst/>
          </a:prstGeom>
          <a:solidFill>
            <a:srgbClr val="1C304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6" name="Google Shape;86;p37"/>
          <p:cNvSpPr/>
          <p:nvPr/>
        </p:nvSpPr>
        <p:spPr>
          <a:xfrm>
            <a:off x="857970" y="0"/>
            <a:ext cx="854092" cy="36000"/>
          </a:xfrm>
          <a:prstGeom prst="rect">
            <a:avLst/>
          </a:prstGeom>
          <a:solidFill>
            <a:srgbClr val="75A5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7" name="Google Shape;87;p37"/>
          <p:cNvSpPr/>
          <p:nvPr/>
        </p:nvSpPr>
        <p:spPr>
          <a:xfrm>
            <a:off x="3454402" y="0"/>
            <a:ext cx="854092" cy="36000"/>
          </a:xfrm>
          <a:prstGeom prst="rect">
            <a:avLst/>
          </a:prstGeom>
          <a:solidFill>
            <a:srgbClr val="75A5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8" name="Google Shape;88;p37"/>
          <p:cNvSpPr/>
          <p:nvPr/>
        </p:nvSpPr>
        <p:spPr>
          <a:xfrm>
            <a:off x="5663973" y="0"/>
            <a:ext cx="1403313" cy="36000"/>
          </a:xfrm>
          <a:prstGeom prst="rect">
            <a:avLst/>
          </a:prstGeom>
          <a:solidFill>
            <a:srgbClr val="B5892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9" name="Google Shape;89;p37"/>
          <p:cNvSpPr/>
          <p:nvPr/>
        </p:nvSpPr>
        <p:spPr>
          <a:xfrm>
            <a:off x="9810659" y="0"/>
            <a:ext cx="221780" cy="36000"/>
          </a:xfrm>
          <a:prstGeom prst="rect">
            <a:avLst/>
          </a:prstGeom>
          <a:solidFill>
            <a:srgbClr val="75A5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0" name="Google Shape;90;p37"/>
          <p:cNvSpPr/>
          <p:nvPr/>
        </p:nvSpPr>
        <p:spPr>
          <a:xfrm>
            <a:off x="-181" y="-2"/>
            <a:ext cx="858151" cy="36000"/>
          </a:xfrm>
          <a:prstGeom prst="rect">
            <a:avLst/>
          </a:prstGeom>
          <a:solidFill>
            <a:srgbClr val="B5892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1" name="Google Shape;91;p37"/>
          <p:cNvSpPr txBox="1">
            <a:spLocks noGrp="1"/>
          </p:cNvSpPr>
          <p:nvPr>
            <p:ph type="dt" idx="10"/>
          </p:nvPr>
        </p:nvSpPr>
        <p:spPr>
          <a:xfrm>
            <a:off x="335360" y="6381328"/>
            <a:ext cx="2844800" cy="288032"/>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600" b="0" i="0" u="none" strike="noStrike" cap="none">
                <a:solidFill>
                  <a:srgbClr val="3C3C3C"/>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it-IT"/>
          </a:p>
        </p:txBody>
      </p:sp>
      <p:sp>
        <p:nvSpPr>
          <p:cNvPr id="92" name="Google Shape;92;p37"/>
          <p:cNvSpPr txBox="1">
            <a:spLocks noGrp="1"/>
          </p:cNvSpPr>
          <p:nvPr>
            <p:ph type="ftr" idx="11"/>
          </p:nvPr>
        </p:nvSpPr>
        <p:spPr>
          <a:xfrm>
            <a:off x="4165600" y="6381328"/>
            <a:ext cx="3860800" cy="288032"/>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600" b="0" i="0" u="none" strike="noStrike" cap="none">
                <a:solidFill>
                  <a:srgbClr val="3C3C3C"/>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it-IT"/>
          </a:p>
        </p:txBody>
      </p:sp>
      <p:cxnSp>
        <p:nvCxnSpPr>
          <p:cNvPr id="93" name="Google Shape;93;p37"/>
          <p:cNvCxnSpPr/>
          <p:nvPr/>
        </p:nvCxnSpPr>
        <p:spPr>
          <a:xfrm rot="10800000">
            <a:off x="335360" y="6376246"/>
            <a:ext cx="11521280" cy="5085"/>
          </a:xfrm>
          <a:prstGeom prst="straightConnector1">
            <a:avLst/>
          </a:prstGeom>
          <a:noFill/>
          <a:ln w="12700" cap="flat" cmpd="sng">
            <a:solidFill>
              <a:srgbClr val="1D2F45"/>
            </a:solidFill>
            <a:prstDash val="solid"/>
            <a:round/>
            <a:headEnd type="none" w="sm" len="sm"/>
            <a:tailEnd type="none" w="sm" len="sm"/>
          </a:ln>
        </p:spPr>
      </p:cxnSp>
      <p:sp>
        <p:nvSpPr>
          <p:cNvPr id="94" name="Google Shape;94;p37"/>
          <p:cNvSpPr txBox="1">
            <a:spLocks noGrp="1"/>
          </p:cNvSpPr>
          <p:nvPr>
            <p:ph type="sldNum" idx="12"/>
          </p:nvPr>
        </p:nvSpPr>
        <p:spPr>
          <a:xfrm>
            <a:off x="8737600" y="6381328"/>
            <a:ext cx="3119040" cy="288032"/>
          </a:xfrm>
          <a:prstGeom prst="rect">
            <a:avLst/>
          </a:prstGeom>
          <a:noFill/>
          <a:ln>
            <a:noFill/>
          </a:ln>
        </p:spPr>
        <p:txBody>
          <a:bodyPr spcFirstLastPara="1" wrap="square" lIns="91425" tIns="45700" rIns="91425" bIns="45700" anchor="t"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rgbClr val="3C3C3C"/>
                </a:solidFill>
                <a:latin typeface="Source Sans Pro"/>
                <a:ea typeface="Source Sans Pro"/>
                <a:cs typeface="Source Sans Pro"/>
                <a:sym typeface="Source Sans Pro"/>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rgbClr val="3C3C3C"/>
                </a:solidFill>
                <a:latin typeface="Source Sans Pro"/>
                <a:ea typeface="Source Sans Pro"/>
                <a:cs typeface="Source Sans Pro"/>
                <a:sym typeface="Source Sans Pro"/>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rgbClr val="3C3C3C"/>
                </a:solidFill>
                <a:latin typeface="Source Sans Pro"/>
                <a:ea typeface="Source Sans Pro"/>
                <a:cs typeface="Source Sans Pro"/>
                <a:sym typeface="Source Sans Pro"/>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rgbClr val="3C3C3C"/>
                </a:solidFill>
                <a:latin typeface="Source Sans Pro"/>
                <a:ea typeface="Source Sans Pro"/>
                <a:cs typeface="Source Sans Pro"/>
                <a:sym typeface="Source Sans Pro"/>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rgbClr val="3C3C3C"/>
                </a:solidFill>
                <a:latin typeface="Source Sans Pro"/>
                <a:ea typeface="Source Sans Pro"/>
                <a:cs typeface="Source Sans Pro"/>
                <a:sym typeface="Source Sans Pro"/>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rgbClr val="3C3C3C"/>
                </a:solidFill>
                <a:latin typeface="Source Sans Pro"/>
                <a:ea typeface="Source Sans Pro"/>
                <a:cs typeface="Source Sans Pro"/>
                <a:sym typeface="Source Sans Pro"/>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rgbClr val="3C3C3C"/>
                </a:solidFill>
                <a:latin typeface="Source Sans Pro"/>
                <a:ea typeface="Source Sans Pro"/>
                <a:cs typeface="Source Sans Pro"/>
                <a:sym typeface="Source Sans Pro"/>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rgbClr val="3C3C3C"/>
                </a:solidFill>
                <a:latin typeface="Source Sans Pro"/>
                <a:ea typeface="Source Sans Pro"/>
                <a:cs typeface="Source Sans Pro"/>
                <a:sym typeface="Source Sans Pro"/>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rgbClr val="3C3C3C"/>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GB"/>
              <a:t>‹#›</a:t>
            </a:fld>
            <a:endParaRPr/>
          </a:p>
        </p:txBody>
      </p:sp>
      <p:pic>
        <p:nvPicPr>
          <p:cNvPr id="95" name="Google Shape;95;p37"/>
          <p:cNvPicPr preferRelativeResize="0"/>
          <p:nvPr/>
        </p:nvPicPr>
        <p:blipFill rotWithShape="1">
          <a:blip r:embed="rId4">
            <a:alphaModFix/>
          </a:blip>
          <a:srcRect/>
          <a:stretch/>
        </p:blipFill>
        <p:spPr>
          <a:xfrm>
            <a:off x="107504" y="120788"/>
            <a:ext cx="2808312" cy="754672"/>
          </a:xfrm>
          <a:prstGeom prst="rect">
            <a:avLst/>
          </a:prstGeom>
          <a:noFill/>
          <a:ln>
            <a:noFill/>
          </a:ln>
        </p:spPr>
      </p:pic>
      <p:pic>
        <p:nvPicPr>
          <p:cNvPr id="96" name="Google Shape;96;p37"/>
          <p:cNvPicPr preferRelativeResize="0"/>
          <p:nvPr/>
        </p:nvPicPr>
        <p:blipFill rotWithShape="1">
          <a:blip r:embed="rId5">
            <a:alphaModFix/>
          </a:blip>
          <a:srcRect/>
          <a:stretch/>
        </p:blipFill>
        <p:spPr>
          <a:xfrm>
            <a:off x="0" y="6826217"/>
            <a:ext cx="12192000" cy="31783"/>
          </a:xfrm>
          <a:prstGeom prst="rect">
            <a:avLst/>
          </a:prstGeom>
          <a:noFill/>
          <a:ln>
            <a:noFill/>
          </a:ln>
        </p:spPr>
      </p:pic>
      <p:sp>
        <p:nvSpPr>
          <p:cNvPr id="97" name="Google Shape;97;p37"/>
          <p:cNvSpPr txBox="1">
            <a:spLocks noGrp="1"/>
          </p:cNvSpPr>
          <p:nvPr>
            <p:ph type="title"/>
          </p:nvPr>
        </p:nvSpPr>
        <p:spPr>
          <a:xfrm>
            <a:off x="3220977" y="309663"/>
            <a:ext cx="8640960" cy="537716"/>
          </a:xfrm>
          <a:prstGeom prst="rect">
            <a:avLst/>
          </a:prstGeom>
          <a:noFill/>
          <a:ln>
            <a:noFill/>
          </a:ln>
        </p:spPr>
        <p:txBody>
          <a:bodyPr spcFirstLastPara="1" wrap="square" lIns="91425" tIns="45700" rIns="91425" bIns="45700" anchor="t" anchorCtr="0">
            <a:normAutofit/>
          </a:bodyPr>
          <a:lstStyle>
            <a:lvl1pPr marR="0" lvl="0" algn="r" rtl="0">
              <a:lnSpc>
                <a:spcPct val="100000"/>
              </a:lnSpc>
              <a:spcBef>
                <a:spcPts val="0"/>
              </a:spcBef>
              <a:spcAft>
                <a:spcPts val="0"/>
              </a:spcAft>
              <a:buClr>
                <a:srgbClr val="1D2F45"/>
              </a:buClr>
              <a:buSzPts val="3600"/>
              <a:buFont typeface="Calibri"/>
              <a:buNone/>
              <a:defRPr sz="2300" b="1" i="0" u="none" strike="noStrike" cap="none">
                <a:solidFill>
                  <a:srgbClr val="1D2F45"/>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Intermediate Slide">
  <p:cSld name="Intermediate Slide">
    <p:bg>
      <p:bgPr>
        <a:blipFill rotWithShape="1">
          <a:blip r:embed="rId2">
            <a:alphaModFix/>
          </a:blip>
          <a:tile tx="0" ty="0" sx="100000" sy="100000" flip="none" algn="tl"/>
        </a:blipFill>
        <a:effectLst/>
      </p:bgPr>
    </p:bg>
    <p:spTree>
      <p:nvGrpSpPr>
        <p:cNvPr id="1" name="Shape 98"/>
        <p:cNvGrpSpPr/>
        <p:nvPr/>
      </p:nvGrpSpPr>
      <p:grpSpPr>
        <a:xfrm>
          <a:off x="0" y="0"/>
          <a:ext cx="0" cy="0"/>
          <a:chOff x="0" y="0"/>
          <a:chExt cx="0" cy="0"/>
        </a:xfrm>
      </p:grpSpPr>
      <p:pic>
        <p:nvPicPr>
          <p:cNvPr id="99" name="Google Shape;99;p38"/>
          <p:cNvPicPr preferRelativeResize="0"/>
          <p:nvPr/>
        </p:nvPicPr>
        <p:blipFill rotWithShape="1">
          <a:blip r:embed="rId3">
            <a:alphaModFix/>
          </a:blip>
          <a:srcRect/>
          <a:stretch/>
        </p:blipFill>
        <p:spPr>
          <a:xfrm>
            <a:off x="702348" y="1449438"/>
            <a:ext cx="2645516" cy="655642"/>
          </a:xfrm>
          <a:prstGeom prst="rect">
            <a:avLst/>
          </a:prstGeom>
          <a:noFill/>
          <a:ln>
            <a:noFill/>
          </a:ln>
        </p:spPr>
      </p:pic>
      <p:sp>
        <p:nvSpPr>
          <p:cNvPr id="100" name="Google Shape;100;p38"/>
          <p:cNvSpPr txBox="1">
            <a:spLocks noGrp="1"/>
          </p:cNvSpPr>
          <p:nvPr>
            <p:ph type="body" idx="1"/>
          </p:nvPr>
        </p:nvSpPr>
        <p:spPr>
          <a:xfrm>
            <a:off x="628650" y="3631913"/>
            <a:ext cx="7759774" cy="2317368"/>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100000"/>
              </a:lnSpc>
              <a:spcBef>
                <a:spcPts val="560"/>
              </a:spcBef>
              <a:spcAft>
                <a:spcPts val="0"/>
              </a:spcAft>
              <a:buClr>
                <a:srgbClr val="3C3C3C"/>
              </a:buClr>
              <a:buSzPts val="2800"/>
              <a:buFont typeface="Arial"/>
              <a:buNone/>
              <a:defRPr sz="2800" b="0" i="0" u="none" strike="noStrike" cap="none">
                <a:solidFill>
                  <a:srgbClr val="3C3C3C"/>
                </a:solidFill>
                <a:latin typeface="Calibri"/>
                <a:ea typeface="Calibri"/>
                <a:cs typeface="Calibri"/>
                <a:sym typeface="Calibri"/>
              </a:defRPr>
            </a:lvl1pPr>
            <a:lvl2pPr marL="914400" marR="0" lvl="1" indent="-377190" algn="l" rtl="0">
              <a:lnSpc>
                <a:spcPct val="100000"/>
              </a:lnSpc>
              <a:spcBef>
                <a:spcPts val="520"/>
              </a:spcBef>
              <a:spcAft>
                <a:spcPts val="0"/>
              </a:spcAft>
              <a:buClr>
                <a:srgbClr val="3C3C3C"/>
              </a:buClr>
              <a:buSzPts val="2340"/>
              <a:buFont typeface="Calibri"/>
              <a:buChar char="-"/>
              <a:defRPr sz="2600" b="0" i="0" u="none" strike="noStrike" cap="none">
                <a:solidFill>
                  <a:srgbClr val="3C3C3C"/>
                </a:solidFill>
                <a:latin typeface="Calibri"/>
                <a:ea typeface="Calibri"/>
                <a:cs typeface="Calibri"/>
                <a:sym typeface="Calibri"/>
              </a:defRPr>
            </a:lvl2pPr>
            <a:lvl3pPr marL="1371600" marR="0" lvl="2" indent="-350519" algn="l" rtl="0">
              <a:lnSpc>
                <a:spcPct val="100000"/>
              </a:lnSpc>
              <a:spcBef>
                <a:spcPts val="480"/>
              </a:spcBef>
              <a:spcAft>
                <a:spcPts val="0"/>
              </a:spcAft>
              <a:buClr>
                <a:srgbClr val="3C3C3C"/>
              </a:buClr>
              <a:buSzPts val="1920"/>
              <a:buFont typeface="Noto Sans Symbols"/>
              <a:buChar char="▪"/>
              <a:defRPr sz="2400" b="0" i="0" u="none" strike="noStrike" cap="none">
                <a:solidFill>
                  <a:srgbClr val="3C3C3C"/>
                </a:solidFill>
                <a:latin typeface="Calibri"/>
                <a:ea typeface="Calibri"/>
                <a:cs typeface="Calibri"/>
                <a:sym typeface="Calibri"/>
              </a:defRPr>
            </a:lvl3pPr>
            <a:lvl4pPr marL="1828800" marR="0" lvl="3" indent="-228600" algn="l" rtl="0">
              <a:lnSpc>
                <a:spcPct val="100000"/>
              </a:lnSpc>
              <a:spcBef>
                <a:spcPts val="560"/>
              </a:spcBef>
              <a:spcAft>
                <a:spcPts val="0"/>
              </a:spcAft>
              <a:buClr>
                <a:srgbClr val="3C3C3C"/>
              </a:buClr>
              <a:buSzPts val="1960"/>
              <a:buFont typeface="Calibri"/>
              <a:buNone/>
              <a:defRPr sz="2800" b="0" i="0" u="none" strike="noStrike" cap="none">
                <a:solidFill>
                  <a:srgbClr val="3C3C3C"/>
                </a:solidFill>
                <a:latin typeface="Calibri"/>
                <a:ea typeface="Calibri"/>
                <a:cs typeface="Calibri"/>
                <a:sym typeface="Calibri"/>
              </a:defRPr>
            </a:lvl4pPr>
            <a:lvl5pPr marL="2286000" marR="0" lvl="4" indent="-228600" algn="l" rtl="0">
              <a:lnSpc>
                <a:spcPct val="100000"/>
              </a:lnSpc>
              <a:spcBef>
                <a:spcPts val="560"/>
              </a:spcBef>
              <a:spcAft>
                <a:spcPts val="0"/>
              </a:spcAft>
              <a:buClr>
                <a:srgbClr val="3C3C3C"/>
              </a:buClr>
              <a:buSzPts val="2240"/>
              <a:buFont typeface="Arial"/>
              <a:buNone/>
              <a:defRPr sz="2800" b="0" i="0" u="none" strike="noStrike" cap="none">
                <a:solidFill>
                  <a:srgbClr val="3C3C3C"/>
                </a:solidFill>
                <a:latin typeface="Calibri"/>
                <a:ea typeface="Calibri"/>
                <a:cs typeface="Calibri"/>
                <a:sym typeface="Calibri"/>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01" name="Google Shape;101;p38"/>
          <p:cNvSpPr txBox="1">
            <a:spLocks noGrp="1"/>
          </p:cNvSpPr>
          <p:nvPr>
            <p:ph type="body" idx="2"/>
          </p:nvPr>
        </p:nvSpPr>
        <p:spPr>
          <a:xfrm>
            <a:off x="628650" y="2944594"/>
            <a:ext cx="5883079" cy="505729"/>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100000"/>
              </a:lnSpc>
              <a:spcBef>
                <a:spcPts val="560"/>
              </a:spcBef>
              <a:spcAft>
                <a:spcPts val="0"/>
              </a:spcAft>
              <a:buClr>
                <a:srgbClr val="BF9003"/>
              </a:buClr>
              <a:buSzPts val="2800"/>
              <a:buFont typeface="Arial"/>
              <a:buNone/>
              <a:defRPr sz="2800" b="0" i="0" u="none" strike="noStrike" cap="none">
                <a:solidFill>
                  <a:srgbClr val="BF9003"/>
                </a:solidFill>
                <a:latin typeface="Calibri"/>
                <a:ea typeface="Calibri"/>
                <a:cs typeface="Calibri"/>
                <a:sym typeface="Calibri"/>
              </a:defRPr>
            </a:lvl1pPr>
            <a:lvl2pPr marL="914400" marR="0" lvl="1" indent="-377190" algn="l" rtl="0">
              <a:lnSpc>
                <a:spcPct val="100000"/>
              </a:lnSpc>
              <a:spcBef>
                <a:spcPts val="520"/>
              </a:spcBef>
              <a:spcAft>
                <a:spcPts val="0"/>
              </a:spcAft>
              <a:buClr>
                <a:srgbClr val="3C3C3C"/>
              </a:buClr>
              <a:buSzPts val="2340"/>
              <a:buFont typeface="Calibri"/>
              <a:buChar char="-"/>
              <a:defRPr sz="2600" b="0" i="0" u="none" strike="noStrike" cap="none">
                <a:solidFill>
                  <a:srgbClr val="3C3C3C"/>
                </a:solidFill>
                <a:latin typeface="Calibri"/>
                <a:ea typeface="Calibri"/>
                <a:cs typeface="Calibri"/>
                <a:sym typeface="Calibri"/>
              </a:defRPr>
            </a:lvl2pPr>
            <a:lvl3pPr marL="1371600" marR="0" lvl="2" indent="-350519" algn="l" rtl="0">
              <a:lnSpc>
                <a:spcPct val="100000"/>
              </a:lnSpc>
              <a:spcBef>
                <a:spcPts val="480"/>
              </a:spcBef>
              <a:spcAft>
                <a:spcPts val="0"/>
              </a:spcAft>
              <a:buClr>
                <a:srgbClr val="3C3C3C"/>
              </a:buClr>
              <a:buSzPts val="1920"/>
              <a:buFont typeface="Noto Sans Symbols"/>
              <a:buChar char="▪"/>
              <a:defRPr sz="2400" b="0" i="0" u="none" strike="noStrike" cap="none">
                <a:solidFill>
                  <a:srgbClr val="3C3C3C"/>
                </a:solidFill>
                <a:latin typeface="Calibri"/>
                <a:ea typeface="Calibri"/>
                <a:cs typeface="Calibri"/>
                <a:sym typeface="Calibri"/>
              </a:defRPr>
            </a:lvl3pPr>
            <a:lvl4pPr marL="1828800" marR="0" lvl="3" indent="-228600" algn="l" rtl="0">
              <a:lnSpc>
                <a:spcPct val="100000"/>
              </a:lnSpc>
              <a:spcBef>
                <a:spcPts val="560"/>
              </a:spcBef>
              <a:spcAft>
                <a:spcPts val="0"/>
              </a:spcAft>
              <a:buClr>
                <a:srgbClr val="3C3C3C"/>
              </a:buClr>
              <a:buSzPts val="1960"/>
              <a:buFont typeface="Calibri"/>
              <a:buNone/>
              <a:defRPr sz="2800" b="0" i="0" u="none" strike="noStrike" cap="none">
                <a:solidFill>
                  <a:srgbClr val="3C3C3C"/>
                </a:solidFill>
                <a:latin typeface="Calibri"/>
                <a:ea typeface="Calibri"/>
                <a:cs typeface="Calibri"/>
                <a:sym typeface="Calibri"/>
              </a:defRPr>
            </a:lvl4pPr>
            <a:lvl5pPr marL="2286000" marR="0" lvl="4" indent="-228600" algn="l" rtl="0">
              <a:lnSpc>
                <a:spcPct val="100000"/>
              </a:lnSpc>
              <a:spcBef>
                <a:spcPts val="560"/>
              </a:spcBef>
              <a:spcAft>
                <a:spcPts val="0"/>
              </a:spcAft>
              <a:buClr>
                <a:srgbClr val="3C3C3C"/>
              </a:buClr>
              <a:buSzPts val="2240"/>
              <a:buFont typeface="Arial"/>
              <a:buNone/>
              <a:defRPr sz="2800" b="0" i="0" u="none" strike="noStrike" cap="none">
                <a:solidFill>
                  <a:srgbClr val="3C3C3C"/>
                </a:solidFill>
                <a:latin typeface="Calibri"/>
                <a:ea typeface="Calibri"/>
                <a:cs typeface="Calibri"/>
                <a:sym typeface="Calibri"/>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pic>
        <p:nvPicPr>
          <p:cNvPr id="102" name="Google Shape;102;p38"/>
          <p:cNvPicPr preferRelativeResize="0"/>
          <p:nvPr/>
        </p:nvPicPr>
        <p:blipFill rotWithShape="1">
          <a:blip r:embed="rId4">
            <a:alphaModFix/>
          </a:blip>
          <a:srcRect/>
          <a:stretch/>
        </p:blipFill>
        <p:spPr>
          <a:xfrm>
            <a:off x="0" y="6826217"/>
            <a:ext cx="12192000" cy="31783"/>
          </a:xfrm>
          <a:prstGeom prst="rect">
            <a:avLst/>
          </a:prstGeom>
          <a:noFill/>
          <a:ln>
            <a:noFill/>
          </a:ln>
        </p:spPr>
      </p:pic>
      <p:sp>
        <p:nvSpPr>
          <p:cNvPr id="103" name="Google Shape;103;p38"/>
          <p:cNvSpPr txBox="1">
            <a:spLocks noGrp="1"/>
          </p:cNvSpPr>
          <p:nvPr>
            <p:ph type="title"/>
          </p:nvPr>
        </p:nvSpPr>
        <p:spPr>
          <a:xfrm>
            <a:off x="628650" y="2286670"/>
            <a:ext cx="5756582" cy="505729"/>
          </a:xfrm>
          <a:prstGeom prst="rect">
            <a:avLst/>
          </a:prstGeom>
          <a:noFill/>
          <a:ln>
            <a:noFill/>
          </a:ln>
        </p:spPr>
        <p:txBody>
          <a:bodyPr spcFirstLastPara="1" wrap="square" lIns="91425" tIns="45700" rIns="91425" bIns="45700" anchor="t" anchorCtr="0">
            <a:normAutofit/>
          </a:bodyPr>
          <a:lstStyle>
            <a:lvl1pPr marR="0" lvl="0" algn="l" rtl="0">
              <a:lnSpc>
                <a:spcPct val="100000"/>
              </a:lnSpc>
              <a:spcBef>
                <a:spcPts val="0"/>
              </a:spcBef>
              <a:spcAft>
                <a:spcPts val="0"/>
              </a:spcAft>
              <a:buClr>
                <a:srgbClr val="1D2F45"/>
              </a:buClr>
              <a:buSzPts val="3600"/>
              <a:buFont typeface="Calibri"/>
              <a:buNone/>
              <a:defRPr sz="3600" b="1" i="0" u="none" strike="noStrike" cap="none">
                <a:solidFill>
                  <a:srgbClr val="1D2F45"/>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_rels/slide11.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_rels/slide12.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3.png"/><Relationship Id="rId3" Type="http://schemas.openxmlformats.org/officeDocument/2006/relationships/hyperlink" Target="http://www.eosc-hub.eu/eosc-hub-key-exploitable-results#KER2" TargetMode="External"/><Relationship Id="rId7" Type="http://schemas.openxmlformats.org/officeDocument/2006/relationships/image" Target="../media/image17.png"/><Relationship Id="rId12"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hyperlink" Target="http://www.fitsm.eu/" TargetMode="External"/><Relationship Id="rId9" Type="http://schemas.openxmlformats.org/officeDocument/2006/relationships/image" Target="../media/image19.png"/><Relationship Id="rId14" Type="http://schemas.openxmlformats.org/officeDocument/2006/relationships/image" Target="../media/image29.png"/></Relationships>
</file>

<file path=ppt/slides/_rels/slide13.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_rels/slide14.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2.png"/><Relationship Id="rId3" Type="http://schemas.openxmlformats.org/officeDocument/2006/relationships/hyperlink" Target="https://wiki.eosc-hub.eu/display/EOSC/Service+Provider+Documentation" TargetMode="External"/><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5.png"/><Relationship Id="rId11" Type="http://schemas.openxmlformats.org/officeDocument/2006/relationships/image" Target="../media/image20.png"/><Relationship Id="rId5" Type="http://schemas.openxmlformats.org/officeDocument/2006/relationships/image" Target="../media/image30.png"/><Relationship Id="rId10" Type="http://schemas.openxmlformats.org/officeDocument/2006/relationships/image" Target="../media/image19.png"/><Relationship Id="rId4" Type="http://schemas.openxmlformats.org/officeDocument/2006/relationships/hyperlink" Target="https://eosc-portal.eu/" TargetMode="External"/><Relationship Id="rId9" Type="http://schemas.openxmlformats.org/officeDocument/2006/relationships/image" Target="../media/image18.png"/><Relationship Id="rId14" Type="http://schemas.openxmlformats.org/officeDocument/2006/relationships/image" Target="../media/image23.png"/></Relationships>
</file>

<file path=ppt/slides/_rels/slide15.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30.png"/><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s/_rels/slide16.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hyperlink" Target="https://europa.eu/european-union/about-eu/eu-languages_en" TargetMode="External"/><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s/_rels/slide17.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2.png"/><Relationship Id="rId3" Type="http://schemas.openxmlformats.org/officeDocument/2006/relationships/hyperlink" Target="https://www.eosc-hub.eu/eosc-hub-key-exploitable-results#KER3" TargetMode="External"/><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5.png"/><Relationship Id="rId11" Type="http://schemas.openxmlformats.org/officeDocument/2006/relationships/image" Target="../media/image20.png"/><Relationship Id="rId5" Type="http://schemas.openxmlformats.org/officeDocument/2006/relationships/hyperlink" Target="https://wiki.eosc-hub.eu/display/EOSC/Criteria+for+possible+inclusion+in+the+EOSC+Service+Portfolio" TargetMode="External"/><Relationship Id="rId10" Type="http://schemas.openxmlformats.org/officeDocument/2006/relationships/image" Target="../media/image19.png"/><Relationship Id="rId4" Type="http://schemas.openxmlformats.org/officeDocument/2006/relationships/hyperlink" Target="https://www.eoscsecretariat.eu/working-groups/rules-participation-working-group" TargetMode="External"/><Relationship Id="rId9" Type="http://schemas.openxmlformats.org/officeDocument/2006/relationships/image" Target="../media/image18.png"/><Relationship Id="rId14" Type="http://schemas.openxmlformats.org/officeDocument/2006/relationships/image" Target="../media/image23.png"/></Relationships>
</file>

<file path=ppt/slides/_rels/slide18.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_rels/slide19.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3.png"/><Relationship Id="rId3" Type="http://schemas.openxmlformats.org/officeDocument/2006/relationships/hyperlink" Target="https://www.eosc-hub.eu/support-services" TargetMode="External"/><Relationship Id="rId7" Type="http://schemas.openxmlformats.org/officeDocument/2006/relationships/image" Target="../media/image17.png"/><Relationship Id="rId12"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31.png"/><Relationship Id="rId9" Type="http://schemas.openxmlformats.org/officeDocument/2006/relationships/image" Target="../media/image19.png"/></Relationships>
</file>

<file path=ppt/slides/_rels/slide2.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_rels/slide20.xml.rels><?xml version="1.0" encoding="UTF-8" standalone="yes"?>
<Relationships xmlns="http://schemas.openxmlformats.org/package/2006/relationships"><Relationship Id="rId8" Type="http://schemas.openxmlformats.org/officeDocument/2006/relationships/image" Target="../media/image34.jpg"/><Relationship Id="rId13" Type="http://schemas.openxmlformats.org/officeDocument/2006/relationships/hyperlink" Target="https://dp.eudat.eu/" TargetMode="External"/><Relationship Id="rId18" Type="http://schemas.openxmlformats.org/officeDocument/2006/relationships/image" Target="../media/image39.jpg"/><Relationship Id="rId26" Type="http://schemas.openxmlformats.org/officeDocument/2006/relationships/image" Target="../media/image43.jpg"/><Relationship Id="rId39" Type="http://schemas.openxmlformats.org/officeDocument/2006/relationships/image" Target="../media/image17.png"/><Relationship Id="rId3" Type="http://schemas.openxmlformats.org/officeDocument/2006/relationships/hyperlink" Target="https://www.egi.eu/services/check-in/" TargetMode="External"/><Relationship Id="rId21" Type="http://schemas.openxmlformats.org/officeDocument/2006/relationships/hyperlink" Target="https://helpdesk.eosc-hub.eu/" TargetMode="External"/><Relationship Id="rId34" Type="http://schemas.openxmlformats.org/officeDocument/2006/relationships/image" Target="../media/image47.jpg"/><Relationship Id="rId42" Type="http://schemas.openxmlformats.org/officeDocument/2006/relationships/image" Target="../media/image20.png"/><Relationship Id="rId7" Type="http://schemas.openxmlformats.org/officeDocument/2006/relationships/hyperlink" Target="https://eosc-portal.eu/" TargetMode="External"/><Relationship Id="rId12" Type="http://schemas.openxmlformats.org/officeDocument/2006/relationships/image" Target="../media/image36.jpg"/><Relationship Id="rId17" Type="http://schemas.openxmlformats.org/officeDocument/2006/relationships/hyperlink" Target="https://www.eduteams.org/" TargetMode="External"/><Relationship Id="rId25" Type="http://schemas.openxmlformats.org/officeDocument/2006/relationships/hyperlink" Target="http://eudat.ui.argo.grnet.gr/" TargetMode="External"/><Relationship Id="rId33" Type="http://schemas.openxmlformats.org/officeDocument/2006/relationships/hyperlink" Target="https://dashboard.appdb.egi.eu/vmops" TargetMode="External"/><Relationship Id="rId38" Type="http://schemas.openxmlformats.org/officeDocument/2006/relationships/image" Target="../media/image16.png"/><Relationship Id="rId2" Type="http://schemas.openxmlformats.org/officeDocument/2006/relationships/notesSlide" Target="../notesSlides/notesSlide20.xml"/><Relationship Id="rId16" Type="http://schemas.openxmlformats.org/officeDocument/2006/relationships/image" Target="../media/image38.jpg"/><Relationship Id="rId20" Type="http://schemas.openxmlformats.org/officeDocument/2006/relationships/image" Target="../media/image40.jpg"/><Relationship Id="rId29" Type="http://schemas.openxmlformats.org/officeDocument/2006/relationships/hyperlink" Target="https://marketplace.eosc-portal.eu/" TargetMode="External"/><Relationship Id="rId41"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33.jpg"/><Relationship Id="rId11" Type="http://schemas.openxmlformats.org/officeDocument/2006/relationships/hyperlink" Target="https://gitlab.eudat.eu/" TargetMode="External"/><Relationship Id="rId24" Type="http://schemas.openxmlformats.org/officeDocument/2006/relationships/image" Target="../media/image42.jpg"/><Relationship Id="rId32" Type="http://schemas.openxmlformats.org/officeDocument/2006/relationships/image" Target="../media/image46.jpg"/><Relationship Id="rId37" Type="http://schemas.openxmlformats.org/officeDocument/2006/relationships/image" Target="../media/image15.png"/><Relationship Id="rId40" Type="http://schemas.openxmlformats.org/officeDocument/2006/relationships/image" Target="../media/image18.png"/><Relationship Id="rId45" Type="http://schemas.openxmlformats.org/officeDocument/2006/relationships/image" Target="../media/image23.png"/><Relationship Id="rId5" Type="http://schemas.openxmlformats.org/officeDocument/2006/relationships/hyperlink" Target="https://b2access.eudat.eu/home/" TargetMode="External"/><Relationship Id="rId15" Type="http://schemas.openxmlformats.org/officeDocument/2006/relationships/hyperlink" Target="https://goc.egi.eu/" TargetMode="External"/><Relationship Id="rId23" Type="http://schemas.openxmlformats.org/officeDocument/2006/relationships/hyperlink" Target="https://operations-portal.egi.eu/next/sombo/tickets" TargetMode="External"/><Relationship Id="rId28" Type="http://schemas.openxmlformats.org/officeDocument/2006/relationships/image" Target="../media/image44.jpg"/><Relationship Id="rId36" Type="http://schemas.openxmlformats.org/officeDocument/2006/relationships/image" Target="../media/image48.jpg"/><Relationship Id="rId10" Type="http://schemas.openxmlformats.org/officeDocument/2006/relationships/image" Target="../media/image35.jpg"/><Relationship Id="rId19" Type="http://schemas.openxmlformats.org/officeDocument/2006/relationships/hyperlink" Target="https://www.indigo-datacloud.eu/identity-and-access-management" TargetMode="External"/><Relationship Id="rId31" Type="http://schemas.openxmlformats.org/officeDocument/2006/relationships/hyperlink" Target="https://spmt.eosc-hub.eu/" TargetMode="External"/><Relationship Id="rId44" Type="http://schemas.openxmlformats.org/officeDocument/2006/relationships/image" Target="../media/image22.png"/><Relationship Id="rId4" Type="http://schemas.openxmlformats.org/officeDocument/2006/relationships/image" Target="../media/image32.jpg"/><Relationship Id="rId9" Type="http://schemas.openxmlformats.org/officeDocument/2006/relationships/hyperlink" Target="https://accounting.egi.eu/" TargetMode="External"/><Relationship Id="rId14" Type="http://schemas.openxmlformats.org/officeDocument/2006/relationships/image" Target="../media/image37.jpg"/><Relationship Id="rId22" Type="http://schemas.openxmlformats.org/officeDocument/2006/relationships/image" Target="../media/image41.jpg"/><Relationship Id="rId27" Type="http://schemas.openxmlformats.org/officeDocument/2006/relationships/hyperlink" Target="http://repository.egi.eu/" TargetMode="External"/><Relationship Id="rId30" Type="http://schemas.openxmlformats.org/officeDocument/2006/relationships/image" Target="../media/image45.jpg"/><Relationship Id="rId35" Type="http://schemas.openxmlformats.org/officeDocument/2006/relationships/hyperlink" Target="https://appdb.egi.eu/" TargetMode="External"/><Relationship Id="rId43" Type="http://schemas.openxmlformats.org/officeDocument/2006/relationships/image" Target="../media/image21.png"/></Relationships>
</file>

<file path=ppt/slides/_rels/slide21.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hyperlink" Target="https://www.eosc-hub.eu/eosc-hub-key-exploitable-results#KER4" TargetMode="External"/><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s/_rels/slide22.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_rels/slide23.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hyperlink" Target="https://www.eosc-hub.eu/eosc-hub-key-exploitable-results#KER5" TargetMode="External"/><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s/_rels/slide24.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_rels/slide25.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49.png"/><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s/_rels/slide26.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12" Type="http://schemas.openxmlformats.org/officeDocument/2006/relationships/image" Target="../media/image50.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_rels/slide27.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_rels/slide28.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2.png"/><Relationship Id="rId3" Type="http://schemas.openxmlformats.org/officeDocument/2006/relationships/image" Target="../media/image51.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15.png"/><Relationship Id="rId11" Type="http://schemas.openxmlformats.org/officeDocument/2006/relationships/image" Target="../media/image20.png"/><Relationship Id="rId5" Type="http://schemas.openxmlformats.org/officeDocument/2006/relationships/hyperlink" Target="https://ec.europa.eu/digital-single-market/en/digital-innovation-hubs" TargetMode="External"/><Relationship Id="rId10" Type="http://schemas.openxmlformats.org/officeDocument/2006/relationships/image" Target="../media/image19.png"/><Relationship Id="rId4" Type="http://schemas.openxmlformats.org/officeDocument/2006/relationships/image" Target="../media/image52.png"/><Relationship Id="rId9" Type="http://schemas.openxmlformats.org/officeDocument/2006/relationships/image" Target="../media/image18.png"/><Relationship Id="rId14" Type="http://schemas.openxmlformats.org/officeDocument/2006/relationships/image" Target="../media/image23.png"/></Relationships>
</file>

<file path=ppt/slides/_rels/slide29.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3" Type="http://schemas.openxmlformats.org/officeDocument/2006/relationships/image" Target="../media/image53.png"/><Relationship Id="rId7" Type="http://schemas.openxmlformats.org/officeDocument/2006/relationships/image" Target="../media/image15.png"/><Relationship Id="rId12" Type="http://schemas.openxmlformats.org/officeDocument/2006/relationships/image" Target="../media/image20.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56.png"/><Relationship Id="rId11" Type="http://schemas.openxmlformats.org/officeDocument/2006/relationships/image" Target="../media/image19.png"/><Relationship Id="rId5" Type="http://schemas.openxmlformats.org/officeDocument/2006/relationships/image" Target="../media/image55.png"/><Relationship Id="rId15" Type="http://schemas.openxmlformats.org/officeDocument/2006/relationships/image" Target="../media/image23.png"/><Relationship Id="rId10" Type="http://schemas.openxmlformats.org/officeDocument/2006/relationships/image" Target="../media/image18.png"/><Relationship Id="rId4" Type="http://schemas.openxmlformats.org/officeDocument/2006/relationships/image" Target="../media/image54.png"/><Relationship Id="rId9" Type="http://schemas.openxmlformats.org/officeDocument/2006/relationships/image" Target="../media/image17.png"/><Relationship Id="rId14" Type="http://schemas.openxmlformats.org/officeDocument/2006/relationships/image" Target="../media/image22.png"/></Relationships>
</file>

<file path=ppt/slides/_rels/slide3.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24.png"/><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s/_rels/slide30.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0.png"/><Relationship Id="rId3" Type="http://schemas.openxmlformats.org/officeDocument/2006/relationships/hyperlink" Target="https://www.eosc-hub.eu/eosc-hub-key-exploitable-results#KER6" TargetMode="External"/><Relationship Id="rId7" Type="http://schemas.openxmlformats.org/officeDocument/2006/relationships/image" Target="../media/image58.png"/><Relationship Id="rId12" Type="http://schemas.openxmlformats.org/officeDocument/2006/relationships/image" Target="../media/image19.png"/><Relationship Id="rId2" Type="http://schemas.openxmlformats.org/officeDocument/2006/relationships/notesSlide" Target="../notesSlides/notesSlide30.xml"/><Relationship Id="rId16"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hyperlink" Target="https://eosc-dih.eu/" TargetMode="External"/><Relationship Id="rId11" Type="http://schemas.openxmlformats.org/officeDocument/2006/relationships/image" Target="../media/image18.png"/><Relationship Id="rId5" Type="http://schemas.openxmlformats.org/officeDocument/2006/relationships/image" Target="../media/image57.png"/><Relationship Id="rId15" Type="http://schemas.openxmlformats.org/officeDocument/2006/relationships/image" Target="../media/image22.png"/><Relationship Id="rId10" Type="http://schemas.openxmlformats.org/officeDocument/2006/relationships/image" Target="../media/image17.png"/><Relationship Id="rId4" Type="http://schemas.openxmlformats.org/officeDocument/2006/relationships/hyperlink" Target="https://s3platform.jrc.ec.europa.eu/digital-innovation-hubs-tool" TargetMode="External"/><Relationship Id="rId9" Type="http://schemas.openxmlformats.org/officeDocument/2006/relationships/image" Target="../media/image16.png"/><Relationship Id="rId14" Type="http://schemas.openxmlformats.org/officeDocument/2006/relationships/image" Target="../media/image21.png"/></Relationships>
</file>

<file path=ppt/slides/_rels/slide31.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_rels/slide32.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_rels/slide33.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_rels/slide34.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_rels/slide35.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_rels/slide36.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_rels/slide37.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3" Type="http://schemas.openxmlformats.org/officeDocument/2006/relationships/image" Target="../media/image59.png"/><Relationship Id="rId7" Type="http://schemas.openxmlformats.org/officeDocument/2006/relationships/image" Target="../media/image15.png"/><Relationship Id="rId12" Type="http://schemas.openxmlformats.org/officeDocument/2006/relationships/image" Target="../media/image20.pn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hyperlink" Target="https://en.wikipedia.org/wiki/API" TargetMode="External"/><Relationship Id="rId11" Type="http://schemas.openxmlformats.org/officeDocument/2006/relationships/image" Target="../media/image19.png"/><Relationship Id="rId5" Type="http://schemas.openxmlformats.org/officeDocument/2006/relationships/hyperlink" Target="https://en.wikipedia.org/wiki/Software_interface" TargetMode="External"/><Relationship Id="rId15" Type="http://schemas.openxmlformats.org/officeDocument/2006/relationships/image" Target="../media/image23.png"/><Relationship Id="rId10" Type="http://schemas.openxmlformats.org/officeDocument/2006/relationships/image" Target="../media/image18.png"/><Relationship Id="rId4" Type="http://schemas.openxmlformats.org/officeDocument/2006/relationships/hyperlink" Target="https://en.wikipedia.org/wiki/Subroutine" TargetMode="External"/><Relationship Id="rId9" Type="http://schemas.openxmlformats.org/officeDocument/2006/relationships/image" Target="../media/image17.png"/><Relationship Id="rId14" Type="http://schemas.openxmlformats.org/officeDocument/2006/relationships/image" Target="../media/image22.png"/></Relationships>
</file>

<file path=ppt/slides/_rels/slide38.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hyperlink" Target="https://www.eosc-hub.eu/eosc-hub-key-exploitable-results#KER8" TargetMode="External"/><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s/_rels/slide3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_rels/slide4.xml.rels><?xml version="1.0" encoding="UTF-8" standalone="yes"?>
<Relationships xmlns="http://schemas.openxmlformats.org/package/2006/relationships"><Relationship Id="rId8" Type="http://schemas.openxmlformats.org/officeDocument/2006/relationships/hyperlink" Target="https://marketplace.eosc-portal.eu/" TargetMode="External"/><Relationship Id="rId13" Type="http://schemas.openxmlformats.org/officeDocument/2006/relationships/image" Target="../media/image16.png"/><Relationship Id="rId18" Type="http://schemas.openxmlformats.org/officeDocument/2006/relationships/image" Target="../media/image21.png"/><Relationship Id="rId3" Type="http://schemas.openxmlformats.org/officeDocument/2006/relationships/hyperlink" Target="https://www.eosc-portal.eu/" TargetMode="External"/><Relationship Id="rId7" Type="http://schemas.openxmlformats.org/officeDocument/2006/relationships/hyperlink" Target="https://www.einfracentral.eu/" TargetMode="External"/><Relationship Id="rId12" Type="http://schemas.openxmlformats.org/officeDocument/2006/relationships/image" Target="../media/image15.png"/><Relationship Id="rId17" Type="http://schemas.openxmlformats.org/officeDocument/2006/relationships/image" Target="../media/image20.png"/><Relationship Id="rId2" Type="http://schemas.openxmlformats.org/officeDocument/2006/relationships/notesSlide" Target="../notesSlides/notesSlide4.xml"/><Relationship Id="rId16" Type="http://schemas.openxmlformats.org/officeDocument/2006/relationships/image" Target="../media/image19.png"/><Relationship Id="rId20"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hyperlink" Target="https://www.openaire.eu/advance/" TargetMode="External"/><Relationship Id="rId11" Type="http://schemas.openxmlformats.org/officeDocument/2006/relationships/hyperlink" Target="https://www.eosc-hub.eu/eosc-hub-key-exploitable-results#KER1" TargetMode="External"/><Relationship Id="rId5" Type="http://schemas.openxmlformats.org/officeDocument/2006/relationships/hyperlink" Target="https://www.openaire.eu/" TargetMode="External"/><Relationship Id="rId15" Type="http://schemas.openxmlformats.org/officeDocument/2006/relationships/image" Target="../media/image18.png"/><Relationship Id="rId10" Type="http://schemas.openxmlformats.org/officeDocument/2006/relationships/hyperlink" Target="https://ec.europa.eu/research/openscience/index.cfm?pg=open-science-cloud" TargetMode="External"/><Relationship Id="rId19" Type="http://schemas.openxmlformats.org/officeDocument/2006/relationships/image" Target="../media/image22.png"/><Relationship Id="rId4" Type="http://schemas.openxmlformats.org/officeDocument/2006/relationships/hyperlink" Target="https://www.eosc-hub.eu/" TargetMode="External"/><Relationship Id="rId9" Type="http://schemas.openxmlformats.org/officeDocument/2006/relationships/hyperlink" Target="https://www.eosc-portal.eu/enhance" TargetMode="External"/><Relationship Id="rId14" Type="http://schemas.openxmlformats.org/officeDocument/2006/relationships/image" Target="../media/image17.png"/></Relationships>
</file>

<file path=ppt/slides/_rels/slide40.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_rels/slide41.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60.png"/><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s/_rels/slide42.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hyperlink" Target="https://www.eosc-hub.eu/eosc-hub-key-exploitable-results#KER9" TargetMode="External"/><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5.png"/><Relationship Id="rId3" Type="http://schemas.openxmlformats.org/officeDocument/2006/relationships/image" Target="../media/image24.png"/><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s/_rels/slide6.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26.png"/><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s/_rels/slide7.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12" Type="http://schemas.openxmlformats.org/officeDocument/2006/relationships/image" Target="../media/image27.emf"/><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_rels/slide8.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_rels/slide9.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3.png"/><Relationship Id="rId3" Type="http://schemas.openxmlformats.org/officeDocument/2006/relationships/image" Target="../media/image28.png"/><Relationship Id="rId7" Type="http://schemas.openxmlformats.org/officeDocument/2006/relationships/image" Target="../media/image17.png"/><Relationship Id="rId12"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hyperlink" Target="https://www.fitsm.eu/" TargetMode="External"/><Relationship Id="rId9"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1"/>
          <p:cNvSpPr txBox="1"/>
          <p:nvPr/>
        </p:nvSpPr>
        <p:spPr>
          <a:xfrm>
            <a:off x="652355" y="3338625"/>
            <a:ext cx="3775437" cy="1453688"/>
          </a:xfrm>
          <a:prstGeom prst="rect">
            <a:avLst/>
          </a:prstGeom>
          <a:noFill/>
          <a:ln>
            <a:noFill/>
          </a:ln>
        </p:spPr>
        <p:txBody>
          <a:bodyPr spcFirstLastPara="1" wrap="square" lIns="91425" tIns="45700" rIns="91425" bIns="45700" anchor="t" anchorCtr="0">
            <a:noAutofit/>
          </a:bodyPr>
          <a:lstStyle/>
          <a:p>
            <a:pPr marL="0" marR="0" lvl="0" indent="0" algn="l" rtl="0">
              <a:lnSpc>
                <a:spcPts val="3000"/>
              </a:lnSpc>
              <a:spcBef>
                <a:spcPts val="0"/>
              </a:spcBef>
              <a:spcAft>
                <a:spcPts val="0"/>
              </a:spcAft>
              <a:buClr>
                <a:srgbClr val="1C3046"/>
              </a:buClr>
              <a:buSzPts val="3600"/>
              <a:buFont typeface="Calibri"/>
              <a:buNone/>
            </a:pPr>
            <a:r>
              <a:rPr lang="en-GB" sz="3600" b="1" i="0" u="none" strike="noStrike" cap="none" dirty="0">
                <a:solidFill>
                  <a:srgbClr val="1C3046"/>
                </a:solidFill>
                <a:latin typeface="Calibri"/>
                <a:ea typeface="Calibri"/>
                <a:cs typeface="Calibri"/>
                <a:sym typeface="Calibri"/>
              </a:rPr>
              <a:t>Key Exploitable</a:t>
            </a:r>
          </a:p>
          <a:p>
            <a:pPr marL="0" marR="0" lvl="0" indent="0" algn="l" rtl="0">
              <a:lnSpc>
                <a:spcPts val="3000"/>
              </a:lnSpc>
              <a:spcBef>
                <a:spcPts val="0"/>
              </a:spcBef>
              <a:spcAft>
                <a:spcPts val="0"/>
              </a:spcAft>
              <a:buClr>
                <a:srgbClr val="1C3046"/>
              </a:buClr>
              <a:buSzPts val="3600"/>
              <a:buFont typeface="Calibri"/>
              <a:buNone/>
            </a:pPr>
            <a:r>
              <a:rPr lang="en-GB" sz="3600" b="1" i="0" u="none" strike="noStrike" cap="none" dirty="0">
                <a:solidFill>
                  <a:srgbClr val="1C3046"/>
                </a:solidFill>
                <a:latin typeface="Calibri"/>
                <a:ea typeface="Calibri"/>
                <a:cs typeface="Calibri"/>
                <a:sym typeface="Calibri"/>
              </a:rPr>
              <a:t>Results</a:t>
            </a:r>
            <a:endParaRPr sz="2400" b="1" i="0" u="none" strike="noStrike" cap="none" dirty="0">
              <a:solidFill>
                <a:srgbClr val="1C3046"/>
              </a:solidFill>
              <a:latin typeface="Calibri"/>
              <a:ea typeface="Calibri"/>
              <a:cs typeface="Calibri"/>
              <a:sym typeface="Calibri"/>
            </a:endParaRPr>
          </a:p>
        </p:txBody>
      </p:sp>
      <p:sp>
        <p:nvSpPr>
          <p:cNvPr id="110" name="Google Shape;110;p1"/>
          <p:cNvSpPr txBox="1"/>
          <p:nvPr/>
        </p:nvSpPr>
        <p:spPr>
          <a:xfrm>
            <a:off x="662988" y="4147503"/>
            <a:ext cx="3507805"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GB" sz="1600" b="1" i="0" u="none" strike="noStrike" cap="none" dirty="0">
                <a:solidFill>
                  <a:srgbClr val="1C3046"/>
                </a:solidFill>
                <a:latin typeface="Calibri"/>
                <a:ea typeface="Calibri"/>
                <a:cs typeface="Calibri"/>
                <a:sym typeface="Calibri"/>
              </a:rPr>
              <a:t>Dissemination level</a:t>
            </a:r>
            <a:r>
              <a:rPr lang="en-GB" sz="1600" b="0" i="0" u="none" strike="noStrike" cap="none" dirty="0">
                <a:solidFill>
                  <a:srgbClr val="1C3046"/>
                </a:solidFill>
                <a:latin typeface="Calibri"/>
                <a:ea typeface="Calibri"/>
                <a:cs typeface="Calibri"/>
                <a:sym typeface="Calibri"/>
              </a:rPr>
              <a:t>: Public</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8"/>
          <p:cNvSpPr txBox="1">
            <a:spLocks noGrp="1"/>
          </p:cNvSpPr>
          <p:nvPr>
            <p:ph type="dt" idx="10"/>
          </p:nvPr>
        </p:nvSpPr>
        <p:spPr>
          <a:xfrm>
            <a:off x="335360" y="6381328"/>
            <a:ext cx="2844800" cy="288032"/>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05/05/2020</a:t>
            </a:r>
            <a:endParaRPr/>
          </a:p>
        </p:txBody>
      </p:sp>
      <p:sp>
        <p:nvSpPr>
          <p:cNvPr id="276" name="Google Shape;276;p8"/>
          <p:cNvSpPr txBox="1">
            <a:spLocks noGrp="1"/>
          </p:cNvSpPr>
          <p:nvPr>
            <p:ph type="sldNum" idx="12"/>
          </p:nvPr>
        </p:nvSpPr>
        <p:spPr>
          <a:xfrm>
            <a:off x="8737600" y="6381328"/>
            <a:ext cx="3119040" cy="288032"/>
          </a:xfrm>
          <a:prstGeom prst="rect">
            <a:avLst/>
          </a:prstGeom>
          <a:noFill/>
          <a:ln>
            <a:noFill/>
          </a:ln>
        </p:spPr>
        <p:txBody>
          <a:bodyPr spcFirstLastPara="1" wrap="square" lIns="91425" tIns="45700" rIns="91425" bIns="45700" anchor="t" anchorCtr="0">
            <a:noAutofit/>
          </a:bodyPr>
          <a:lstStyle/>
          <a:p>
            <a:pPr marL="0" lvl="0" indent="0" algn="r" rtl="0">
              <a:lnSpc>
                <a:spcPct val="100000"/>
              </a:lnSpc>
              <a:spcBef>
                <a:spcPts val="0"/>
              </a:spcBef>
              <a:spcAft>
                <a:spcPts val="0"/>
              </a:spcAft>
              <a:buSzPts val="1300"/>
              <a:buNone/>
            </a:pPr>
            <a:fld id="{00000000-1234-1234-1234-123412341234}" type="slidenum">
              <a:rPr lang="en-GB"/>
              <a:t>10</a:t>
            </a:fld>
            <a:endParaRPr/>
          </a:p>
        </p:txBody>
      </p:sp>
      <p:sp>
        <p:nvSpPr>
          <p:cNvPr id="277" name="Google Shape;277;p8"/>
          <p:cNvSpPr txBox="1">
            <a:spLocks noGrp="1"/>
          </p:cNvSpPr>
          <p:nvPr>
            <p:ph type="title"/>
          </p:nvPr>
        </p:nvSpPr>
        <p:spPr>
          <a:xfrm>
            <a:off x="3220977" y="294970"/>
            <a:ext cx="8640960" cy="537716"/>
          </a:xfrm>
          <a:prstGeom prst="rect">
            <a:avLst/>
          </a:prstGeom>
          <a:noFill/>
          <a:ln>
            <a:noFill/>
          </a:ln>
        </p:spPr>
        <p:txBody>
          <a:bodyPr spcFirstLastPara="1" wrap="square" lIns="91425" tIns="45700" rIns="91425" bIns="45700" anchor="t" anchorCtr="0">
            <a:normAutofit/>
          </a:bodyPr>
          <a:lstStyle/>
          <a:p>
            <a:pPr marL="0" lvl="0" indent="0" rtl="0">
              <a:lnSpc>
                <a:spcPct val="100000"/>
              </a:lnSpc>
              <a:spcBef>
                <a:spcPts val="0"/>
              </a:spcBef>
              <a:spcAft>
                <a:spcPts val="0"/>
              </a:spcAft>
              <a:buClr>
                <a:srgbClr val="1D2F45"/>
              </a:buClr>
              <a:buSzPts val="3240"/>
              <a:buFont typeface="Calibri"/>
              <a:buNone/>
            </a:pPr>
            <a:r>
              <a:rPr lang="en-GB" dirty="0"/>
              <a:t>EOSC SMS scope</a:t>
            </a:r>
            <a:endParaRPr dirty="0"/>
          </a:p>
        </p:txBody>
      </p:sp>
      <p:sp>
        <p:nvSpPr>
          <p:cNvPr id="278" name="Google Shape;278;p8"/>
          <p:cNvSpPr txBox="1"/>
          <p:nvPr/>
        </p:nvSpPr>
        <p:spPr>
          <a:xfrm>
            <a:off x="5192179" y="1105787"/>
            <a:ext cx="6647935" cy="96002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1D2F45"/>
              </a:buClr>
              <a:buSzPts val="2400"/>
              <a:buFont typeface="Calibri"/>
              <a:buNone/>
            </a:pPr>
            <a:r>
              <a:rPr lang="en-GB" sz="2100" b="0" i="0" u="none" strike="noStrike" cap="none" dirty="0">
                <a:solidFill>
                  <a:srgbClr val="1C3046"/>
                </a:solidFill>
                <a:latin typeface="Calibri"/>
                <a:ea typeface="Calibri"/>
                <a:cs typeface="Calibri"/>
                <a:sym typeface="Calibri"/>
              </a:rPr>
              <a:t>SMS aims to</a:t>
            </a:r>
            <a:r>
              <a:rPr lang="en-GB" sz="2100" b="1" i="0" u="none" strike="noStrike" cap="none" dirty="0">
                <a:solidFill>
                  <a:srgbClr val="1C3046"/>
                </a:solidFill>
                <a:latin typeface="Calibri"/>
                <a:ea typeface="Calibri"/>
                <a:cs typeface="Calibri"/>
                <a:sym typeface="Calibri"/>
              </a:rPr>
              <a:t> </a:t>
            </a:r>
            <a:r>
              <a:rPr lang="en-GB" sz="2100" b="1" i="0" u="none" strike="noStrike" cap="none" dirty="0">
                <a:solidFill>
                  <a:srgbClr val="75A4D8"/>
                </a:solidFill>
                <a:latin typeface="Calibri"/>
                <a:ea typeface="Calibri"/>
                <a:cs typeface="Calibri"/>
                <a:sym typeface="Calibri"/>
              </a:rPr>
              <a:t>structure, plan, implement, monitor and continually improve all service management processes </a:t>
            </a:r>
            <a:r>
              <a:rPr lang="en-GB" sz="2100" b="0" i="0" u="none" strike="noStrike" cap="none" dirty="0">
                <a:solidFill>
                  <a:srgbClr val="1C3046"/>
                </a:solidFill>
                <a:latin typeface="Calibri"/>
                <a:ea typeface="Calibri"/>
                <a:cs typeface="Calibri"/>
                <a:sym typeface="Calibri"/>
              </a:rPr>
              <a:t>that support the services </a:t>
            </a:r>
            <a:r>
              <a:rPr lang="en-GB" sz="2100" b="1" i="0" u="none" strike="noStrike" cap="none" dirty="0">
                <a:solidFill>
                  <a:srgbClr val="75A4D8"/>
                </a:solidFill>
                <a:latin typeface="Calibri"/>
                <a:ea typeface="Calibri"/>
                <a:cs typeface="Calibri"/>
                <a:sym typeface="Calibri"/>
              </a:rPr>
              <a:t>within the EOSC</a:t>
            </a:r>
            <a:r>
              <a:rPr lang="en-GB" sz="2100" b="1" i="0" u="none" strike="noStrike" cap="none" dirty="0">
                <a:solidFill>
                  <a:srgbClr val="1C3046"/>
                </a:solidFill>
                <a:latin typeface="Calibri"/>
                <a:ea typeface="Calibri"/>
                <a:cs typeface="Calibri"/>
                <a:sym typeface="Calibri"/>
              </a:rPr>
              <a:t>.</a:t>
            </a:r>
            <a:endParaRPr sz="2100" b="1" i="0" u="none" strike="noStrike" cap="none" dirty="0">
              <a:solidFill>
                <a:srgbClr val="1C3046"/>
              </a:solidFill>
              <a:latin typeface="Calibri"/>
              <a:ea typeface="Calibri"/>
              <a:cs typeface="Calibri"/>
              <a:sym typeface="Calibri"/>
            </a:endParaRPr>
          </a:p>
          <a:p>
            <a:pPr marL="0" marR="0" lvl="0" indent="0" algn="l" rtl="0">
              <a:lnSpc>
                <a:spcPct val="100000"/>
              </a:lnSpc>
              <a:spcBef>
                <a:spcPts val="480"/>
              </a:spcBef>
              <a:spcAft>
                <a:spcPts val="0"/>
              </a:spcAft>
              <a:buClr>
                <a:srgbClr val="3C3C3C"/>
              </a:buClr>
              <a:buSzPts val="2400"/>
              <a:buFont typeface="Calibri"/>
              <a:buNone/>
            </a:pPr>
            <a:endParaRPr sz="2100" b="0" i="0" u="none" strike="noStrike" cap="none" dirty="0">
              <a:solidFill>
                <a:srgbClr val="1C3046"/>
              </a:solidFill>
              <a:latin typeface="Calibri"/>
              <a:ea typeface="Calibri"/>
              <a:cs typeface="Calibri"/>
              <a:sym typeface="Calibri"/>
            </a:endParaRPr>
          </a:p>
        </p:txBody>
      </p:sp>
      <p:grpSp>
        <p:nvGrpSpPr>
          <p:cNvPr id="2" name="Gruppo 1">
            <a:extLst>
              <a:ext uri="{FF2B5EF4-FFF2-40B4-BE49-F238E27FC236}">
                <a16:creationId xmlns:a16="http://schemas.microsoft.com/office/drawing/2014/main" id="{FF0213F5-5FB3-A44C-8988-0AFC1105681D}"/>
              </a:ext>
            </a:extLst>
          </p:cNvPr>
          <p:cNvGrpSpPr/>
          <p:nvPr/>
        </p:nvGrpSpPr>
        <p:grpSpPr>
          <a:xfrm>
            <a:off x="1532813" y="2183467"/>
            <a:ext cx="3294694" cy="3294694"/>
            <a:chOff x="2022429" y="2339261"/>
            <a:chExt cx="2666244" cy="2666244"/>
          </a:xfrm>
        </p:grpSpPr>
        <p:grpSp>
          <p:nvGrpSpPr>
            <p:cNvPr id="279" name="Google Shape;279;p8"/>
            <p:cNvGrpSpPr/>
            <p:nvPr/>
          </p:nvGrpSpPr>
          <p:grpSpPr>
            <a:xfrm>
              <a:off x="2022429" y="2339261"/>
              <a:ext cx="2666244" cy="2666244"/>
              <a:chOff x="51177" y="377"/>
              <a:chExt cx="2666244" cy="2666244"/>
            </a:xfrm>
          </p:grpSpPr>
          <p:sp>
            <p:nvSpPr>
              <p:cNvPr id="280" name="Google Shape;280;p8"/>
              <p:cNvSpPr/>
              <p:nvPr/>
            </p:nvSpPr>
            <p:spPr>
              <a:xfrm>
                <a:off x="1714211" y="59993"/>
                <a:ext cx="943595" cy="943595"/>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1" name="Google Shape;281;p8"/>
              <p:cNvSpPr txBox="1"/>
              <p:nvPr/>
            </p:nvSpPr>
            <p:spPr>
              <a:xfrm>
                <a:off x="1755435" y="124908"/>
                <a:ext cx="943595" cy="943595"/>
              </a:xfrm>
              <a:prstGeom prst="rect">
                <a:avLst/>
              </a:prstGeom>
              <a:noFill/>
              <a:ln>
                <a:noFill/>
              </a:ln>
            </p:spPr>
            <p:txBody>
              <a:bodyPr spcFirstLastPara="1" wrap="square" lIns="35550" tIns="35550" rIns="35550" bIns="35550" anchor="ctr" anchorCtr="0">
                <a:noAutofit/>
              </a:bodyPr>
              <a:lstStyle/>
              <a:p>
                <a:pPr marL="0" marR="0" lvl="0" indent="0" algn="ctr" rtl="0">
                  <a:lnSpc>
                    <a:spcPct val="90000"/>
                  </a:lnSpc>
                  <a:spcBef>
                    <a:spcPts val="0"/>
                  </a:spcBef>
                  <a:spcAft>
                    <a:spcPts val="0"/>
                  </a:spcAft>
                  <a:buClr>
                    <a:schemeClr val="dk1"/>
                  </a:buClr>
                  <a:buSzPts val="2800"/>
                  <a:buFont typeface="Calibri"/>
                  <a:buNone/>
                </a:pPr>
                <a:r>
                  <a:rPr lang="en-GB" sz="2800" b="0" i="0" u="none" strike="noStrike" cap="none" dirty="0">
                    <a:solidFill>
                      <a:srgbClr val="1C3046"/>
                    </a:solidFill>
                    <a:latin typeface="Calibri"/>
                    <a:ea typeface="Calibri"/>
                    <a:cs typeface="Calibri"/>
                    <a:sym typeface="Calibri"/>
                  </a:rPr>
                  <a:t>Plan</a:t>
                </a:r>
                <a:endParaRPr sz="2800" b="0" i="0" u="none" strike="noStrike" cap="none" dirty="0">
                  <a:solidFill>
                    <a:srgbClr val="1C3046"/>
                  </a:solidFill>
                  <a:latin typeface="Calibri"/>
                  <a:ea typeface="Calibri"/>
                  <a:cs typeface="Calibri"/>
                  <a:sym typeface="Calibri"/>
                </a:endParaRPr>
              </a:p>
            </p:txBody>
          </p:sp>
          <p:sp>
            <p:nvSpPr>
              <p:cNvPr id="282" name="Google Shape;282;p8"/>
              <p:cNvSpPr/>
              <p:nvPr/>
            </p:nvSpPr>
            <p:spPr>
              <a:xfrm>
                <a:off x="51177" y="377"/>
                <a:ext cx="2666244" cy="2666244"/>
              </a:xfrm>
              <a:custGeom>
                <a:avLst/>
                <a:gdLst/>
                <a:ahLst/>
                <a:cxnLst/>
                <a:rect l="l" t="t" r="r" b="b"/>
                <a:pathLst>
                  <a:path w="120000" h="120000" extrusionOk="0">
                    <a:moveTo>
                      <a:pt x="112122" y="44147"/>
                    </a:moveTo>
                    <a:lnTo>
                      <a:pt x="112122" y="44147"/>
                    </a:lnTo>
                    <a:cubicBezTo>
                      <a:pt x="114593" y="52272"/>
                      <a:pt x="115131" y="60861"/>
                      <a:pt x="113692" y="69230"/>
                    </a:cubicBezTo>
                    <a:lnTo>
                      <a:pt x="118940" y="70827"/>
                    </a:lnTo>
                    <a:lnTo>
                      <a:pt x="108161" y="74648"/>
                    </a:lnTo>
                    <a:lnTo>
                      <a:pt x="100453" y="65204"/>
                    </a:lnTo>
                    <a:lnTo>
                      <a:pt x="105695" y="66798"/>
                    </a:lnTo>
                    <a:lnTo>
                      <a:pt x="105695" y="66798"/>
                    </a:lnTo>
                    <a:cubicBezTo>
                      <a:pt x="106703" y="60024"/>
                      <a:pt x="106192" y="53110"/>
                      <a:pt x="104199" y="46557"/>
                    </a:cubicBezTo>
                    <a:close/>
                  </a:path>
                </a:pathLst>
              </a:custGeom>
              <a:solidFill>
                <a:srgbClr val="F39602"/>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3" name="Google Shape;283;p8"/>
              <p:cNvSpPr/>
              <p:nvPr/>
            </p:nvSpPr>
            <p:spPr>
              <a:xfrm>
                <a:off x="1714211" y="1663411"/>
                <a:ext cx="943595" cy="943595"/>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4" name="Google Shape;284;p8"/>
              <p:cNvSpPr txBox="1"/>
              <p:nvPr/>
            </p:nvSpPr>
            <p:spPr>
              <a:xfrm>
                <a:off x="1744018" y="1631483"/>
                <a:ext cx="943595" cy="943595"/>
              </a:xfrm>
              <a:prstGeom prst="rect">
                <a:avLst/>
              </a:prstGeom>
              <a:noFill/>
              <a:ln>
                <a:noFill/>
              </a:ln>
            </p:spPr>
            <p:txBody>
              <a:bodyPr spcFirstLastPara="1" wrap="square" lIns="35550" tIns="35550" rIns="35550" bIns="35550" anchor="ctr" anchorCtr="0">
                <a:noAutofit/>
              </a:bodyPr>
              <a:lstStyle/>
              <a:p>
                <a:pPr marL="0" marR="0" lvl="0" indent="0" algn="ctr" rtl="0">
                  <a:lnSpc>
                    <a:spcPct val="90000"/>
                  </a:lnSpc>
                  <a:spcBef>
                    <a:spcPts val="0"/>
                  </a:spcBef>
                  <a:spcAft>
                    <a:spcPts val="0"/>
                  </a:spcAft>
                  <a:buClr>
                    <a:schemeClr val="dk1"/>
                  </a:buClr>
                  <a:buSzPts val="2800"/>
                  <a:buFont typeface="Calibri"/>
                  <a:buNone/>
                </a:pPr>
                <a:r>
                  <a:rPr lang="en-GB" sz="2800" b="0" i="0" u="none" strike="noStrike" cap="none" dirty="0">
                    <a:solidFill>
                      <a:srgbClr val="1C3046"/>
                    </a:solidFill>
                    <a:latin typeface="Calibri"/>
                    <a:ea typeface="Calibri"/>
                    <a:cs typeface="Calibri"/>
                    <a:sym typeface="Calibri"/>
                  </a:rPr>
                  <a:t>Do</a:t>
                </a:r>
                <a:endParaRPr sz="2800" b="0" i="0" u="none" strike="noStrike" cap="none" dirty="0">
                  <a:solidFill>
                    <a:srgbClr val="1C3046"/>
                  </a:solidFill>
                  <a:latin typeface="Calibri"/>
                  <a:ea typeface="Calibri"/>
                  <a:cs typeface="Calibri"/>
                  <a:sym typeface="Calibri"/>
                </a:endParaRPr>
              </a:p>
            </p:txBody>
          </p:sp>
          <p:sp>
            <p:nvSpPr>
              <p:cNvPr id="285" name="Google Shape;285;p8"/>
              <p:cNvSpPr/>
              <p:nvPr/>
            </p:nvSpPr>
            <p:spPr>
              <a:xfrm>
                <a:off x="51177" y="377"/>
                <a:ext cx="2666244" cy="2666244"/>
              </a:xfrm>
              <a:custGeom>
                <a:avLst/>
                <a:gdLst/>
                <a:ahLst/>
                <a:cxnLst/>
                <a:rect l="l" t="t" r="r" b="b"/>
                <a:pathLst>
                  <a:path w="120000" h="120000" extrusionOk="0">
                    <a:moveTo>
                      <a:pt x="75853" y="112122"/>
                    </a:moveTo>
                    <a:cubicBezTo>
                      <a:pt x="67728" y="114593"/>
                      <a:pt x="59139" y="115131"/>
                      <a:pt x="50770" y="113692"/>
                    </a:cubicBezTo>
                    <a:lnTo>
                      <a:pt x="49173" y="118940"/>
                    </a:lnTo>
                    <a:lnTo>
                      <a:pt x="45352" y="108161"/>
                    </a:lnTo>
                    <a:lnTo>
                      <a:pt x="54796" y="100453"/>
                    </a:lnTo>
                    <a:lnTo>
                      <a:pt x="53202" y="105695"/>
                    </a:lnTo>
                    <a:lnTo>
                      <a:pt x="53202" y="105695"/>
                    </a:lnTo>
                    <a:cubicBezTo>
                      <a:pt x="59976" y="106703"/>
                      <a:pt x="66890" y="106192"/>
                      <a:pt x="73443" y="104199"/>
                    </a:cubicBezTo>
                    <a:close/>
                  </a:path>
                </a:pathLst>
              </a:custGeom>
              <a:solidFill>
                <a:srgbClr val="F6A303"/>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6" name="Google Shape;286;p8"/>
              <p:cNvSpPr/>
              <p:nvPr/>
            </p:nvSpPr>
            <p:spPr>
              <a:xfrm>
                <a:off x="110793" y="1663411"/>
                <a:ext cx="943595" cy="943595"/>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7" name="Google Shape;287;p8"/>
              <p:cNvSpPr txBox="1"/>
              <p:nvPr/>
            </p:nvSpPr>
            <p:spPr>
              <a:xfrm>
                <a:off x="101181" y="1619685"/>
                <a:ext cx="943595" cy="943595"/>
              </a:xfrm>
              <a:prstGeom prst="rect">
                <a:avLst/>
              </a:prstGeom>
              <a:noFill/>
              <a:ln>
                <a:noFill/>
              </a:ln>
            </p:spPr>
            <p:txBody>
              <a:bodyPr spcFirstLastPara="1" wrap="square" lIns="35550" tIns="35550" rIns="35550" bIns="35550" anchor="ctr" anchorCtr="0">
                <a:noAutofit/>
              </a:bodyPr>
              <a:lstStyle/>
              <a:p>
                <a:pPr marL="0" marR="0" lvl="0" indent="0" algn="ctr" rtl="0">
                  <a:lnSpc>
                    <a:spcPct val="90000"/>
                  </a:lnSpc>
                  <a:spcBef>
                    <a:spcPts val="0"/>
                  </a:spcBef>
                  <a:spcAft>
                    <a:spcPts val="0"/>
                  </a:spcAft>
                  <a:buClr>
                    <a:schemeClr val="dk1"/>
                  </a:buClr>
                  <a:buSzPts val="2800"/>
                  <a:buFont typeface="Calibri"/>
                  <a:buNone/>
                </a:pPr>
                <a:r>
                  <a:rPr lang="en-GB" sz="2800" b="0" i="0" u="none" strike="noStrike" cap="none" dirty="0">
                    <a:solidFill>
                      <a:srgbClr val="1C3046"/>
                    </a:solidFill>
                    <a:latin typeface="Calibri"/>
                    <a:ea typeface="Calibri"/>
                    <a:cs typeface="Calibri"/>
                    <a:sym typeface="Calibri"/>
                  </a:rPr>
                  <a:t>Check</a:t>
                </a:r>
                <a:endParaRPr sz="2800" b="0" i="0" u="none" strike="noStrike" cap="none" dirty="0">
                  <a:solidFill>
                    <a:srgbClr val="1C3046"/>
                  </a:solidFill>
                  <a:latin typeface="Calibri"/>
                  <a:ea typeface="Calibri"/>
                  <a:cs typeface="Calibri"/>
                  <a:sym typeface="Calibri"/>
                </a:endParaRPr>
              </a:p>
            </p:txBody>
          </p:sp>
          <p:sp>
            <p:nvSpPr>
              <p:cNvPr id="288" name="Google Shape;288;p8"/>
              <p:cNvSpPr/>
              <p:nvPr/>
            </p:nvSpPr>
            <p:spPr>
              <a:xfrm>
                <a:off x="51177" y="377"/>
                <a:ext cx="2666244" cy="2666244"/>
              </a:xfrm>
              <a:custGeom>
                <a:avLst/>
                <a:gdLst/>
                <a:ahLst/>
                <a:cxnLst/>
                <a:rect l="l" t="t" r="r" b="b"/>
                <a:pathLst>
                  <a:path w="120000" h="120000" extrusionOk="0">
                    <a:moveTo>
                      <a:pt x="7878" y="75853"/>
                    </a:moveTo>
                    <a:lnTo>
                      <a:pt x="7878" y="75853"/>
                    </a:lnTo>
                    <a:cubicBezTo>
                      <a:pt x="5407" y="67728"/>
                      <a:pt x="4869" y="59139"/>
                      <a:pt x="6308" y="50770"/>
                    </a:cubicBezTo>
                    <a:lnTo>
                      <a:pt x="1060" y="49173"/>
                    </a:lnTo>
                    <a:lnTo>
                      <a:pt x="11839" y="45352"/>
                    </a:lnTo>
                    <a:lnTo>
                      <a:pt x="19547" y="54796"/>
                    </a:lnTo>
                    <a:lnTo>
                      <a:pt x="14305" y="53202"/>
                    </a:lnTo>
                    <a:lnTo>
                      <a:pt x="14305" y="53202"/>
                    </a:lnTo>
                    <a:cubicBezTo>
                      <a:pt x="13297" y="59976"/>
                      <a:pt x="13808" y="66890"/>
                      <a:pt x="15801" y="73443"/>
                    </a:cubicBezTo>
                    <a:close/>
                  </a:path>
                </a:pathLst>
              </a:custGeom>
              <a:solidFill>
                <a:srgbClr val="FAB103"/>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9" name="Google Shape;289;p8"/>
              <p:cNvSpPr/>
              <p:nvPr/>
            </p:nvSpPr>
            <p:spPr>
              <a:xfrm>
                <a:off x="110793" y="59993"/>
                <a:ext cx="943595" cy="943595"/>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0" name="Google Shape;290;p8"/>
              <p:cNvSpPr txBox="1"/>
              <p:nvPr/>
            </p:nvSpPr>
            <p:spPr>
              <a:xfrm>
                <a:off x="110793" y="124909"/>
                <a:ext cx="943595" cy="943595"/>
              </a:xfrm>
              <a:prstGeom prst="rect">
                <a:avLst/>
              </a:prstGeom>
              <a:noFill/>
              <a:ln>
                <a:noFill/>
              </a:ln>
            </p:spPr>
            <p:txBody>
              <a:bodyPr spcFirstLastPara="1" wrap="square" lIns="35550" tIns="35550" rIns="35550" bIns="35550" anchor="ctr" anchorCtr="0">
                <a:noAutofit/>
              </a:bodyPr>
              <a:lstStyle/>
              <a:p>
                <a:pPr marL="0" marR="0" lvl="0" indent="0" algn="ctr" rtl="0">
                  <a:lnSpc>
                    <a:spcPct val="90000"/>
                  </a:lnSpc>
                  <a:spcBef>
                    <a:spcPts val="0"/>
                  </a:spcBef>
                  <a:spcAft>
                    <a:spcPts val="0"/>
                  </a:spcAft>
                  <a:buClr>
                    <a:schemeClr val="dk1"/>
                  </a:buClr>
                  <a:buSzPts val="2800"/>
                  <a:buFont typeface="Calibri"/>
                  <a:buNone/>
                </a:pPr>
                <a:r>
                  <a:rPr lang="en-GB" sz="2800" b="0" i="0" u="none" strike="noStrike" cap="none" dirty="0">
                    <a:solidFill>
                      <a:srgbClr val="1C3046"/>
                    </a:solidFill>
                    <a:latin typeface="Calibri"/>
                    <a:ea typeface="Calibri"/>
                    <a:cs typeface="Calibri"/>
                    <a:sym typeface="Calibri"/>
                  </a:rPr>
                  <a:t>Act</a:t>
                </a:r>
                <a:endParaRPr sz="2800" b="0" i="0" u="none" strike="noStrike" cap="none" dirty="0">
                  <a:solidFill>
                    <a:srgbClr val="1C3046"/>
                  </a:solidFill>
                  <a:latin typeface="Calibri"/>
                  <a:ea typeface="Calibri"/>
                  <a:cs typeface="Calibri"/>
                  <a:sym typeface="Calibri"/>
                </a:endParaRPr>
              </a:p>
            </p:txBody>
          </p:sp>
          <p:sp>
            <p:nvSpPr>
              <p:cNvPr id="291" name="Google Shape;291;p8"/>
              <p:cNvSpPr/>
              <p:nvPr/>
            </p:nvSpPr>
            <p:spPr>
              <a:xfrm>
                <a:off x="51177" y="377"/>
                <a:ext cx="2666244" cy="2666244"/>
              </a:xfrm>
              <a:custGeom>
                <a:avLst/>
                <a:gdLst/>
                <a:ahLst/>
                <a:cxnLst/>
                <a:rect l="l" t="t" r="r" b="b"/>
                <a:pathLst>
                  <a:path w="120000" h="120000" extrusionOk="0">
                    <a:moveTo>
                      <a:pt x="44147" y="7878"/>
                    </a:moveTo>
                    <a:lnTo>
                      <a:pt x="44147" y="7878"/>
                    </a:lnTo>
                    <a:cubicBezTo>
                      <a:pt x="52272" y="5407"/>
                      <a:pt x="60861" y="4869"/>
                      <a:pt x="69230" y="6308"/>
                    </a:cubicBezTo>
                    <a:lnTo>
                      <a:pt x="70827" y="1060"/>
                    </a:lnTo>
                    <a:lnTo>
                      <a:pt x="74648" y="11839"/>
                    </a:lnTo>
                    <a:lnTo>
                      <a:pt x="65204" y="19547"/>
                    </a:lnTo>
                    <a:lnTo>
                      <a:pt x="66798" y="14305"/>
                    </a:lnTo>
                    <a:lnTo>
                      <a:pt x="66798" y="14305"/>
                    </a:lnTo>
                    <a:cubicBezTo>
                      <a:pt x="60024" y="13297"/>
                      <a:pt x="53110" y="13808"/>
                      <a:pt x="46557" y="15801"/>
                    </a:cubicBezTo>
                    <a:close/>
                  </a:path>
                </a:pathLst>
              </a:custGeom>
              <a:solidFill>
                <a:srgbClr val="FCBE05"/>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grpSp>
        <p:sp>
          <p:nvSpPr>
            <p:cNvPr id="292" name="Google Shape;292;p8"/>
            <p:cNvSpPr txBox="1"/>
            <p:nvPr/>
          </p:nvSpPr>
          <p:spPr>
            <a:xfrm>
              <a:off x="2583785" y="3359813"/>
              <a:ext cx="1543534" cy="64633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GB" sz="2200" b="1" i="0" u="none" strike="noStrike" cap="none" dirty="0">
                  <a:solidFill>
                    <a:srgbClr val="75A4D8"/>
                  </a:solidFill>
                  <a:latin typeface="Calibri"/>
                  <a:ea typeface="Calibri"/>
                  <a:cs typeface="Calibri"/>
                  <a:sym typeface="Calibri"/>
                </a:rPr>
                <a:t>Continuous Improvement</a:t>
              </a:r>
              <a:endParaRPr sz="2200" b="0" i="0" u="none" strike="noStrike" cap="none" dirty="0">
                <a:solidFill>
                  <a:srgbClr val="75A4D8"/>
                </a:solidFill>
                <a:sym typeface="Arial"/>
              </a:endParaRPr>
            </a:p>
          </p:txBody>
        </p:sp>
      </p:grpSp>
      <p:sp>
        <p:nvSpPr>
          <p:cNvPr id="293" name="Google Shape;293;p8"/>
          <p:cNvSpPr txBox="1"/>
          <p:nvPr/>
        </p:nvSpPr>
        <p:spPr>
          <a:xfrm>
            <a:off x="5129388" y="2395662"/>
            <a:ext cx="6551233" cy="398566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GB" sz="2100" b="1" i="0" u="none" strike="noStrike" cap="none" dirty="0">
                <a:solidFill>
                  <a:srgbClr val="1C3046"/>
                </a:solidFill>
                <a:latin typeface="Calibri"/>
                <a:ea typeface="Calibri"/>
                <a:cs typeface="Calibri"/>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go="http://customooxmlschemas.google.com/" textRoundtripDataId="0"/>
                  </a:ext>
                </a:extLst>
              </a:rPr>
              <a:t> </a:t>
            </a:r>
            <a:r>
              <a:rPr lang="en-GB" sz="2100" b="1" i="0" u="none" strike="noStrike" cap="none" dirty="0">
                <a:solidFill>
                  <a:srgbClr val="1C3046"/>
                </a:solidFill>
                <a:latin typeface="Calibri"/>
                <a:ea typeface="Calibri"/>
                <a:cs typeface="Calibri"/>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go="http://customooxmlschemas.google.com/" textRoundtripDataId="1"/>
                  </a:ext>
                </a:extLst>
              </a:rPr>
              <a:t>The Hub service portfolio</a:t>
            </a:r>
            <a:r>
              <a:rPr lang="en-GB" sz="2100" b="1" i="0" u="none" strike="noStrike" cap="none" dirty="0">
                <a:solidFill>
                  <a:srgbClr val="1C3046"/>
                </a:solidFill>
                <a:latin typeface="Calibri"/>
                <a:ea typeface="Calibri"/>
                <a:cs typeface="Calibri"/>
                <a:sym typeface="Calibri"/>
              </a:rPr>
              <a:t>: i</a:t>
            </a:r>
            <a:r>
              <a:rPr lang="en-GB" sz="2100" b="1" dirty="0">
                <a:solidFill>
                  <a:srgbClr val="1C3046"/>
                </a:solidFill>
                <a:latin typeface="Calibri"/>
                <a:ea typeface="Calibri"/>
                <a:cs typeface="Calibri"/>
                <a:sym typeface="Calibri"/>
              </a:rPr>
              <a:t>nternal services</a:t>
            </a:r>
            <a:endParaRPr sz="2100" b="0" i="0" u="none" strike="noStrike" cap="none" dirty="0">
              <a:solidFill>
                <a:srgbClr val="1C3046"/>
              </a:solidFill>
              <a:sym typeface="Arial"/>
            </a:endParaRPr>
          </a:p>
          <a:p>
            <a:pPr marL="800100" marR="0" lvl="1" indent="-330200" algn="l" rtl="0">
              <a:lnSpc>
                <a:spcPct val="100000"/>
              </a:lnSpc>
              <a:spcBef>
                <a:spcPts val="0"/>
              </a:spcBef>
              <a:spcAft>
                <a:spcPts val="0"/>
              </a:spcAft>
              <a:buSzPts val="2200"/>
              <a:buFont typeface="Arial"/>
              <a:buChar char="•"/>
            </a:pPr>
            <a:r>
              <a:rPr lang="en-GB" sz="1600" b="0" i="0" u="none" strike="noStrike" cap="none" dirty="0">
                <a:solidFill>
                  <a:srgbClr val="1C3046"/>
                </a:solidFill>
                <a:latin typeface="Calibri"/>
                <a:ea typeface="Calibri"/>
                <a:cs typeface="Calibri"/>
                <a:sym typeface="Calibri"/>
              </a:rPr>
              <a:t>Services enabling EOSC (the Hub) and supporting EOSC SMS.</a:t>
            </a:r>
            <a:endParaRPr sz="1600" b="0" i="0" u="none" strike="noStrike" cap="none" dirty="0">
              <a:solidFill>
                <a:srgbClr val="1C3046"/>
              </a:solidFill>
              <a:latin typeface="Calibri"/>
              <a:ea typeface="Calibri"/>
              <a:cs typeface="Calibri"/>
              <a:sym typeface="Calibri"/>
            </a:endParaRPr>
          </a:p>
          <a:p>
            <a:pPr marL="1371600" lvl="2" indent="-317500" algn="l" rtl="0">
              <a:spcBef>
                <a:spcPts val="0"/>
              </a:spcBef>
              <a:spcAft>
                <a:spcPts val="0"/>
              </a:spcAft>
              <a:buSzPts val="1400"/>
              <a:buFont typeface="Calibri"/>
              <a:buChar char="■"/>
            </a:pPr>
            <a:r>
              <a:rPr lang="en-GB" dirty="0">
                <a:solidFill>
                  <a:srgbClr val="1C3046"/>
                </a:solidFill>
                <a:latin typeface="Calibri"/>
                <a:ea typeface="Calibri"/>
                <a:cs typeface="Calibri"/>
                <a:sym typeface="Calibri"/>
              </a:rPr>
              <a:t>E.g. accounting, monitoring, helpdesk, AAI, order management tool</a:t>
            </a:r>
            <a:endParaRPr dirty="0">
              <a:solidFill>
                <a:srgbClr val="1C3046"/>
              </a:solidFill>
              <a:latin typeface="Calibri"/>
              <a:ea typeface="Calibri"/>
              <a:cs typeface="Calibri"/>
              <a:sym typeface="Calibri"/>
            </a:endParaRPr>
          </a:p>
          <a:p>
            <a:pPr marL="800100" marR="0" lvl="1" indent="-330200" algn="l" rtl="0">
              <a:lnSpc>
                <a:spcPct val="100000"/>
              </a:lnSpc>
              <a:spcBef>
                <a:spcPts val="0"/>
              </a:spcBef>
              <a:spcAft>
                <a:spcPts val="0"/>
              </a:spcAft>
              <a:buSzPts val="2200"/>
              <a:buFont typeface="Arial"/>
              <a:buChar char="•"/>
            </a:pPr>
            <a:r>
              <a:rPr lang="en-GB" sz="1600" b="1" dirty="0">
                <a:solidFill>
                  <a:srgbClr val="1C3046"/>
                </a:solidFill>
                <a:latin typeface="Calibri"/>
                <a:ea typeface="Calibri"/>
                <a:cs typeface="Calibri"/>
                <a:sym typeface="Calibri"/>
              </a:rPr>
              <a:t>Scope</a:t>
            </a:r>
            <a:r>
              <a:rPr lang="en-GB" sz="1600" dirty="0">
                <a:solidFill>
                  <a:srgbClr val="1C3046"/>
                </a:solidFill>
                <a:latin typeface="Calibri"/>
                <a:ea typeface="Calibri"/>
                <a:cs typeface="Calibri"/>
                <a:sym typeface="Calibri"/>
              </a:rPr>
              <a:t>: all service management processes, h</a:t>
            </a:r>
            <a:r>
              <a:rPr lang="en-GB" sz="1600" b="0" i="0" u="none" strike="noStrike" cap="none" dirty="0">
                <a:solidFill>
                  <a:srgbClr val="1C3046"/>
                </a:solidFill>
                <a:latin typeface="Calibri"/>
                <a:ea typeface="Calibri"/>
                <a:cs typeface="Calibri"/>
                <a:sym typeface="Calibri"/>
              </a:rPr>
              <a:t>igh expectations and close control. </a:t>
            </a:r>
            <a:endParaRPr sz="1600" b="0" i="0" u="none" strike="noStrike" cap="none" dirty="0">
              <a:solidFill>
                <a:srgbClr val="1C3046"/>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r>
              <a:rPr lang="en-GB" sz="2100" b="1" i="0" u="none" strike="noStrike" cap="none" dirty="0">
                <a:solidFill>
                  <a:srgbClr val="1C3046"/>
                </a:solidFill>
                <a:latin typeface="Calibri"/>
                <a:ea typeface="Calibri"/>
                <a:cs typeface="Calibri"/>
                <a:sym typeface="Calibri"/>
              </a:rPr>
              <a:t> </a:t>
            </a:r>
          </a:p>
          <a:p>
            <a:pPr marL="0" marR="0" lvl="0" indent="0" algn="l" rtl="0">
              <a:lnSpc>
                <a:spcPct val="100000"/>
              </a:lnSpc>
              <a:spcBef>
                <a:spcPts val="0"/>
              </a:spcBef>
              <a:spcAft>
                <a:spcPts val="0"/>
              </a:spcAft>
              <a:buClr>
                <a:srgbClr val="000000"/>
              </a:buClr>
              <a:buSzPts val="2400"/>
              <a:buFont typeface="Arial"/>
              <a:buNone/>
            </a:pPr>
            <a:r>
              <a:rPr lang="en-GB" sz="2100" b="1" i="0" u="none" strike="noStrike" cap="none" dirty="0">
                <a:solidFill>
                  <a:srgbClr val="1C3046"/>
                </a:solidFill>
                <a:latin typeface="Calibri"/>
                <a:ea typeface="Calibri"/>
                <a:cs typeface="Calibri"/>
                <a:sym typeface="Calibri"/>
              </a:rPr>
              <a:t>EOSC service portfolio: external services</a:t>
            </a:r>
            <a:endParaRPr sz="2100" b="0" i="0" u="none" strike="noStrike" cap="none" dirty="0">
              <a:solidFill>
                <a:srgbClr val="1C3046"/>
              </a:solidFill>
              <a:sym typeface="Arial"/>
            </a:endParaRPr>
          </a:p>
          <a:p>
            <a:pPr marL="800100" marR="0" lvl="1" indent="-330200" algn="l" rtl="0">
              <a:lnSpc>
                <a:spcPct val="100000"/>
              </a:lnSpc>
              <a:spcBef>
                <a:spcPts val="0"/>
              </a:spcBef>
              <a:spcAft>
                <a:spcPts val="0"/>
              </a:spcAft>
              <a:buSzPts val="2200"/>
              <a:buFont typeface="Arial"/>
              <a:buChar char="•"/>
            </a:pPr>
            <a:r>
              <a:rPr lang="en-GB" sz="1600" b="0" i="0" u="none" strike="noStrike" cap="none" dirty="0">
                <a:solidFill>
                  <a:srgbClr val="1C3046"/>
                </a:solidFill>
                <a:latin typeface="Calibri"/>
                <a:ea typeface="Calibri"/>
                <a:cs typeface="Calibri"/>
                <a:sym typeface="Calibri"/>
              </a:rPr>
              <a:t>EOSC services promoted and delivered to the research communities, that can be found and ordered via EOSC portal.</a:t>
            </a:r>
            <a:endParaRPr sz="1600" b="0" i="0" u="none" strike="noStrike" cap="none" dirty="0">
              <a:solidFill>
                <a:srgbClr val="1C3046"/>
              </a:solidFill>
              <a:latin typeface="Calibri"/>
              <a:ea typeface="Calibri"/>
              <a:cs typeface="Calibri"/>
              <a:sym typeface="Calibri"/>
            </a:endParaRPr>
          </a:p>
          <a:p>
            <a:pPr marL="1371600" lvl="2" indent="-317500" algn="l" rtl="0">
              <a:spcBef>
                <a:spcPts val="0"/>
              </a:spcBef>
              <a:spcAft>
                <a:spcPts val="0"/>
              </a:spcAft>
              <a:buSzPts val="1400"/>
              <a:buFont typeface="Calibri"/>
              <a:buChar char="■"/>
            </a:pPr>
            <a:r>
              <a:rPr lang="en-GB" dirty="0">
                <a:solidFill>
                  <a:srgbClr val="1C3046"/>
                </a:solidFill>
                <a:latin typeface="Calibri"/>
                <a:ea typeface="Calibri"/>
                <a:cs typeface="Calibri"/>
                <a:sym typeface="Calibri"/>
              </a:rPr>
              <a:t>E.g. storage, compute, processing, data management</a:t>
            </a:r>
            <a:endParaRPr dirty="0">
              <a:solidFill>
                <a:srgbClr val="1C3046"/>
              </a:solidFill>
              <a:latin typeface="Calibri"/>
              <a:ea typeface="Calibri"/>
              <a:cs typeface="Calibri"/>
              <a:sym typeface="Calibri"/>
            </a:endParaRPr>
          </a:p>
          <a:p>
            <a:pPr marL="800100" marR="0" lvl="1" indent="-330200" algn="l" rtl="0">
              <a:lnSpc>
                <a:spcPct val="100000"/>
              </a:lnSpc>
              <a:spcBef>
                <a:spcPts val="0"/>
              </a:spcBef>
              <a:spcAft>
                <a:spcPts val="0"/>
              </a:spcAft>
              <a:buSzPts val="2200"/>
              <a:buChar char="•"/>
            </a:pPr>
            <a:r>
              <a:rPr lang="en-GB" sz="1600" b="1" dirty="0">
                <a:solidFill>
                  <a:srgbClr val="1C3046"/>
                </a:solidFill>
                <a:latin typeface="Calibri"/>
                <a:ea typeface="Calibri"/>
                <a:cs typeface="Calibri"/>
                <a:sym typeface="Calibri"/>
              </a:rPr>
              <a:t>Scope</a:t>
            </a:r>
            <a:r>
              <a:rPr lang="en-GB" sz="1600" dirty="0">
                <a:solidFill>
                  <a:srgbClr val="1C3046"/>
                </a:solidFill>
                <a:latin typeface="Calibri"/>
                <a:ea typeface="Calibri"/>
                <a:cs typeface="Calibri"/>
                <a:sym typeface="Calibri"/>
              </a:rPr>
              <a:t>: Portfolio management (</a:t>
            </a:r>
            <a:r>
              <a:rPr lang="en-GB" sz="1600" b="0" i="0" u="none" strike="noStrike" cap="none" dirty="0">
                <a:solidFill>
                  <a:srgbClr val="1C3046"/>
                </a:solidFill>
                <a:latin typeface="Calibri"/>
                <a:ea typeface="Calibri"/>
                <a:cs typeface="Calibri"/>
                <a:sym typeface="Calibri"/>
              </a:rPr>
              <a:t>Rules of Participation</a:t>
            </a:r>
            <a:r>
              <a:rPr lang="en-GB" sz="1600" dirty="0">
                <a:solidFill>
                  <a:srgbClr val="1C3046"/>
                </a:solidFill>
                <a:latin typeface="Calibri"/>
                <a:ea typeface="Calibri"/>
                <a:cs typeface="Calibri"/>
                <a:sym typeface="Calibri"/>
              </a:rPr>
              <a:t>), Service level management, Order management, Customer Relationship Management</a:t>
            </a:r>
            <a:endParaRPr sz="1600" dirty="0">
              <a:solidFill>
                <a:srgbClr val="1C3046"/>
              </a:solidFill>
              <a:latin typeface="Calibri"/>
              <a:ea typeface="Calibri"/>
              <a:cs typeface="Calibri"/>
              <a:sym typeface="Calibri"/>
            </a:endParaRPr>
          </a:p>
          <a:p>
            <a:pPr marL="1371600" marR="0" lvl="2" indent="-317500" algn="l" rtl="0">
              <a:lnSpc>
                <a:spcPct val="100000"/>
              </a:lnSpc>
              <a:spcBef>
                <a:spcPts val="0"/>
              </a:spcBef>
              <a:spcAft>
                <a:spcPts val="0"/>
              </a:spcAft>
              <a:buSzPts val="1400"/>
              <a:buFont typeface="Calibri"/>
              <a:buChar char="■"/>
            </a:pPr>
            <a:r>
              <a:rPr lang="en-GB" dirty="0">
                <a:solidFill>
                  <a:srgbClr val="1C3046"/>
                </a:solidFill>
                <a:latin typeface="Calibri"/>
                <a:ea typeface="Calibri"/>
                <a:cs typeface="Calibri"/>
                <a:sym typeface="Calibri"/>
              </a:rPr>
              <a:t>Possible limited interaction with Incident management,</a:t>
            </a:r>
            <a:br>
              <a:rPr lang="en-GB" dirty="0">
                <a:solidFill>
                  <a:srgbClr val="1C3046"/>
                </a:solidFill>
                <a:latin typeface="Calibri"/>
                <a:ea typeface="Calibri"/>
                <a:cs typeface="Calibri"/>
                <a:sym typeface="Calibri"/>
              </a:rPr>
            </a:br>
            <a:r>
              <a:rPr lang="en-GB" dirty="0">
                <a:solidFill>
                  <a:srgbClr val="1C3046"/>
                </a:solidFill>
                <a:latin typeface="Calibri"/>
                <a:ea typeface="Calibri"/>
                <a:cs typeface="Calibri"/>
                <a:sym typeface="Calibri"/>
              </a:rPr>
              <a:t>change management etc. </a:t>
            </a:r>
            <a:endParaRPr dirty="0">
              <a:solidFill>
                <a:srgbClr val="1C3046"/>
              </a:solidFill>
              <a:latin typeface="Calibri"/>
              <a:ea typeface="Calibri"/>
              <a:cs typeface="Calibri"/>
              <a:sym typeface="Calibri"/>
            </a:endParaRPr>
          </a:p>
        </p:txBody>
      </p:sp>
      <p:grpSp>
        <p:nvGrpSpPr>
          <p:cNvPr id="33" name="Group 1">
            <a:extLst>
              <a:ext uri="{FF2B5EF4-FFF2-40B4-BE49-F238E27FC236}">
                <a16:creationId xmlns:a16="http://schemas.microsoft.com/office/drawing/2014/main" id="{8453D32D-8680-BB4A-8437-B3E744206EE4}"/>
              </a:ext>
            </a:extLst>
          </p:cNvPr>
          <p:cNvGrpSpPr/>
          <p:nvPr/>
        </p:nvGrpSpPr>
        <p:grpSpPr>
          <a:xfrm>
            <a:off x="324728" y="1105787"/>
            <a:ext cx="524856" cy="4954772"/>
            <a:chOff x="335360" y="949839"/>
            <a:chExt cx="566259" cy="5345629"/>
          </a:xfrm>
        </p:grpSpPr>
        <p:pic>
          <p:nvPicPr>
            <p:cNvPr id="34" name="Picture 10">
              <a:extLst>
                <a:ext uri="{FF2B5EF4-FFF2-40B4-BE49-F238E27FC236}">
                  <a16:creationId xmlns:a16="http://schemas.microsoft.com/office/drawing/2014/main" id="{7F1D633D-7B5E-0342-A352-758D05F40E1F}"/>
                </a:ext>
              </a:extLst>
            </p:cNvPr>
            <p:cNvPicPr>
              <a:picLocks noChangeAspect="1" noChangeArrowheads="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949839"/>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12">
              <a:extLst>
                <a:ext uri="{FF2B5EF4-FFF2-40B4-BE49-F238E27FC236}">
                  <a16:creationId xmlns:a16="http://schemas.microsoft.com/office/drawing/2014/main" id="{BE99BF61-E3E5-1643-BC4B-302087687FA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4660" y="155040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14">
              <a:extLst>
                <a:ext uri="{FF2B5EF4-FFF2-40B4-BE49-F238E27FC236}">
                  <a16:creationId xmlns:a16="http://schemas.microsoft.com/office/drawing/2014/main" id="{BCB617F4-2190-184D-9883-FB16F5F73DA5}"/>
                </a:ext>
              </a:extLst>
            </p:cNvPr>
            <p:cNvPicPr>
              <a:picLocks noChangeAspect="1" noChangeArrowheads="1"/>
            </p:cNvPicPr>
            <p:nvPr/>
          </p:nvPicPr>
          <p:blipFill>
            <a:blip r:embed="rId5">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2150977"/>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16">
              <a:extLst>
                <a:ext uri="{FF2B5EF4-FFF2-40B4-BE49-F238E27FC236}">
                  <a16:creationId xmlns:a16="http://schemas.microsoft.com/office/drawing/2014/main" id="{5C45178F-FBEA-C549-A1E7-F36C26F73C65}"/>
                </a:ext>
              </a:extLst>
            </p:cNvPr>
            <p:cNvPicPr>
              <a:picLocks noChangeAspect="1" noChangeArrowheads="1"/>
            </p:cNvPicPr>
            <p:nvPr/>
          </p:nvPicPr>
          <p:blipFill>
            <a:blip r:embed="rId6">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2751544"/>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18">
              <a:extLst>
                <a:ext uri="{FF2B5EF4-FFF2-40B4-BE49-F238E27FC236}">
                  <a16:creationId xmlns:a16="http://schemas.microsoft.com/office/drawing/2014/main" id="{2B16499A-FAC9-C647-82A7-9E20B6B56BDE}"/>
                </a:ext>
              </a:extLst>
            </p:cNvPr>
            <p:cNvPicPr>
              <a:picLocks noChangeAspect="1" noChangeArrowheads="1"/>
            </p:cNvPicPr>
            <p:nvPr/>
          </p:nvPicPr>
          <p:blipFill>
            <a:blip r:embed="rId7">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3352114"/>
              <a:ext cx="537715" cy="537715"/>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20">
              <a:extLst>
                <a:ext uri="{FF2B5EF4-FFF2-40B4-BE49-F238E27FC236}">
                  <a16:creationId xmlns:a16="http://schemas.microsoft.com/office/drawing/2014/main" id="{5DAC5333-2CD6-184D-9322-B7F5195EBEFD}"/>
                </a:ext>
              </a:extLst>
            </p:cNvPr>
            <p:cNvPicPr>
              <a:picLocks noChangeAspect="1" noChangeArrowheads="1"/>
            </p:cNvPicPr>
            <p:nvPr/>
          </p:nvPicPr>
          <p:blipFill>
            <a:blip r:embed="rId8">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3954364"/>
              <a:ext cx="536959" cy="537716"/>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22">
              <a:extLst>
                <a:ext uri="{FF2B5EF4-FFF2-40B4-BE49-F238E27FC236}">
                  <a16:creationId xmlns:a16="http://schemas.microsoft.com/office/drawing/2014/main" id="{A4460002-4DAF-BB44-B17D-6FA290816733}"/>
                </a:ext>
              </a:extLst>
            </p:cNvPr>
            <p:cNvPicPr>
              <a:picLocks noChangeAspect="1" noChangeArrowheads="1"/>
            </p:cNvPicPr>
            <p:nvPr/>
          </p:nvPicPr>
          <p:blipFill>
            <a:blip r:embed="rId9">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455661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24">
              <a:extLst>
                <a:ext uri="{FF2B5EF4-FFF2-40B4-BE49-F238E27FC236}">
                  <a16:creationId xmlns:a16="http://schemas.microsoft.com/office/drawing/2014/main" id="{7A73CA6B-4DA9-E74F-8248-AC6D68E7A95D}"/>
                </a:ext>
              </a:extLst>
            </p:cNvPr>
            <p:cNvPicPr>
              <a:picLocks noChangeAspect="1" noChangeArrowheads="1"/>
            </p:cNvPicPr>
            <p:nvPr/>
          </p:nvPicPr>
          <p:blipFill>
            <a:blip r:embed="rId10">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515718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26">
              <a:extLst>
                <a:ext uri="{FF2B5EF4-FFF2-40B4-BE49-F238E27FC236}">
                  <a16:creationId xmlns:a16="http://schemas.microsoft.com/office/drawing/2014/main" id="{03181DDF-B76B-7643-9895-1F15610D363E}"/>
                </a:ext>
              </a:extLst>
            </p:cNvPr>
            <p:cNvPicPr>
              <a:picLocks noChangeAspect="1" noChangeArrowheads="1"/>
            </p:cNvPicPr>
            <p:nvPr/>
          </p:nvPicPr>
          <p:blipFill>
            <a:blip r:embed="rId11">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35360" y="5757752"/>
              <a:ext cx="536959" cy="537716"/>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g77ebb4a0b2_1_2"/>
          <p:cNvSpPr txBox="1">
            <a:spLocks noGrp="1"/>
          </p:cNvSpPr>
          <p:nvPr>
            <p:ph type="body" idx="1"/>
          </p:nvPr>
        </p:nvSpPr>
        <p:spPr>
          <a:xfrm>
            <a:off x="1801458" y="1751310"/>
            <a:ext cx="9458420" cy="4554963"/>
          </a:xfrm>
          <a:prstGeom prst="rect">
            <a:avLst/>
          </a:prstGeom>
        </p:spPr>
        <p:txBody>
          <a:bodyPr spcFirstLastPara="1" wrap="square" lIns="91425" tIns="45700" rIns="91425" bIns="45700" anchor="t" anchorCtr="0">
            <a:noAutofit/>
          </a:bodyPr>
          <a:lstStyle/>
          <a:p>
            <a:pPr marL="457200" lvl="0" indent="-349250" algn="l" rtl="0">
              <a:lnSpc>
                <a:spcPct val="115000"/>
              </a:lnSpc>
              <a:spcBef>
                <a:spcPts val="0"/>
              </a:spcBef>
              <a:spcAft>
                <a:spcPts val="0"/>
              </a:spcAft>
              <a:buClr>
                <a:srgbClr val="333333"/>
              </a:buClr>
              <a:buSzPts val="1900"/>
              <a:buChar char="●"/>
            </a:pPr>
            <a:r>
              <a:rPr lang="en-GB" sz="1800" b="1" dirty="0">
                <a:solidFill>
                  <a:srgbClr val="333333"/>
                </a:solidFill>
                <a:highlight>
                  <a:srgbClr val="FFFFFF"/>
                </a:highlight>
                <a:latin typeface="Arial"/>
                <a:ea typeface="Arial"/>
                <a:cs typeface="Arial"/>
                <a:sym typeface="Arial"/>
              </a:rPr>
              <a:t>Robust and resilient service delivery </a:t>
            </a:r>
            <a:r>
              <a:rPr lang="en-GB" sz="1800" dirty="0">
                <a:solidFill>
                  <a:srgbClr val="333333"/>
                </a:solidFill>
                <a:highlight>
                  <a:srgbClr val="FFFFFF"/>
                </a:highlight>
                <a:latin typeface="Arial"/>
                <a:ea typeface="Arial"/>
                <a:cs typeface="Arial"/>
                <a:sym typeface="Arial"/>
              </a:rPr>
              <a:t>within the hub to the EOSC federated infrastructure;</a:t>
            </a:r>
            <a:endParaRPr sz="1800" dirty="0">
              <a:solidFill>
                <a:srgbClr val="333333"/>
              </a:solidFill>
              <a:highlight>
                <a:srgbClr val="FFFFFF"/>
              </a:highlight>
              <a:latin typeface="Arial"/>
              <a:ea typeface="Arial"/>
              <a:cs typeface="Arial"/>
              <a:sym typeface="Arial"/>
            </a:endParaRPr>
          </a:p>
          <a:p>
            <a:pPr marL="457200" lvl="0" indent="0" algn="l" rtl="0">
              <a:lnSpc>
                <a:spcPct val="115000"/>
              </a:lnSpc>
              <a:spcBef>
                <a:spcPts val="0"/>
              </a:spcBef>
              <a:spcAft>
                <a:spcPts val="0"/>
              </a:spcAft>
              <a:buNone/>
            </a:pPr>
            <a:endParaRPr sz="1800" dirty="0">
              <a:solidFill>
                <a:srgbClr val="333333"/>
              </a:solidFill>
              <a:highlight>
                <a:srgbClr val="FFFFFF"/>
              </a:highlight>
              <a:latin typeface="Arial"/>
              <a:ea typeface="Arial"/>
              <a:cs typeface="Arial"/>
              <a:sym typeface="Arial"/>
            </a:endParaRPr>
          </a:p>
          <a:p>
            <a:pPr marL="457200" lvl="0" indent="-349250" algn="l" rtl="0">
              <a:lnSpc>
                <a:spcPct val="115000"/>
              </a:lnSpc>
              <a:spcBef>
                <a:spcPts val="0"/>
              </a:spcBef>
              <a:spcAft>
                <a:spcPts val="0"/>
              </a:spcAft>
              <a:buClr>
                <a:srgbClr val="333333"/>
              </a:buClr>
              <a:buSzPts val="1900"/>
              <a:buChar char="●"/>
            </a:pPr>
            <a:r>
              <a:rPr lang="en-GB" sz="1800" b="1" dirty="0">
                <a:solidFill>
                  <a:srgbClr val="333333"/>
                </a:solidFill>
                <a:highlight>
                  <a:srgbClr val="FFFFFF"/>
                </a:highlight>
                <a:latin typeface="Arial"/>
                <a:ea typeface="Arial"/>
                <a:cs typeface="Arial"/>
                <a:sym typeface="Arial"/>
              </a:rPr>
              <a:t>Facilitate communication between customer and providers </a:t>
            </a:r>
            <a:r>
              <a:rPr lang="en-GB" sz="1800" dirty="0">
                <a:solidFill>
                  <a:srgbClr val="333333"/>
                </a:solidFill>
                <a:highlight>
                  <a:srgbClr val="FFFFFF"/>
                </a:highlight>
                <a:latin typeface="Arial"/>
                <a:ea typeface="Arial"/>
                <a:cs typeface="Arial"/>
                <a:sym typeface="Arial"/>
              </a:rPr>
              <a:t>by introducing single point of contact (helpdesk, marketplace etc.);</a:t>
            </a:r>
            <a:endParaRPr sz="1800" dirty="0">
              <a:solidFill>
                <a:srgbClr val="333333"/>
              </a:solidFill>
              <a:highlight>
                <a:srgbClr val="FFFFFF"/>
              </a:highlight>
              <a:latin typeface="Arial"/>
              <a:ea typeface="Arial"/>
              <a:cs typeface="Arial"/>
              <a:sym typeface="Arial"/>
            </a:endParaRPr>
          </a:p>
          <a:p>
            <a:pPr marL="457200" lvl="0" indent="0" algn="l" rtl="0">
              <a:lnSpc>
                <a:spcPct val="115000"/>
              </a:lnSpc>
              <a:spcBef>
                <a:spcPts val="0"/>
              </a:spcBef>
              <a:spcAft>
                <a:spcPts val="0"/>
              </a:spcAft>
              <a:buNone/>
            </a:pPr>
            <a:endParaRPr sz="1800" dirty="0">
              <a:solidFill>
                <a:srgbClr val="333333"/>
              </a:solidFill>
              <a:highlight>
                <a:srgbClr val="FFFFFF"/>
              </a:highlight>
              <a:latin typeface="Arial"/>
              <a:ea typeface="Arial"/>
              <a:cs typeface="Arial"/>
              <a:sym typeface="Arial"/>
            </a:endParaRPr>
          </a:p>
          <a:p>
            <a:pPr marL="457200" lvl="0" indent="-349250" algn="l" rtl="0">
              <a:lnSpc>
                <a:spcPct val="115000"/>
              </a:lnSpc>
              <a:spcBef>
                <a:spcPts val="0"/>
              </a:spcBef>
              <a:spcAft>
                <a:spcPts val="0"/>
              </a:spcAft>
              <a:buClr>
                <a:srgbClr val="333333"/>
              </a:buClr>
              <a:buSzPts val="1900"/>
              <a:buChar char="●"/>
            </a:pPr>
            <a:r>
              <a:rPr lang="en-GB" sz="1800" b="1" dirty="0">
                <a:solidFill>
                  <a:srgbClr val="333333"/>
                </a:solidFill>
                <a:highlight>
                  <a:srgbClr val="FFFFFF"/>
                </a:highlight>
                <a:latin typeface="Arial"/>
                <a:ea typeface="Arial"/>
                <a:cs typeface="Arial"/>
                <a:sym typeface="Arial"/>
              </a:rPr>
              <a:t>Shares service delivery best practices</a:t>
            </a:r>
            <a:r>
              <a:rPr lang="en-GB" sz="1800" dirty="0">
                <a:solidFill>
                  <a:srgbClr val="333333"/>
                </a:solidFill>
                <a:highlight>
                  <a:srgbClr val="FFFFFF"/>
                </a:highlight>
                <a:latin typeface="Arial"/>
                <a:ea typeface="Arial"/>
                <a:cs typeface="Arial"/>
                <a:sym typeface="Arial"/>
              </a:rPr>
              <a:t> among providers;</a:t>
            </a:r>
            <a:endParaRPr sz="1800" dirty="0">
              <a:solidFill>
                <a:srgbClr val="333333"/>
              </a:solidFill>
              <a:highlight>
                <a:srgbClr val="FFFFFF"/>
              </a:highlight>
              <a:latin typeface="Arial"/>
              <a:ea typeface="Arial"/>
              <a:cs typeface="Arial"/>
              <a:sym typeface="Arial"/>
            </a:endParaRPr>
          </a:p>
          <a:p>
            <a:pPr marL="457200" lvl="0" indent="0" algn="l" rtl="0">
              <a:lnSpc>
                <a:spcPct val="115000"/>
              </a:lnSpc>
              <a:spcBef>
                <a:spcPts val="0"/>
              </a:spcBef>
              <a:spcAft>
                <a:spcPts val="0"/>
              </a:spcAft>
              <a:buNone/>
            </a:pPr>
            <a:endParaRPr sz="1800" dirty="0">
              <a:solidFill>
                <a:srgbClr val="333333"/>
              </a:solidFill>
              <a:highlight>
                <a:srgbClr val="FFFFFF"/>
              </a:highlight>
              <a:latin typeface="Arial"/>
              <a:ea typeface="Arial"/>
              <a:cs typeface="Arial"/>
              <a:sym typeface="Arial"/>
            </a:endParaRPr>
          </a:p>
          <a:p>
            <a:pPr marL="457200" lvl="0" indent="-349250" algn="l" rtl="0">
              <a:lnSpc>
                <a:spcPct val="115000"/>
              </a:lnSpc>
              <a:spcBef>
                <a:spcPts val="0"/>
              </a:spcBef>
              <a:spcAft>
                <a:spcPts val="0"/>
              </a:spcAft>
              <a:buClr>
                <a:srgbClr val="333333"/>
              </a:buClr>
              <a:buSzPts val="1900"/>
              <a:buChar char="●"/>
            </a:pPr>
            <a:r>
              <a:rPr lang="en-GB" sz="1800" b="1" dirty="0">
                <a:solidFill>
                  <a:srgbClr val="333333"/>
                </a:solidFill>
                <a:highlight>
                  <a:srgbClr val="FFFFFF"/>
                </a:highlight>
                <a:latin typeface="Arial"/>
                <a:ea typeface="Arial"/>
                <a:cs typeface="Arial"/>
                <a:sym typeface="Arial"/>
              </a:rPr>
              <a:t>Aligns service management activities of all of the service providers</a:t>
            </a:r>
            <a:r>
              <a:rPr lang="en-GB" sz="1800" dirty="0">
                <a:solidFill>
                  <a:srgbClr val="333333"/>
                </a:solidFill>
                <a:highlight>
                  <a:srgbClr val="FFFFFF"/>
                </a:highlight>
                <a:latin typeface="Arial"/>
                <a:ea typeface="Arial"/>
                <a:cs typeface="Arial"/>
                <a:sym typeface="Arial"/>
              </a:rPr>
              <a:t>,</a:t>
            </a:r>
          </a:p>
          <a:p>
            <a:pPr marL="457200" lvl="0" indent="-349250" algn="l" rtl="0">
              <a:lnSpc>
                <a:spcPct val="115000"/>
              </a:lnSpc>
              <a:spcBef>
                <a:spcPts val="0"/>
              </a:spcBef>
              <a:spcAft>
                <a:spcPts val="0"/>
              </a:spcAft>
              <a:buClr>
                <a:srgbClr val="333333"/>
              </a:buClr>
              <a:buSzPts val="1900"/>
              <a:buChar char="●"/>
            </a:pPr>
            <a:r>
              <a:rPr lang="en-GB" sz="1800" dirty="0">
                <a:solidFill>
                  <a:srgbClr val="333333"/>
                </a:solidFill>
                <a:highlight>
                  <a:srgbClr val="FFFFFF"/>
                </a:highlight>
                <a:latin typeface="Arial"/>
                <a:ea typeface="Arial"/>
                <a:cs typeface="Arial"/>
                <a:sym typeface="Arial"/>
              </a:rPr>
              <a:t>supporting different integration levels with the centralised services;</a:t>
            </a:r>
            <a:endParaRPr sz="1800" dirty="0">
              <a:solidFill>
                <a:srgbClr val="333333"/>
              </a:solidFill>
              <a:highlight>
                <a:srgbClr val="FFFFFF"/>
              </a:highlight>
              <a:latin typeface="Arial"/>
              <a:ea typeface="Arial"/>
              <a:cs typeface="Arial"/>
              <a:sym typeface="Arial"/>
            </a:endParaRPr>
          </a:p>
          <a:p>
            <a:pPr marL="457200" lvl="0" indent="0" algn="l" rtl="0">
              <a:lnSpc>
                <a:spcPct val="115000"/>
              </a:lnSpc>
              <a:spcBef>
                <a:spcPts val="0"/>
              </a:spcBef>
              <a:spcAft>
                <a:spcPts val="0"/>
              </a:spcAft>
              <a:buNone/>
            </a:pPr>
            <a:endParaRPr sz="1800" dirty="0">
              <a:solidFill>
                <a:srgbClr val="333333"/>
              </a:solidFill>
              <a:highlight>
                <a:srgbClr val="FFFFFF"/>
              </a:highlight>
              <a:latin typeface="Arial"/>
              <a:ea typeface="Arial"/>
              <a:cs typeface="Arial"/>
              <a:sym typeface="Arial"/>
            </a:endParaRPr>
          </a:p>
          <a:p>
            <a:pPr marL="457200" lvl="0" indent="-349250" algn="l" rtl="0">
              <a:lnSpc>
                <a:spcPct val="115000"/>
              </a:lnSpc>
              <a:spcBef>
                <a:spcPts val="0"/>
              </a:spcBef>
              <a:spcAft>
                <a:spcPts val="0"/>
              </a:spcAft>
              <a:buClr>
                <a:srgbClr val="333333"/>
              </a:buClr>
              <a:buSzPts val="1900"/>
              <a:buChar char="●"/>
            </a:pPr>
            <a:r>
              <a:rPr lang="en-GB" sz="1800" b="1" dirty="0">
                <a:solidFill>
                  <a:srgbClr val="333333"/>
                </a:solidFill>
                <a:highlight>
                  <a:srgbClr val="FFFFFF"/>
                </a:highlight>
                <a:latin typeface="Arial"/>
                <a:ea typeface="Arial"/>
                <a:cs typeface="Arial"/>
                <a:sym typeface="Arial"/>
              </a:rPr>
              <a:t>Integrates services provided by the different providers into the common marketplace and monitoring frameworks</a:t>
            </a:r>
            <a:r>
              <a:rPr lang="en-GB" sz="1800" dirty="0">
                <a:solidFill>
                  <a:srgbClr val="333333"/>
                </a:solidFill>
                <a:highlight>
                  <a:srgbClr val="FFFFFF"/>
                </a:highlight>
                <a:latin typeface="Arial"/>
                <a:ea typeface="Arial"/>
                <a:cs typeface="Arial"/>
                <a:sym typeface="Arial"/>
              </a:rPr>
              <a:t> in a way that provides value for EOSC.</a:t>
            </a:r>
            <a:endParaRPr sz="1800" dirty="0">
              <a:solidFill>
                <a:srgbClr val="333333"/>
              </a:solidFill>
              <a:highlight>
                <a:srgbClr val="FFFFFF"/>
              </a:highlight>
              <a:latin typeface="Arial"/>
              <a:ea typeface="Arial"/>
              <a:cs typeface="Arial"/>
              <a:sym typeface="Arial"/>
            </a:endParaRPr>
          </a:p>
          <a:p>
            <a:pPr marL="0" lvl="0" indent="0" algn="l" rtl="0">
              <a:spcBef>
                <a:spcPts val="560"/>
              </a:spcBef>
              <a:spcAft>
                <a:spcPts val="0"/>
              </a:spcAft>
              <a:buNone/>
            </a:pPr>
            <a:endParaRPr sz="1800" dirty="0"/>
          </a:p>
        </p:txBody>
      </p:sp>
      <p:sp>
        <p:nvSpPr>
          <p:cNvPr id="301" name="Google Shape;301;g77ebb4a0b2_1_2"/>
          <p:cNvSpPr txBox="1">
            <a:spLocks noGrp="1"/>
          </p:cNvSpPr>
          <p:nvPr>
            <p:ph type="sldNum" idx="12"/>
          </p:nvPr>
        </p:nvSpPr>
        <p:spPr>
          <a:prstGeom prst="rect">
            <a:avLst/>
          </a:prstGeom>
        </p:spPr>
        <p:txBody>
          <a:bodyPr spcFirstLastPara="1" wrap="square" lIns="91425" tIns="45700" rIns="91425" bIns="45700" anchor="t" anchorCtr="0">
            <a:noAutofit/>
          </a:bodyPr>
          <a:lstStyle/>
          <a:p>
            <a:pPr marL="0" lvl="0" indent="0" algn="r" rtl="0">
              <a:spcBef>
                <a:spcPts val="0"/>
              </a:spcBef>
              <a:spcAft>
                <a:spcPts val="0"/>
              </a:spcAft>
              <a:buClr>
                <a:srgbClr val="000000"/>
              </a:buClr>
              <a:buSzPts val="1300"/>
              <a:buFont typeface="Arial"/>
              <a:buNone/>
            </a:pPr>
            <a:fld id="{00000000-1234-1234-1234-123412341234}" type="slidenum">
              <a:rPr lang="en-GB"/>
              <a:t>11</a:t>
            </a:fld>
            <a:endParaRPr/>
          </a:p>
        </p:txBody>
      </p:sp>
      <p:sp>
        <p:nvSpPr>
          <p:cNvPr id="302" name="Google Shape;302;g77ebb4a0b2_1_2"/>
          <p:cNvSpPr txBox="1">
            <a:spLocks noGrp="1"/>
          </p:cNvSpPr>
          <p:nvPr>
            <p:ph type="title"/>
          </p:nvPr>
        </p:nvSpPr>
        <p:spPr>
          <a:xfrm>
            <a:off x="3220977" y="336557"/>
            <a:ext cx="8640960" cy="537716"/>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GB" dirty="0"/>
              <a:t>EOSC SMS key benefits</a:t>
            </a:r>
            <a:endParaRPr dirty="0"/>
          </a:p>
        </p:txBody>
      </p:sp>
      <p:grpSp>
        <p:nvGrpSpPr>
          <p:cNvPr id="15" name="Group 1">
            <a:extLst>
              <a:ext uri="{FF2B5EF4-FFF2-40B4-BE49-F238E27FC236}">
                <a16:creationId xmlns:a16="http://schemas.microsoft.com/office/drawing/2014/main" id="{DF0850A7-EDBB-9F44-A60A-BAABAE5D6E75}"/>
              </a:ext>
            </a:extLst>
          </p:cNvPr>
          <p:cNvGrpSpPr/>
          <p:nvPr/>
        </p:nvGrpSpPr>
        <p:grpSpPr>
          <a:xfrm>
            <a:off x="324728" y="1105787"/>
            <a:ext cx="524856" cy="4954772"/>
            <a:chOff x="335360" y="949839"/>
            <a:chExt cx="566259" cy="5345629"/>
          </a:xfrm>
        </p:grpSpPr>
        <p:pic>
          <p:nvPicPr>
            <p:cNvPr id="16" name="Picture 10">
              <a:extLst>
                <a:ext uri="{FF2B5EF4-FFF2-40B4-BE49-F238E27FC236}">
                  <a16:creationId xmlns:a16="http://schemas.microsoft.com/office/drawing/2014/main" id="{37E36D41-2903-5343-BA10-287E7E4B939A}"/>
                </a:ext>
              </a:extLst>
            </p:cNvPr>
            <p:cNvPicPr>
              <a:picLocks noChangeAspect="1" noChangeArrowheads="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949839"/>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2">
              <a:extLst>
                <a:ext uri="{FF2B5EF4-FFF2-40B4-BE49-F238E27FC236}">
                  <a16:creationId xmlns:a16="http://schemas.microsoft.com/office/drawing/2014/main" id="{E6C707FB-051A-554F-BE56-709B33E8800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4660" y="155040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4">
              <a:extLst>
                <a:ext uri="{FF2B5EF4-FFF2-40B4-BE49-F238E27FC236}">
                  <a16:creationId xmlns:a16="http://schemas.microsoft.com/office/drawing/2014/main" id="{D4073812-8BDE-AC4A-8251-297E64F5870F}"/>
                </a:ext>
              </a:extLst>
            </p:cNvPr>
            <p:cNvPicPr>
              <a:picLocks noChangeAspect="1" noChangeArrowheads="1"/>
            </p:cNvPicPr>
            <p:nvPr/>
          </p:nvPicPr>
          <p:blipFill>
            <a:blip r:embed="rId5">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2150977"/>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6">
              <a:extLst>
                <a:ext uri="{FF2B5EF4-FFF2-40B4-BE49-F238E27FC236}">
                  <a16:creationId xmlns:a16="http://schemas.microsoft.com/office/drawing/2014/main" id="{D8FF0D19-EA96-7E40-AE32-A13A9E544401}"/>
                </a:ext>
              </a:extLst>
            </p:cNvPr>
            <p:cNvPicPr>
              <a:picLocks noChangeAspect="1" noChangeArrowheads="1"/>
            </p:cNvPicPr>
            <p:nvPr/>
          </p:nvPicPr>
          <p:blipFill>
            <a:blip r:embed="rId6">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2751544"/>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8">
              <a:extLst>
                <a:ext uri="{FF2B5EF4-FFF2-40B4-BE49-F238E27FC236}">
                  <a16:creationId xmlns:a16="http://schemas.microsoft.com/office/drawing/2014/main" id="{C8A5A934-4FAD-8D44-9576-139D4B05E8C8}"/>
                </a:ext>
              </a:extLst>
            </p:cNvPr>
            <p:cNvPicPr>
              <a:picLocks noChangeAspect="1" noChangeArrowheads="1"/>
            </p:cNvPicPr>
            <p:nvPr/>
          </p:nvPicPr>
          <p:blipFill>
            <a:blip r:embed="rId7">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3352114"/>
              <a:ext cx="537715" cy="537715"/>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0">
              <a:extLst>
                <a:ext uri="{FF2B5EF4-FFF2-40B4-BE49-F238E27FC236}">
                  <a16:creationId xmlns:a16="http://schemas.microsoft.com/office/drawing/2014/main" id="{65427170-94C3-7540-8CFF-FDB74DA411C0}"/>
                </a:ext>
              </a:extLst>
            </p:cNvPr>
            <p:cNvPicPr>
              <a:picLocks noChangeAspect="1" noChangeArrowheads="1"/>
            </p:cNvPicPr>
            <p:nvPr/>
          </p:nvPicPr>
          <p:blipFill>
            <a:blip r:embed="rId8">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3954364"/>
              <a:ext cx="536959" cy="537716"/>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2">
              <a:extLst>
                <a:ext uri="{FF2B5EF4-FFF2-40B4-BE49-F238E27FC236}">
                  <a16:creationId xmlns:a16="http://schemas.microsoft.com/office/drawing/2014/main" id="{727B274B-B7BE-364C-8E9A-358E88A5D303}"/>
                </a:ext>
              </a:extLst>
            </p:cNvPr>
            <p:cNvPicPr>
              <a:picLocks noChangeAspect="1" noChangeArrowheads="1"/>
            </p:cNvPicPr>
            <p:nvPr/>
          </p:nvPicPr>
          <p:blipFill>
            <a:blip r:embed="rId9">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455661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4">
              <a:extLst>
                <a:ext uri="{FF2B5EF4-FFF2-40B4-BE49-F238E27FC236}">
                  <a16:creationId xmlns:a16="http://schemas.microsoft.com/office/drawing/2014/main" id="{461AE3A0-5E12-044D-ADAB-5EB8DC03BB07}"/>
                </a:ext>
              </a:extLst>
            </p:cNvPr>
            <p:cNvPicPr>
              <a:picLocks noChangeAspect="1" noChangeArrowheads="1"/>
            </p:cNvPicPr>
            <p:nvPr/>
          </p:nvPicPr>
          <p:blipFill>
            <a:blip r:embed="rId10">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515718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6">
              <a:extLst>
                <a:ext uri="{FF2B5EF4-FFF2-40B4-BE49-F238E27FC236}">
                  <a16:creationId xmlns:a16="http://schemas.microsoft.com/office/drawing/2014/main" id="{6211D223-0D73-434C-AE08-646F8F230EED}"/>
                </a:ext>
              </a:extLst>
            </p:cNvPr>
            <p:cNvPicPr>
              <a:picLocks noChangeAspect="1" noChangeArrowheads="1"/>
            </p:cNvPicPr>
            <p:nvPr/>
          </p:nvPicPr>
          <p:blipFill>
            <a:blip r:embed="rId11">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35360" y="5757752"/>
              <a:ext cx="536959" cy="537716"/>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Google Shape;308;g77da642a76_1_2"/>
          <p:cNvSpPr txBox="1">
            <a:spLocks noGrp="1"/>
          </p:cNvSpPr>
          <p:nvPr>
            <p:ph type="body" idx="1"/>
          </p:nvPr>
        </p:nvSpPr>
        <p:spPr>
          <a:xfrm>
            <a:off x="2876868" y="1443639"/>
            <a:ext cx="6943060" cy="3659632"/>
          </a:xfrm>
          <a:prstGeom prst="rect">
            <a:avLst/>
          </a:prstGeom>
        </p:spPr>
        <p:txBody>
          <a:bodyPr spcFirstLastPara="1" wrap="square" lIns="91425" tIns="45700" rIns="91425" bIns="45700" anchor="t" anchorCtr="0">
            <a:noAutofit/>
          </a:bodyPr>
          <a:lstStyle/>
          <a:p>
            <a:pPr marL="457200" lvl="0" indent="0" algn="l" rtl="0">
              <a:spcBef>
                <a:spcPts val="560"/>
              </a:spcBef>
              <a:spcAft>
                <a:spcPts val="0"/>
              </a:spcAft>
              <a:buNone/>
            </a:pPr>
            <a:endParaRPr dirty="0"/>
          </a:p>
          <a:p>
            <a:pPr marL="0" lvl="0" indent="0" algn="l" rtl="0">
              <a:spcBef>
                <a:spcPts val="560"/>
              </a:spcBef>
              <a:spcAft>
                <a:spcPts val="0"/>
              </a:spcAft>
              <a:buNone/>
            </a:pPr>
            <a:endParaRPr dirty="0"/>
          </a:p>
          <a:p>
            <a:pPr marL="457200" lvl="0" indent="-406400" algn="l" rtl="0">
              <a:spcBef>
                <a:spcPts val="560"/>
              </a:spcBef>
              <a:spcAft>
                <a:spcPts val="0"/>
              </a:spcAft>
              <a:buSzPts val="2800"/>
              <a:buChar char="•"/>
            </a:pPr>
            <a:r>
              <a:rPr lang="en-GB" dirty="0"/>
              <a:t>KER page on the</a:t>
            </a:r>
            <a:br>
              <a:rPr lang="en-GB" dirty="0"/>
            </a:br>
            <a:r>
              <a:rPr lang="en-GB" dirty="0"/>
              <a:t>EOSC-hub website:</a:t>
            </a:r>
            <a:br>
              <a:rPr lang="en-GB" dirty="0"/>
            </a:br>
            <a:r>
              <a:rPr lang="en-GB" sz="2100" u="sng" dirty="0">
                <a:solidFill>
                  <a:schemeClr val="hlink"/>
                </a:solidFill>
                <a:hlinkClick r:id="rId3"/>
              </a:rPr>
              <a:t>www.eosc-hub.eu/eosc-hub-key-exploitable-results#KER2</a:t>
            </a:r>
            <a:br>
              <a:rPr lang="en-GB" sz="2100" u="sng" dirty="0">
                <a:solidFill>
                  <a:schemeClr val="hlink"/>
                </a:solidFill>
              </a:rPr>
            </a:br>
            <a:br>
              <a:rPr lang="en-GB" u="sng" dirty="0">
                <a:solidFill>
                  <a:schemeClr val="hlink"/>
                </a:solidFill>
              </a:rPr>
            </a:br>
            <a:r>
              <a:rPr lang="en-GB" dirty="0"/>
              <a:t> </a:t>
            </a:r>
            <a:endParaRPr dirty="0"/>
          </a:p>
          <a:p>
            <a:pPr marL="457200" lvl="0" indent="-406400" algn="l" rtl="0">
              <a:spcBef>
                <a:spcPts val="0"/>
              </a:spcBef>
              <a:spcAft>
                <a:spcPts val="0"/>
              </a:spcAft>
              <a:buSzPts val="2800"/>
              <a:buChar char="•"/>
            </a:pPr>
            <a:r>
              <a:rPr lang="en-GB" dirty="0" err="1"/>
              <a:t>FitSM</a:t>
            </a:r>
            <a:r>
              <a:rPr lang="en-GB" dirty="0"/>
              <a:t> standard:</a:t>
            </a:r>
            <a:br>
              <a:rPr lang="en-GB" dirty="0"/>
            </a:br>
            <a:r>
              <a:rPr lang="en-GB" sz="2100" u="sng" dirty="0">
                <a:solidFill>
                  <a:schemeClr val="hlink"/>
                </a:solidFill>
                <a:hlinkClick r:id="rId4"/>
              </a:rPr>
              <a:t>www.fitsm.eu/</a:t>
            </a:r>
            <a:r>
              <a:rPr lang="en-GB" sz="2100" dirty="0"/>
              <a:t> </a:t>
            </a:r>
            <a:endParaRPr sz="2100" dirty="0"/>
          </a:p>
        </p:txBody>
      </p:sp>
      <p:sp>
        <p:nvSpPr>
          <p:cNvPr id="309" name="Google Shape;309;g77da642a76_1_2"/>
          <p:cNvSpPr txBox="1">
            <a:spLocks noGrp="1"/>
          </p:cNvSpPr>
          <p:nvPr>
            <p:ph type="sldNum" idx="12"/>
          </p:nvPr>
        </p:nvSpPr>
        <p:spPr>
          <a:prstGeom prst="rect">
            <a:avLst/>
          </a:prstGeom>
        </p:spPr>
        <p:txBody>
          <a:bodyPr spcFirstLastPara="1" wrap="square" lIns="91425" tIns="45700" rIns="91425" bIns="45700" anchor="t" anchorCtr="0">
            <a:noAutofit/>
          </a:bodyPr>
          <a:lstStyle/>
          <a:p>
            <a:pPr marL="0" lvl="0" indent="0" algn="r" rtl="0">
              <a:spcBef>
                <a:spcPts val="0"/>
              </a:spcBef>
              <a:spcAft>
                <a:spcPts val="0"/>
              </a:spcAft>
              <a:buClr>
                <a:srgbClr val="000000"/>
              </a:buClr>
              <a:buSzPts val="1300"/>
              <a:buFont typeface="Arial"/>
              <a:buNone/>
            </a:pPr>
            <a:fld id="{00000000-1234-1234-1234-123412341234}" type="slidenum">
              <a:rPr lang="en-GB"/>
              <a:t>12</a:t>
            </a:fld>
            <a:endParaRPr/>
          </a:p>
        </p:txBody>
      </p:sp>
      <p:sp>
        <p:nvSpPr>
          <p:cNvPr id="310" name="Google Shape;310;g77da642a76_1_2"/>
          <p:cNvSpPr txBox="1">
            <a:spLocks noGrp="1"/>
          </p:cNvSpPr>
          <p:nvPr>
            <p:ph type="title"/>
          </p:nvPr>
        </p:nvSpPr>
        <p:spPr>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GB" dirty="0"/>
              <a:t>More information</a:t>
            </a:r>
            <a:endParaRPr dirty="0"/>
          </a:p>
        </p:txBody>
      </p:sp>
      <p:grpSp>
        <p:nvGrpSpPr>
          <p:cNvPr id="16" name="Group 1">
            <a:extLst>
              <a:ext uri="{FF2B5EF4-FFF2-40B4-BE49-F238E27FC236}">
                <a16:creationId xmlns:a16="http://schemas.microsoft.com/office/drawing/2014/main" id="{662B5838-24E9-074D-846F-9FC3FBD57BD7}"/>
              </a:ext>
            </a:extLst>
          </p:cNvPr>
          <p:cNvGrpSpPr/>
          <p:nvPr/>
        </p:nvGrpSpPr>
        <p:grpSpPr>
          <a:xfrm>
            <a:off x="324728" y="1105787"/>
            <a:ext cx="524856" cy="4954772"/>
            <a:chOff x="335360" y="949839"/>
            <a:chExt cx="566259" cy="5345629"/>
          </a:xfrm>
        </p:grpSpPr>
        <p:pic>
          <p:nvPicPr>
            <p:cNvPr id="17" name="Picture 10">
              <a:extLst>
                <a:ext uri="{FF2B5EF4-FFF2-40B4-BE49-F238E27FC236}">
                  <a16:creationId xmlns:a16="http://schemas.microsoft.com/office/drawing/2014/main" id="{081C3F59-00A6-BA4B-A068-5300C6D8982C}"/>
                </a:ext>
              </a:extLst>
            </p:cNvPr>
            <p:cNvPicPr>
              <a:picLocks noChangeAspect="1" noChangeArrowheads="1"/>
            </p:cNvPicPr>
            <p:nvPr/>
          </p:nvPicPr>
          <p:blipFill>
            <a:blip r:embed="rId5">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949839"/>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2">
              <a:extLst>
                <a:ext uri="{FF2B5EF4-FFF2-40B4-BE49-F238E27FC236}">
                  <a16:creationId xmlns:a16="http://schemas.microsoft.com/office/drawing/2014/main" id="{C4540BC8-60E9-3D41-9332-71E7B77652D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4660" y="155040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4">
              <a:extLst>
                <a:ext uri="{FF2B5EF4-FFF2-40B4-BE49-F238E27FC236}">
                  <a16:creationId xmlns:a16="http://schemas.microsoft.com/office/drawing/2014/main" id="{6FB728AA-1600-204A-A0C4-B57F679D30D1}"/>
                </a:ext>
              </a:extLst>
            </p:cNvPr>
            <p:cNvPicPr>
              <a:picLocks noChangeAspect="1" noChangeArrowheads="1"/>
            </p:cNvPicPr>
            <p:nvPr/>
          </p:nvPicPr>
          <p:blipFill>
            <a:blip r:embed="rId7">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2150977"/>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6">
              <a:extLst>
                <a:ext uri="{FF2B5EF4-FFF2-40B4-BE49-F238E27FC236}">
                  <a16:creationId xmlns:a16="http://schemas.microsoft.com/office/drawing/2014/main" id="{59398289-C654-C54C-BAE7-C3A6B5336279}"/>
                </a:ext>
              </a:extLst>
            </p:cNvPr>
            <p:cNvPicPr>
              <a:picLocks noChangeAspect="1" noChangeArrowheads="1"/>
            </p:cNvPicPr>
            <p:nvPr/>
          </p:nvPicPr>
          <p:blipFill>
            <a:blip r:embed="rId8">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2751544"/>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8">
              <a:extLst>
                <a:ext uri="{FF2B5EF4-FFF2-40B4-BE49-F238E27FC236}">
                  <a16:creationId xmlns:a16="http://schemas.microsoft.com/office/drawing/2014/main" id="{17D687FD-85A4-714C-B253-C79E2A9DF22E}"/>
                </a:ext>
              </a:extLst>
            </p:cNvPr>
            <p:cNvPicPr>
              <a:picLocks noChangeAspect="1" noChangeArrowheads="1"/>
            </p:cNvPicPr>
            <p:nvPr/>
          </p:nvPicPr>
          <p:blipFill>
            <a:blip r:embed="rId9">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3352114"/>
              <a:ext cx="537715" cy="537715"/>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0">
              <a:extLst>
                <a:ext uri="{FF2B5EF4-FFF2-40B4-BE49-F238E27FC236}">
                  <a16:creationId xmlns:a16="http://schemas.microsoft.com/office/drawing/2014/main" id="{C4B6057A-AAC0-2845-B8F6-625C4DD9F395}"/>
                </a:ext>
              </a:extLst>
            </p:cNvPr>
            <p:cNvPicPr>
              <a:picLocks noChangeAspect="1" noChangeArrowheads="1"/>
            </p:cNvPicPr>
            <p:nvPr/>
          </p:nvPicPr>
          <p:blipFill>
            <a:blip r:embed="rId10">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3954364"/>
              <a:ext cx="536959" cy="537716"/>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2">
              <a:extLst>
                <a:ext uri="{FF2B5EF4-FFF2-40B4-BE49-F238E27FC236}">
                  <a16:creationId xmlns:a16="http://schemas.microsoft.com/office/drawing/2014/main" id="{31D938C6-042F-0748-B5C9-781F0BEC528F}"/>
                </a:ext>
              </a:extLst>
            </p:cNvPr>
            <p:cNvPicPr>
              <a:picLocks noChangeAspect="1" noChangeArrowheads="1"/>
            </p:cNvPicPr>
            <p:nvPr/>
          </p:nvPicPr>
          <p:blipFill>
            <a:blip r:embed="rId11">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455661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4">
              <a:extLst>
                <a:ext uri="{FF2B5EF4-FFF2-40B4-BE49-F238E27FC236}">
                  <a16:creationId xmlns:a16="http://schemas.microsoft.com/office/drawing/2014/main" id="{6171F9DC-2EC1-0348-B87D-0AC0654757B6}"/>
                </a:ext>
              </a:extLst>
            </p:cNvPr>
            <p:cNvPicPr>
              <a:picLocks noChangeAspect="1" noChangeArrowheads="1"/>
            </p:cNvPicPr>
            <p:nvPr/>
          </p:nvPicPr>
          <p:blipFill>
            <a:blip r:embed="rId12">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515718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6">
              <a:extLst>
                <a:ext uri="{FF2B5EF4-FFF2-40B4-BE49-F238E27FC236}">
                  <a16:creationId xmlns:a16="http://schemas.microsoft.com/office/drawing/2014/main" id="{92AA0E5D-CDE7-1240-84DD-9ECBE5F71920}"/>
                </a:ext>
              </a:extLst>
            </p:cNvPr>
            <p:cNvPicPr>
              <a:picLocks noChangeAspect="1" noChangeArrowheads="1"/>
            </p:cNvPicPr>
            <p:nvPr/>
          </p:nvPicPr>
          <p:blipFill>
            <a:blip r:embed="rId13">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35360" y="5757752"/>
              <a:ext cx="536959" cy="537716"/>
            </a:xfrm>
            <a:prstGeom prst="rect">
              <a:avLst/>
            </a:prstGeom>
            <a:noFill/>
            <a:extLst>
              <a:ext uri="{909E8E84-426E-40DD-AFC4-6F175D3DCCD1}">
                <a14:hiddenFill xmlns:a14="http://schemas.microsoft.com/office/drawing/2010/main">
                  <a:solidFill>
                    <a:srgbClr val="FFFFFF"/>
                  </a:solidFill>
                </a14:hiddenFill>
              </a:ext>
            </a:extLst>
          </p:spPr>
        </p:pic>
      </p:grpSp>
      <p:pic>
        <p:nvPicPr>
          <p:cNvPr id="5" name="Immagine 4">
            <a:extLst>
              <a:ext uri="{FF2B5EF4-FFF2-40B4-BE49-F238E27FC236}">
                <a16:creationId xmlns:a16="http://schemas.microsoft.com/office/drawing/2014/main" id="{F36C881E-9B16-FE4C-BDA0-A950415A109B}"/>
              </a:ext>
            </a:extLst>
          </p:cNvPr>
          <p:cNvPicPr>
            <a:picLocks noChangeAspect="1"/>
          </p:cNvPicPr>
          <p:nvPr/>
        </p:nvPicPr>
        <p:blipFill>
          <a:blip r:embed="rId14"/>
          <a:stretch>
            <a:fillRect/>
          </a:stretch>
        </p:blipFill>
        <p:spPr>
          <a:xfrm>
            <a:off x="5879798" y="4589242"/>
            <a:ext cx="3254647" cy="59668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grpSp>
        <p:nvGrpSpPr>
          <p:cNvPr id="11" name="Group 10">
            <a:extLst>
              <a:ext uri="{FF2B5EF4-FFF2-40B4-BE49-F238E27FC236}">
                <a16:creationId xmlns:a16="http://schemas.microsoft.com/office/drawing/2014/main" id="{8CF41F8E-B824-42DA-AE05-BC65F6DED96C}"/>
              </a:ext>
            </a:extLst>
          </p:cNvPr>
          <p:cNvGrpSpPr/>
          <p:nvPr/>
        </p:nvGrpSpPr>
        <p:grpSpPr>
          <a:xfrm>
            <a:off x="1435393" y="1282341"/>
            <a:ext cx="10042860" cy="4667522"/>
            <a:chOff x="1026034" y="1217891"/>
            <a:chExt cx="10707403" cy="4667522"/>
          </a:xfrm>
        </p:grpSpPr>
        <p:sp>
          <p:nvSpPr>
            <p:cNvPr id="12" name="Google Shape;195;p40">
              <a:extLst>
                <a:ext uri="{FF2B5EF4-FFF2-40B4-BE49-F238E27FC236}">
                  <a16:creationId xmlns:a16="http://schemas.microsoft.com/office/drawing/2014/main" id="{CF143AB0-B6D7-46E3-B04D-039363ED406C}"/>
                </a:ext>
              </a:extLst>
            </p:cNvPr>
            <p:cNvSpPr/>
            <p:nvPr/>
          </p:nvSpPr>
          <p:spPr>
            <a:xfrm>
              <a:off x="1026034" y="1232002"/>
              <a:ext cx="8620227" cy="934422"/>
            </a:xfrm>
            <a:prstGeom prst="rect">
              <a:avLst/>
            </a:prstGeom>
            <a:solidFill>
              <a:srgbClr val="8CB3E3"/>
            </a:solidFill>
            <a:ln w="38100" cap="flat" cmpd="sng">
              <a:solidFill>
                <a:schemeClr val="bg1">
                  <a:lumMod val="50000"/>
                </a:schemeClr>
              </a:solidFill>
              <a:prstDash val="solid"/>
              <a:round/>
              <a:headEnd type="none" w="sm" len="sm"/>
              <a:tailEnd type="none" w="sm" len="sm"/>
            </a:ln>
          </p:spPr>
          <p:txBody>
            <a:bodyPr spcFirstLastPara="1" wrap="square" lIns="91425" tIns="45700" rIns="91425" bIns="45700" anchor="t" anchorCtr="0">
              <a:noAutofit/>
            </a:bodyPr>
            <a:lstStyle/>
            <a:p>
              <a:pPr marL="274320" marR="0" lvl="0" indent="0" algn="l" rtl="0">
                <a:lnSpc>
                  <a:spcPct val="100000"/>
                </a:lnSpc>
                <a:spcBef>
                  <a:spcPts val="0"/>
                </a:spcBef>
                <a:spcAft>
                  <a:spcPts val="0"/>
                </a:spcAft>
                <a:buNone/>
              </a:pPr>
              <a:endParaRPr sz="1400" b="1" i="0"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r>
                <a:rPr lang="en-GB" sz="2800" b="1" i="0" u="none" strike="noStrike" cap="none" dirty="0">
                  <a:solidFill>
                    <a:schemeClr val="lt1"/>
                  </a:solidFill>
                  <a:latin typeface="Calibri"/>
                  <a:ea typeface="Calibri"/>
                  <a:cs typeface="Calibri"/>
                  <a:sym typeface="Calibri"/>
                </a:rPr>
                <a:t>Enterprise</a:t>
              </a:r>
              <a:endParaRPr sz="1400" b="0" i="1" u="none" strike="noStrike" cap="none" dirty="0">
                <a:solidFill>
                  <a:schemeClr val="lt1"/>
                </a:solidFill>
                <a:latin typeface="Calibri"/>
                <a:ea typeface="Calibri"/>
                <a:cs typeface="Calibri"/>
                <a:sym typeface="Calibri"/>
              </a:endParaRPr>
            </a:p>
          </p:txBody>
        </p:sp>
        <p:sp>
          <p:nvSpPr>
            <p:cNvPr id="13" name="Google Shape;196;p40">
              <a:extLst>
                <a:ext uri="{FF2B5EF4-FFF2-40B4-BE49-F238E27FC236}">
                  <a16:creationId xmlns:a16="http://schemas.microsoft.com/office/drawing/2014/main" id="{C23FEA56-453B-40BB-9CB9-97FA688292C4}"/>
                </a:ext>
              </a:extLst>
            </p:cNvPr>
            <p:cNvSpPr/>
            <p:nvPr/>
          </p:nvSpPr>
          <p:spPr>
            <a:xfrm>
              <a:off x="1026035" y="4950990"/>
              <a:ext cx="8620226" cy="934422"/>
            </a:xfrm>
            <a:prstGeom prst="rect">
              <a:avLst/>
            </a:prstGeom>
            <a:solidFill>
              <a:srgbClr val="8CB3E3"/>
            </a:solidFill>
            <a:ln w="38100" cap="flat" cmpd="sng">
              <a:solidFill>
                <a:schemeClr val="bg1">
                  <a:lumMod val="50000"/>
                </a:schemeClr>
              </a:solidFill>
              <a:prstDash val="solid"/>
              <a:round/>
              <a:headEnd type="none" w="sm" len="sm"/>
              <a:tailEnd type="none" w="sm" len="sm"/>
            </a:ln>
          </p:spPr>
          <p:txBody>
            <a:bodyPr spcFirstLastPara="1" wrap="square" lIns="91425" tIns="45700" rIns="91425" bIns="45700" anchor="ctr" anchorCtr="0">
              <a:noAutofit/>
            </a:bodyPr>
            <a:lstStyle/>
            <a:p>
              <a:pPr marL="274320" marR="0" lvl="0" indent="0" algn="l" rtl="0">
                <a:lnSpc>
                  <a:spcPct val="100000"/>
                </a:lnSpc>
                <a:spcBef>
                  <a:spcPts val="0"/>
                </a:spcBef>
                <a:spcAft>
                  <a:spcPts val="0"/>
                </a:spcAft>
                <a:buNone/>
              </a:pPr>
              <a:r>
                <a:rPr lang="en-GB" sz="2800" b="1" i="0" u="none" strike="noStrike" cap="none" dirty="0">
                  <a:solidFill>
                    <a:schemeClr val="lt1"/>
                  </a:solidFill>
                  <a:latin typeface="Calibri"/>
                  <a:ea typeface="Calibri"/>
                  <a:cs typeface="Calibri"/>
                  <a:sym typeface="Calibri"/>
                </a:rPr>
                <a:t>Researchers and research communities</a:t>
              </a:r>
              <a:endParaRPr sz="2800" b="1" i="1" u="none" strike="noStrike" cap="none" dirty="0">
                <a:solidFill>
                  <a:schemeClr val="lt1"/>
                </a:solidFill>
                <a:latin typeface="Calibri"/>
                <a:ea typeface="Calibri"/>
                <a:cs typeface="Calibri"/>
                <a:sym typeface="Calibri"/>
              </a:endParaRPr>
            </a:p>
          </p:txBody>
        </p:sp>
        <p:sp>
          <p:nvSpPr>
            <p:cNvPr id="14" name="Google Shape;197;p40">
              <a:extLst>
                <a:ext uri="{FF2B5EF4-FFF2-40B4-BE49-F238E27FC236}">
                  <a16:creationId xmlns:a16="http://schemas.microsoft.com/office/drawing/2014/main" id="{07AE2C8D-BFAC-45C5-A1EC-32F220D1F2FE}"/>
                </a:ext>
              </a:extLst>
            </p:cNvPr>
            <p:cNvSpPr/>
            <p:nvPr/>
          </p:nvSpPr>
          <p:spPr>
            <a:xfrm>
              <a:off x="1048027" y="2299533"/>
              <a:ext cx="4397986" cy="2518348"/>
            </a:xfrm>
            <a:prstGeom prst="rect">
              <a:avLst/>
            </a:prstGeom>
            <a:solidFill>
              <a:srgbClr val="1C3046"/>
            </a:solidFill>
            <a:ln w="38100" cap="flat" cmpd="sng">
              <a:solidFill>
                <a:schemeClr val="bg1">
                  <a:lumMod val="50000"/>
                </a:schemeClr>
              </a:solidFill>
              <a:prstDash val="solid"/>
              <a:round/>
              <a:headEnd type="none" w="sm" len="sm"/>
              <a:tailEnd type="none" w="sm" len="sm"/>
            </a:ln>
          </p:spPr>
          <p:txBody>
            <a:bodyPr spcFirstLastPara="1" wrap="square" lIns="91425" tIns="45700" rIns="91425" bIns="45700" anchor="ctr" anchorCtr="0">
              <a:noAutofit/>
            </a:bodyPr>
            <a:lstStyle/>
            <a:p>
              <a:pPr marL="274320" marR="0" lvl="0" indent="0" algn="l" rtl="0">
                <a:lnSpc>
                  <a:spcPct val="100000"/>
                </a:lnSpc>
                <a:spcBef>
                  <a:spcPts val="0"/>
                </a:spcBef>
                <a:spcAft>
                  <a:spcPts val="0"/>
                </a:spcAft>
                <a:buNone/>
              </a:pPr>
              <a:r>
                <a:rPr lang="en-GB" sz="2800" b="1" i="0" u="none" strike="noStrike" cap="none" dirty="0">
                  <a:solidFill>
                    <a:schemeClr val="lt1"/>
                  </a:solidFill>
                  <a:latin typeface="Calibri"/>
                  <a:ea typeface="Calibri"/>
                  <a:cs typeface="Calibri"/>
                  <a:sym typeface="Calibri"/>
                </a:rPr>
                <a:t>EOSC-hub Operators</a:t>
              </a:r>
              <a:endParaRPr sz="2800" b="0" i="1"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sz="1400" b="0" i="1"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sz="1400" b="0" i="1"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sz="1400" b="0" i="1"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sz="1400" b="0" i="1"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sz="1400" b="0" i="1"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sz="1400" b="0" i="0"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sz="1400" b="0" i="0" u="none" strike="noStrike" cap="none" dirty="0">
                <a:solidFill>
                  <a:schemeClr val="lt1"/>
                </a:solidFill>
                <a:latin typeface="Calibri"/>
                <a:ea typeface="Calibri"/>
                <a:cs typeface="Calibri"/>
                <a:sym typeface="Calibri"/>
              </a:endParaRPr>
            </a:p>
          </p:txBody>
        </p:sp>
        <p:sp>
          <p:nvSpPr>
            <p:cNvPr id="15" name="Google Shape;198;p40">
              <a:extLst>
                <a:ext uri="{FF2B5EF4-FFF2-40B4-BE49-F238E27FC236}">
                  <a16:creationId xmlns:a16="http://schemas.microsoft.com/office/drawing/2014/main" id="{DC3C7B8C-4D6F-4D49-BF2F-194F86466D91}"/>
                </a:ext>
              </a:extLst>
            </p:cNvPr>
            <p:cNvSpPr/>
            <p:nvPr/>
          </p:nvSpPr>
          <p:spPr>
            <a:xfrm>
              <a:off x="5592420" y="2299533"/>
              <a:ext cx="4053841" cy="2518348"/>
            </a:xfrm>
            <a:prstGeom prst="rect">
              <a:avLst/>
            </a:prstGeom>
            <a:solidFill>
              <a:srgbClr val="8CB3E3"/>
            </a:solidFill>
            <a:ln w="38100" cap="flat" cmpd="sng">
              <a:solidFill>
                <a:schemeClr val="bg1">
                  <a:lumMod val="50000"/>
                </a:schemeClr>
              </a:solidFill>
              <a:prstDash val="solid"/>
              <a:round/>
              <a:headEnd type="none" w="sm" len="sm"/>
              <a:tailEnd type="none" w="sm" len="sm"/>
            </a:ln>
          </p:spPr>
          <p:txBody>
            <a:bodyPr spcFirstLastPara="1" wrap="square" lIns="91425" tIns="45700" rIns="91425" bIns="45700" anchor="ctr" anchorCtr="0">
              <a:noAutofit/>
            </a:bodyPr>
            <a:lstStyle/>
            <a:p>
              <a:pPr marL="274320" marR="0" lvl="0" indent="0" algn="l" rtl="0">
                <a:lnSpc>
                  <a:spcPct val="100000"/>
                </a:lnSpc>
                <a:spcBef>
                  <a:spcPts val="0"/>
                </a:spcBef>
                <a:spcAft>
                  <a:spcPts val="0"/>
                </a:spcAft>
                <a:buNone/>
              </a:pPr>
              <a:r>
                <a:rPr lang="en-GB" sz="2800" b="1" i="0" u="none" strike="noStrike" cap="none" dirty="0">
                  <a:solidFill>
                    <a:schemeClr val="lt1"/>
                  </a:solidFill>
                  <a:latin typeface="Calibri"/>
                  <a:ea typeface="Calibri"/>
                  <a:cs typeface="Calibri"/>
                  <a:sym typeface="Calibri"/>
                </a:rPr>
                <a:t>Service </a:t>
              </a:r>
              <a:br>
                <a:rPr lang="en-GB" sz="2800" b="1" i="0" u="none" strike="noStrike" cap="none" dirty="0">
                  <a:solidFill>
                    <a:schemeClr val="lt1"/>
                  </a:solidFill>
                  <a:latin typeface="Calibri"/>
                  <a:ea typeface="Calibri"/>
                  <a:cs typeface="Calibri"/>
                  <a:sym typeface="Calibri"/>
                </a:rPr>
              </a:br>
              <a:r>
                <a:rPr lang="en-GB" sz="2800" b="1" i="0" u="none" strike="noStrike" cap="none" dirty="0">
                  <a:solidFill>
                    <a:schemeClr val="lt1"/>
                  </a:solidFill>
                  <a:latin typeface="Calibri"/>
                  <a:ea typeface="Calibri"/>
                  <a:cs typeface="Calibri"/>
                  <a:sym typeface="Calibri"/>
                </a:rPr>
                <a:t>Providers</a:t>
              </a:r>
              <a:endParaRPr sz="2800" b="1" i="1"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sz="2800" b="0" i="1"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sz="2800" b="1" i="0"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sz="2800" b="1" i="0" u="none" strike="noStrike" cap="none" dirty="0">
                <a:solidFill>
                  <a:schemeClr val="lt1"/>
                </a:solidFill>
                <a:latin typeface="Calibri"/>
                <a:ea typeface="Calibri"/>
                <a:cs typeface="Calibri"/>
                <a:sym typeface="Calibri"/>
              </a:endParaRPr>
            </a:p>
          </p:txBody>
        </p:sp>
        <p:sp>
          <p:nvSpPr>
            <p:cNvPr id="16" name="Google Shape;199;p40">
              <a:extLst>
                <a:ext uri="{FF2B5EF4-FFF2-40B4-BE49-F238E27FC236}">
                  <a16:creationId xmlns:a16="http://schemas.microsoft.com/office/drawing/2014/main" id="{9327646D-798F-4F77-8A2A-AFDCC068D9D8}"/>
                </a:ext>
              </a:extLst>
            </p:cNvPr>
            <p:cNvSpPr/>
            <p:nvPr/>
          </p:nvSpPr>
          <p:spPr>
            <a:xfrm>
              <a:off x="9792668" y="1217891"/>
              <a:ext cx="1940769" cy="4667522"/>
            </a:xfrm>
            <a:prstGeom prst="rect">
              <a:avLst/>
            </a:prstGeom>
            <a:solidFill>
              <a:srgbClr val="8CB3E3"/>
            </a:solidFill>
            <a:ln w="38100" cap="flat" cmpd="sng">
              <a:solidFill>
                <a:schemeClr val="bg1">
                  <a:lumMod val="50000"/>
                </a:schemeClr>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endParaRPr sz="2800" b="0" i="0"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lang="en-GB" sz="2800" b="0" i="1"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lang="en-GB" sz="2800" i="1"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lang="en-GB" sz="2800" b="0" i="1"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lang="en-GB" sz="2800" i="1"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r>
                <a:rPr lang="en-GB" sz="2800" b="0" i="1" u="none" strike="noStrike" cap="none" dirty="0">
                  <a:solidFill>
                    <a:schemeClr val="lt1"/>
                  </a:solidFill>
                  <a:latin typeface="Calibri"/>
                  <a:ea typeface="Calibri"/>
                  <a:cs typeface="Calibri"/>
                  <a:sym typeface="Calibri"/>
                </a:rPr>
                <a:t>Educate, inform and support</a:t>
              </a:r>
              <a:endParaRPr sz="2800" b="1" i="1"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sz="2800" b="1" i="0" u="none" strike="noStrike" cap="none" dirty="0">
                <a:solidFill>
                  <a:schemeClr val="lt1"/>
                </a:solidFill>
                <a:latin typeface="Calibri"/>
                <a:ea typeface="Calibri"/>
                <a:cs typeface="Calibri"/>
                <a:sym typeface="Calibri"/>
              </a:endParaRPr>
            </a:p>
          </p:txBody>
        </p:sp>
      </p:grpSp>
      <p:sp>
        <p:nvSpPr>
          <p:cNvPr id="316" name="Google Shape;316;p42"/>
          <p:cNvSpPr txBox="1">
            <a:spLocks noGrp="1"/>
          </p:cNvSpPr>
          <p:nvPr>
            <p:ph type="sldNum" idx="12"/>
          </p:nvPr>
        </p:nvSpPr>
        <p:spPr>
          <a:xfrm>
            <a:off x="8737600" y="6381328"/>
            <a:ext cx="3119040" cy="288032"/>
          </a:xfrm>
          <a:prstGeom prst="rect">
            <a:avLst/>
          </a:prstGeom>
          <a:noFill/>
          <a:ln>
            <a:noFill/>
          </a:ln>
        </p:spPr>
        <p:txBody>
          <a:bodyPr spcFirstLastPara="1" wrap="square" lIns="91425" tIns="45700" rIns="91425" bIns="45700" anchor="t" anchorCtr="0">
            <a:noAutofit/>
          </a:bodyPr>
          <a:lstStyle/>
          <a:p>
            <a:pPr marL="0" lvl="0" indent="0" algn="r" rtl="0">
              <a:lnSpc>
                <a:spcPct val="100000"/>
              </a:lnSpc>
              <a:spcBef>
                <a:spcPts val="0"/>
              </a:spcBef>
              <a:spcAft>
                <a:spcPts val="0"/>
              </a:spcAft>
              <a:buSzPts val="1300"/>
              <a:buNone/>
            </a:pPr>
            <a:fld id="{00000000-1234-1234-1234-123412341234}" type="slidenum">
              <a:rPr lang="en-GB"/>
              <a:t>13</a:t>
            </a:fld>
            <a:endParaRPr/>
          </a:p>
        </p:txBody>
      </p:sp>
      <p:sp>
        <p:nvSpPr>
          <p:cNvPr id="317" name="Google Shape;317;p42"/>
          <p:cNvSpPr txBox="1">
            <a:spLocks noGrp="1"/>
          </p:cNvSpPr>
          <p:nvPr>
            <p:ph type="title"/>
          </p:nvPr>
        </p:nvSpPr>
        <p:spPr>
          <a:xfrm>
            <a:off x="3220977" y="305603"/>
            <a:ext cx="8640960" cy="537716"/>
          </a:xfrm>
          <a:prstGeom prst="rect">
            <a:avLst/>
          </a:prstGeom>
          <a:noFill/>
          <a:ln>
            <a:noFill/>
          </a:ln>
        </p:spPr>
        <p:txBody>
          <a:bodyPr spcFirstLastPara="1" wrap="square" lIns="91425" tIns="45700" rIns="91425" bIns="45700" anchor="t" anchorCtr="0">
            <a:normAutofit/>
          </a:bodyPr>
          <a:lstStyle/>
          <a:p>
            <a:pPr marL="0" marR="0" lvl="0" indent="0" rtl="0">
              <a:lnSpc>
                <a:spcPct val="100000"/>
              </a:lnSpc>
              <a:spcBef>
                <a:spcPts val="0"/>
              </a:spcBef>
              <a:spcAft>
                <a:spcPts val="0"/>
              </a:spcAft>
              <a:buClr>
                <a:srgbClr val="1D2F45"/>
              </a:buClr>
              <a:buSzPts val="3600"/>
              <a:buFont typeface="Calibri"/>
              <a:buNone/>
            </a:pPr>
            <a:r>
              <a:rPr lang="en-GB" dirty="0"/>
              <a:t>3. EOSC Rules of Participation (</a:t>
            </a:r>
            <a:r>
              <a:rPr lang="en-GB" dirty="0" err="1"/>
              <a:t>RoP</a:t>
            </a:r>
            <a:r>
              <a:rPr lang="en-GB" dirty="0"/>
              <a:t>)</a:t>
            </a:r>
            <a:endParaRPr dirty="0"/>
          </a:p>
        </p:txBody>
      </p:sp>
      <p:sp>
        <p:nvSpPr>
          <p:cNvPr id="323" name="Google Shape;323;p42"/>
          <p:cNvSpPr/>
          <p:nvPr/>
        </p:nvSpPr>
        <p:spPr>
          <a:xfrm>
            <a:off x="1907065" y="3216437"/>
            <a:ext cx="2556955" cy="1444969"/>
          </a:xfrm>
          <a:prstGeom prst="roundRect">
            <a:avLst>
              <a:gd name="adj" fmla="val 16667"/>
            </a:avLst>
          </a:prstGeom>
          <a:solidFill>
            <a:srgbClr val="FFFFFF">
              <a:alpha val="92156"/>
            </a:srgbClr>
          </a:solidFill>
          <a:ln w="38100" cap="flat" cmpd="sng">
            <a:solidFill>
              <a:srgbClr val="B5892D"/>
            </a:solidFill>
            <a:prstDash val="solid"/>
            <a:round/>
            <a:headEnd type="none" w="sm" len="sm"/>
            <a:tailEnd type="none" w="sm" len="sm"/>
          </a:ln>
        </p:spPr>
        <p:txBody>
          <a:bodyPr spcFirstLastPara="1" wrap="square" lIns="91425" tIns="45700" rIns="91425" bIns="45700" anchor="b" anchorCtr="0">
            <a:noAutofit/>
          </a:bodyPr>
          <a:lstStyle/>
          <a:p>
            <a:pPr marL="0" marR="0" lvl="0" indent="0" algn="ctr" rtl="0">
              <a:lnSpc>
                <a:spcPct val="100000"/>
              </a:lnSpc>
              <a:spcBef>
                <a:spcPts val="0"/>
              </a:spcBef>
              <a:spcAft>
                <a:spcPts val="0"/>
              </a:spcAft>
              <a:buNone/>
            </a:pPr>
            <a:r>
              <a:rPr lang="en-GB" sz="1600" b="1" i="0" u="none" strike="noStrike" cap="none" dirty="0">
                <a:solidFill>
                  <a:srgbClr val="B5892D"/>
                </a:solidFill>
                <a:latin typeface="Open Sans"/>
                <a:ea typeface="Open Sans"/>
                <a:cs typeface="Open Sans"/>
                <a:sym typeface="Open Sans"/>
              </a:rPr>
              <a:t>Rules of Participation</a:t>
            </a:r>
            <a:endParaRPr sz="1600" b="0" i="0" u="none" strike="noStrike" cap="none" dirty="0">
              <a:solidFill>
                <a:srgbClr val="B5892D"/>
              </a:solidFill>
              <a:latin typeface="Open Sans"/>
              <a:ea typeface="Open Sans"/>
              <a:cs typeface="Open Sans"/>
              <a:sym typeface="Open Sans"/>
            </a:endParaRPr>
          </a:p>
        </p:txBody>
      </p:sp>
      <p:grpSp>
        <p:nvGrpSpPr>
          <p:cNvPr id="17" name="Group 16">
            <a:extLst>
              <a:ext uri="{FF2B5EF4-FFF2-40B4-BE49-F238E27FC236}">
                <a16:creationId xmlns:a16="http://schemas.microsoft.com/office/drawing/2014/main" id="{1252B29E-BAD2-4CD8-B69B-96B0B06E0F7D}"/>
              </a:ext>
            </a:extLst>
          </p:cNvPr>
          <p:cNvGrpSpPr/>
          <p:nvPr/>
        </p:nvGrpSpPr>
        <p:grpSpPr>
          <a:xfrm>
            <a:off x="324728" y="1151863"/>
            <a:ext cx="530112" cy="5004394"/>
            <a:chOff x="335360" y="949839"/>
            <a:chExt cx="566259" cy="5345629"/>
          </a:xfrm>
        </p:grpSpPr>
        <p:pic>
          <p:nvPicPr>
            <p:cNvPr id="18" name="Picture 10">
              <a:extLst>
                <a:ext uri="{FF2B5EF4-FFF2-40B4-BE49-F238E27FC236}">
                  <a16:creationId xmlns:a16="http://schemas.microsoft.com/office/drawing/2014/main" id="{BB21DE7B-02FC-4D19-A808-12D789F2D452}"/>
                </a:ext>
              </a:extLst>
            </p:cNvPr>
            <p:cNvPicPr>
              <a:picLocks noChangeAspect="1" noChangeArrowheads="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949839"/>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2">
              <a:extLst>
                <a:ext uri="{FF2B5EF4-FFF2-40B4-BE49-F238E27FC236}">
                  <a16:creationId xmlns:a16="http://schemas.microsoft.com/office/drawing/2014/main" id="{D68C57DF-F6D2-48B2-B3A5-1AAA09722C35}"/>
                </a:ext>
              </a:extLst>
            </p:cNvPr>
            <p:cNvPicPr>
              <a:picLocks noChangeAspect="1" noChangeArrowheads="1"/>
            </p:cNvPicPr>
            <p:nvPr/>
          </p:nvPicPr>
          <p:blipFill>
            <a:blip r:embed="rId4">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155040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4">
              <a:extLst>
                <a:ext uri="{FF2B5EF4-FFF2-40B4-BE49-F238E27FC236}">
                  <a16:creationId xmlns:a16="http://schemas.microsoft.com/office/drawing/2014/main" id="{CEEBA5AE-DC85-457E-8A21-1FF2DE6B974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3820" y="2150977"/>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6">
              <a:extLst>
                <a:ext uri="{FF2B5EF4-FFF2-40B4-BE49-F238E27FC236}">
                  <a16:creationId xmlns:a16="http://schemas.microsoft.com/office/drawing/2014/main" id="{FDB3846D-9F07-45A2-AC6E-BEC6B617CEF7}"/>
                </a:ext>
              </a:extLst>
            </p:cNvPr>
            <p:cNvPicPr>
              <a:picLocks noChangeAspect="1" noChangeArrowheads="1"/>
            </p:cNvPicPr>
            <p:nvPr/>
          </p:nvPicPr>
          <p:blipFill>
            <a:blip r:embed="rId6">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2751544"/>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8">
              <a:extLst>
                <a:ext uri="{FF2B5EF4-FFF2-40B4-BE49-F238E27FC236}">
                  <a16:creationId xmlns:a16="http://schemas.microsoft.com/office/drawing/2014/main" id="{47DB0384-FB29-4084-BBE2-23F1D2BFA51E}"/>
                </a:ext>
              </a:extLst>
            </p:cNvPr>
            <p:cNvPicPr>
              <a:picLocks noChangeAspect="1" noChangeArrowheads="1"/>
            </p:cNvPicPr>
            <p:nvPr/>
          </p:nvPicPr>
          <p:blipFill>
            <a:blip r:embed="rId7">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3352114"/>
              <a:ext cx="537715" cy="537715"/>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0">
              <a:extLst>
                <a:ext uri="{FF2B5EF4-FFF2-40B4-BE49-F238E27FC236}">
                  <a16:creationId xmlns:a16="http://schemas.microsoft.com/office/drawing/2014/main" id="{5B32BA9D-E07A-4B2F-BB43-FAD7694F27F9}"/>
                </a:ext>
              </a:extLst>
            </p:cNvPr>
            <p:cNvPicPr>
              <a:picLocks noChangeAspect="1" noChangeArrowheads="1"/>
            </p:cNvPicPr>
            <p:nvPr/>
          </p:nvPicPr>
          <p:blipFill>
            <a:blip r:embed="rId8">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3954364"/>
              <a:ext cx="536959" cy="537716"/>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2">
              <a:extLst>
                <a:ext uri="{FF2B5EF4-FFF2-40B4-BE49-F238E27FC236}">
                  <a16:creationId xmlns:a16="http://schemas.microsoft.com/office/drawing/2014/main" id="{4ED14EE2-E1EE-46EA-93D5-0F046C7E1395}"/>
                </a:ext>
              </a:extLst>
            </p:cNvPr>
            <p:cNvPicPr>
              <a:picLocks noChangeAspect="1" noChangeArrowheads="1"/>
            </p:cNvPicPr>
            <p:nvPr/>
          </p:nvPicPr>
          <p:blipFill>
            <a:blip r:embed="rId9">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455661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4">
              <a:extLst>
                <a:ext uri="{FF2B5EF4-FFF2-40B4-BE49-F238E27FC236}">
                  <a16:creationId xmlns:a16="http://schemas.microsoft.com/office/drawing/2014/main" id="{9E003A95-C065-4941-9AC2-E284B83AAF8B}"/>
                </a:ext>
              </a:extLst>
            </p:cNvPr>
            <p:cNvPicPr>
              <a:picLocks noChangeAspect="1" noChangeArrowheads="1"/>
            </p:cNvPicPr>
            <p:nvPr/>
          </p:nvPicPr>
          <p:blipFill>
            <a:blip r:embed="rId10">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515718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5">
              <a:extLst>
                <a:ext uri="{FF2B5EF4-FFF2-40B4-BE49-F238E27FC236}">
                  <a16:creationId xmlns:a16="http://schemas.microsoft.com/office/drawing/2014/main" id="{1FBEE580-CBE6-4787-8225-D0F681E40E91}"/>
                </a:ext>
              </a:extLst>
            </p:cNvPr>
            <p:cNvPicPr>
              <a:picLocks noChangeAspect="1" noChangeArrowheads="1"/>
            </p:cNvPicPr>
            <p:nvPr/>
          </p:nvPicPr>
          <p:blipFill>
            <a:blip r:embed="rId11">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35360" y="5757752"/>
              <a:ext cx="536959" cy="537716"/>
            </a:xfrm>
            <a:prstGeom prst="rect">
              <a:avLst/>
            </a:prstGeom>
            <a:noFill/>
            <a:extLst>
              <a:ext uri="{909E8E84-426E-40DD-AFC4-6F175D3DCCD1}">
                <a14:hiddenFill xmlns:a14="http://schemas.microsoft.com/office/drawing/2010/main">
                  <a:solidFill>
                    <a:srgbClr val="FFFFFF"/>
                  </a:solidFill>
                </a14:hiddenFill>
              </a:ext>
            </a:extLst>
          </p:spPr>
        </p:pic>
      </p:grpSp>
      <p:pic>
        <p:nvPicPr>
          <p:cNvPr id="27" name="Picture 14">
            <a:extLst>
              <a:ext uri="{FF2B5EF4-FFF2-40B4-BE49-F238E27FC236}">
                <a16:creationId xmlns:a16="http://schemas.microsoft.com/office/drawing/2014/main" id="{925830F9-EF80-448D-A1BA-951E923A6BC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78727" y="3412824"/>
            <a:ext cx="813630" cy="8124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76876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g853faec38c_3_0"/>
          <p:cNvSpPr txBox="1">
            <a:spLocks noGrp="1"/>
          </p:cNvSpPr>
          <p:nvPr>
            <p:ph type="body" idx="1"/>
          </p:nvPr>
        </p:nvSpPr>
        <p:spPr>
          <a:xfrm>
            <a:off x="1110343" y="1744394"/>
            <a:ext cx="10746296" cy="4379376"/>
          </a:xfrm>
          <a:prstGeom prst="rect">
            <a:avLst/>
          </a:prstGeom>
          <a:noFill/>
          <a:ln>
            <a:noFill/>
          </a:ln>
        </p:spPr>
        <p:txBody>
          <a:bodyPr spcFirstLastPara="1" wrap="square" lIns="91425" tIns="45700" rIns="91425" bIns="45700" anchor="t" anchorCtr="0">
            <a:noAutofit/>
          </a:bodyPr>
          <a:lstStyle/>
          <a:p>
            <a:pPr marL="457200" lvl="0" indent="0" algn="l" rtl="0">
              <a:lnSpc>
                <a:spcPct val="100000"/>
              </a:lnSpc>
              <a:spcBef>
                <a:spcPts val="0"/>
              </a:spcBef>
              <a:spcAft>
                <a:spcPts val="0"/>
              </a:spcAft>
              <a:buNone/>
            </a:pPr>
            <a:endParaRPr sz="2200" dirty="0"/>
          </a:p>
          <a:p>
            <a:pPr marL="342900" lvl="0" indent="-304800" algn="l" rtl="0">
              <a:lnSpc>
                <a:spcPct val="100000"/>
              </a:lnSpc>
              <a:spcBef>
                <a:spcPts val="0"/>
              </a:spcBef>
              <a:spcAft>
                <a:spcPts val="0"/>
              </a:spcAft>
              <a:buClr>
                <a:srgbClr val="3C3C3C"/>
              </a:buClr>
              <a:buSzPts val="2200"/>
              <a:buFont typeface="Calibri"/>
              <a:buChar char="•"/>
            </a:pPr>
            <a:r>
              <a:rPr lang="en-GB" sz="2200" dirty="0"/>
              <a:t>Rules of Participation at multiple levels</a:t>
            </a:r>
            <a:endParaRPr sz="2200" dirty="0"/>
          </a:p>
          <a:p>
            <a:pPr marL="914400" lvl="1" indent="-355600" algn="l" rtl="0">
              <a:lnSpc>
                <a:spcPct val="100000"/>
              </a:lnSpc>
              <a:spcBef>
                <a:spcPts val="0"/>
              </a:spcBef>
              <a:spcAft>
                <a:spcPts val="0"/>
              </a:spcAft>
              <a:buSzPts val="2000"/>
              <a:buChar char="-"/>
            </a:pPr>
            <a:r>
              <a:rPr lang="en-GB" sz="2000" b="1" dirty="0"/>
              <a:t>EOSC Executive Board Working Group on Rules of Participation </a:t>
            </a:r>
            <a:r>
              <a:rPr lang="en-GB" sz="2000" dirty="0"/>
              <a:t>(WG-</a:t>
            </a:r>
            <a:r>
              <a:rPr lang="en-GB" sz="2000" dirty="0" err="1"/>
              <a:t>RoP</a:t>
            </a:r>
            <a:r>
              <a:rPr lang="en-GB" sz="2000" dirty="0"/>
              <a:t>)</a:t>
            </a:r>
            <a:endParaRPr sz="2000" dirty="0"/>
          </a:p>
          <a:p>
            <a:pPr marL="1371600" lvl="2" indent="-342898" algn="l" rtl="0">
              <a:lnSpc>
                <a:spcPct val="100000"/>
              </a:lnSpc>
              <a:spcBef>
                <a:spcPts val="0"/>
              </a:spcBef>
              <a:spcAft>
                <a:spcPts val="0"/>
              </a:spcAft>
              <a:buSzPts val="1800"/>
              <a:buChar char="▪"/>
            </a:pPr>
            <a:r>
              <a:rPr lang="en-GB" sz="1800" dirty="0"/>
              <a:t>High level rules and policies governing participation in EOSC from all groups, expected behaviours </a:t>
            </a:r>
            <a:endParaRPr sz="1800" dirty="0"/>
          </a:p>
          <a:p>
            <a:pPr lvl="1" indent="-355600">
              <a:spcBef>
                <a:spcPts val="0"/>
              </a:spcBef>
              <a:buSzPts val="2000"/>
            </a:pPr>
            <a:r>
              <a:rPr lang="en-GB" sz="2000" b="1" dirty="0"/>
              <a:t>EOSC-hub Rules of Participation Taskforce</a:t>
            </a:r>
            <a:r>
              <a:rPr lang="en-GB" sz="2000" dirty="0"/>
              <a:t> (</a:t>
            </a:r>
            <a:r>
              <a:rPr lang="en-GB" sz="2000" dirty="0" err="1"/>
              <a:t>tf-RoP</a:t>
            </a:r>
            <a:r>
              <a:rPr lang="en-GB" sz="2000" dirty="0"/>
              <a:t>)</a:t>
            </a:r>
            <a:endParaRPr sz="2000" dirty="0"/>
          </a:p>
          <a:p>
            <a:pPr marL="1371600" lvl="2" indent="-355598" algn="l" rtl="0">
              <a:lnSpc>
                <a:spcPct val="100000"/>
              </a:lnSpc>
              <a:spcBef>
                <a:spcPts val="0"/>
              </a:spcBef>
              <a:spcAft>
                <a:spcPts val="0"/>
              </a:spcAft>
              <a:buSzPts val="2000"/>
              <a:buChar char="▪"/>
            </a:pPr>
            <a:r>
              <a:rPr lang="en-GB" sz="2000" u="sng" dirty="0">
                <a:solidFill>
                  <a:schemeClr val="hlink"/>
                </a:solidFill>
                <a:hlinkClick r:id="rId3"/>
              </a:rPr>
              <a:t>Specific rules</a:t>
            </a:r>
            <a:r>
              <a:rPr lang="en-GB" sz="2000" dirty="0"/>
              <a:t> for which services and service providers should be discoverable and accessible through EOSC on the </a:t>
            </a:r>
            <a:r>
              <a:rPr lang="en-GB" sz="2000" u="sng" dirty="0">
                <a:solidFill>
                  <a:schemeClr val="hlink"/>
                </a:solidFill>
                <a:hlinkClick r:id="rId4"/>
              </a:rPr>
              <a:t>EOSC Portal</a:t>
            </a:r>
            <a:r>
              <a:rPr lang="en-GB" sz="2000" dirty="0"/>
              <a:t>.</a:t>
            </a:r>
            <a:endParaRPr sz="2000" dirty="0"/>
          </a:p>
          <a:p>
            <a:pPr marL="914400" lvl="1" indent="-355600" algn="l" rtl="0">
              <a:lnSpc>
                <a:spcPct val="100000"/>
              </a:lnSpc>
              <a:spcBef>
                <a:spcPts val="0"/>
              </a:spcBef>
              <a:spcAft>
                <a:spcPts val="0"/>
              </a:spcAft>
              <a:buSzPts val="2000"/>
              <a:buChar char="-"/>
            </a:pPr>
            <a:r>
              <a:rPr lang="en-GB" sz="2000" b="1" dirty="0"/>
              <a:t>EOSC-hub onboarding team </a:t>
            </a:r>
            <a:endParaRPr sz="2000" b="1" dirty="0"/>
          </a:p>
          <a:p>
            <a:pPr marL="1371600" lvl="2" indent="-355598" algn="l" rtl="0">
              <a:lnSpc>
                <a:spcPct val="100000"/>
              </a:lnSpc>
              <a:spcBef>
                <a:spcPts val="0"/>
              </a:spcBef>
              <a:spcAft>
                <a:spcPts val="0"/>
              </a:spcAft>
              <a:buSzPts val="2000"/>
              <a:buChar char="▪"/>
            </a:pPr>
            <a:r>
              <a:rPr lang="en-GB" sz="2000" dirty="0"/>
              <a:t>Implement rules based on WG-</a:t>
            </a:r>
            <a:r>
              <a:rPr lang="en-GB" sz="2000" dirty="0" err="1"/>
              <a:t>RoP</a:t>
            </a:r>
            <a:r>
              <a:rPr lang="en-GB" sz="2000" dirty="0"/>
              <a:t> and </a:t>
            </a:r>
            <a:r>
              <a:rPr lang="en-GB" sz="2000" dirty="0" err="1"/>
              <a:t>tf-RoP</a:t>
            </a:r>
            <a:r>
              <a:rPr lang="en-GB" sz="2000" dirty="0"/>
              <a:t>, escalate exceptions, edge cases and examples which provide input on new or updated rules</a:t>
            </a:r>
            <a:endParaRPr sz="2400" dirty="0"/>
          </a:p>
          <a:p>
            <a:pPr marL="457200" lvl="0" indent="-351790" algn="l" rtl="0">
              <a:lnSpc>
                <a:spcPct val="100000"/>
              </a:lnSpc>
              <a:spcBef>
                <a:spcPts val="520"/>
              </a:spcBef>
              <a:spcAft>
                <a:spcPts val="0"/>
              </a:spcAft>
              <a:buClr>
                <a:srgbClr val="3C3C3C"/>
              </a:buClr>
              <a:buSzPts val="1940"/>
              <a:buChar char="•"/>
            </a:pPr>
            <a:r>
              <a:rPr lang="en-GB" sz="2200" dirty="0"/>
              <a:t>EOSC-hub has developed practical criteria for what should be included in EOSC,</a:t>
            </a:r>
            <a:endParaRPr sz="2200" dirty="0"/>
          </a:p>
          <a:p>
            <a:pPr marL="457200" lvl="0" indent="0" algn="l" rtl="0">
              <a:lnSpc>
                <a:spcPct val="100000"/>
              </a:lnSpc>
              <a:spcBef>
                <a:spcPts val="520"/>
              </a:spcBef>
              <a:spcAft>
                <a:spcPts val="0"/>
              </a:spcAft>
              <a:buNone/>
            </a:pPr>
            <a:r>
              <a:rPr lang="en-GB" sz="2200" dirty="0"/>
              <a:t>Taking draft Rules from WG-</a:t>
            </a:r>
            <a:r>
              <a:rPr lang="en-GB" sz="2200" dirty="0" err="1"/>
              <a:t>RoP</a:t>
            </a:r>
            <a:r>
              <a:rPr lang="en-GB" sz="2200" dirty="0"/>
              <a:t> once released and offering them to EOSC.</a:t>
            </a:r>
            <a:endParaRPr sz="2200" dirty="0"/>
          </a:p>
          <a:p>
            <a:pPr marL="742950" lvl="1" indent="-247650" algn="l" rtl="0">
              <a:lnSpc>
                <a:spcPct val="100000"/>
              </a:lnSpc>
              <a:spcBef>
                <a:spcPts val="520"/>
              </a:spcBef>
              <a:spcAft>
                <a:spcPts val="0"/>
              </a:spcAft>
              <a:buClr>
                <a:srgbClr val="3C3C3C"/>
              </a:buClr>
              <a:buSzPts val="1740"/>
              <a:buChar char="-"/>
            </a:pPr>
            <a:r>
              <a:rPr lang="en-GB" sz="2000" dirty="0"/>
              <a:t>Feed experience into future </a:t>
            </a:r>
            <a:r>
              <a:rPr lang="en-GB" sz="2000" dirty="0" err="1"/>
              <a:t>RoP</a:t>
            </a:r>
            <a:r>
              <a:rPr lang="en-GB" sz="2000" dirty="0"/>
              <a:t> and practical implementation in future projects</a:t>
            </a:r>
            <a:endParaRPr sz="2000" dirty="0"/>
          </a:p>
        </p:txBody>
      </p:sp>
      <p:sp>
        <p:nvSpPr>
          <p:cNvPr id="329" name="Google Shape;329;g853faec38c_3_0"/>
          <p:cNvSpPr txBox="1">
            <a:spLocks noGrp="1"/>
          </p:cNvSpPr>
          <p:nvPr>
            <p:ph type="dt" idx="10"/>
          </p:nvPr>
        </p:nvSpPr>
        <p:spPr>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05/05/2020</a:t>
            </a:r>
            <a:endParaRPr/>
          </a:p>
        </p:txBody>
      </p:sp>
      <p:sp>
        <p:nvSpPr>
          <p:cNvPr id="330" name="Google Shape;330;g853faec38c_3_0"/>
          <p:cNvSpPr txBox="1">
            <a:spLocks noGrp="1"/>
          </p:cNvSpPr>
          <p:nvPr>
            <p:ph type="sldNum" idx="12"/>
          </p:nvPr>
        </p:nvSpPr>
        <p:spPr>
          <a:prstGeom prst="rect">
            <a:avLst/>
          </a:prstGeom>
          <a:noFill/>
          <a:ln>
            <a:noFill/>
          </a:ln>
        </p:spPr>
        <p:txBody>
          <a:bodyPr spcFirstLastPara="1" wrap="square" lIns="91425" tIns="45700" rIns="91425" bIns="45700" anchor="t" anchorCtr="0">
            <a:noAutofit/>
          </a:bodyPr>
          <a:lstStyle/>
          <a:p>
            <a:pPr marL="0" lvl="0" indent="0" algn="r" rtl="0">
              <a:lnSpc>
                <a:spcPct val="100000"/>
              </a:lnSpc>
              <a:spcBef>
                <a:spcPts val="0"/>
              </a:spcBef>
              <a:spcAft>
                <a:spcPts val="0"/>
              </a:spcAft>
              <a:buSzPts val="1300"/>
              <a:buNone/>
            </a:pPr>
            <a:fld id="{00000000-1234-1234-1234-123412341234}" type="slidenum">
              <a:rPr lang="en-GB"/>
              <a:t>14</a:t>
            </a:fld>
            <a:endParaRPr/>
          </a:p>
        </p:txBody>
      </p:sp>
      <p:sp>
        <p:nvSpPr>
          <p:cNvPr id="331" name="Google Shape;331;g853faec38c_3_0"/>
          <p:cNvSpPr txBox="1">
            <a:spLocks noGrp="1"/>
          </p:cNvSpPr>
          <p:nvPr>
            <p:ph type="title"/>
          </p:nvPr>
        </p:nvSpPr>
        <p:spPr>
          <a:xfrm>
            <a:off x="3220977" y="294025"/>
            <a:ext cx="8640960" cy="537716"/>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Clr>
                <a:srgbClr val="1D2F45"/>
              </a:buClr>
              <a:buSzPts val="3240"/>
              <a:buFont typeface="Calibri"/>
              <a:buNone/>
            </a:pPr>
            <a:r>
              <a:rPr lang="en-GB" dirty="0"/>
              <a:t>EOSC Rules of Participation - Overview</a:t>
            </a:r>
            <a:endParaRPr dirty="0"/>
          </a:p>
        </p:txBody>
      </p:sp>
      <p:pic>
        <p:nvPicPr>
          <p:cNvPr id="333" name="Google Shape;333;g853faec38c_3_0" descr="A picture containing drawing, food&#10;&#10;Description automatically generated"/>
          <p:cNvPicPr preferRelativeResize="0">
            <a:picLocks noGrp="1"/>
          </p:cNvPicPr>
          <p:nvPr>
            <p:ph type="body" idx="4294967295"/>
          </p:nvPr>
        </p:nvPicPr>
        <p:blipFill rotWithShape="1">
          <a:blip r:embed="rId5">
            <a:alphaModFix/>
          </a:blip>
          <a:srcRect/>
          <a:stretch/>
        </p:blipFill>
        <p:spPr>
          <a:xfrm>
            <a:off x="1324365" y="1069585"/>
            <a:ext cx="3425825" cy="749300"/>
          </a:xfrm>
          <a:prstGeom prst="rect">
            <a:avLst/>
          </a:prstGeom>
          <a:noFill/>
          <a:ln>
            <a:noFill/>
          </a:ln>
        </p:spPr>
      </p:pic>
      <p:grpSp>
        <p:nvGrpSpPr>
          <p:cNvPr id="37" name="Group 16">
            <a:extLst>
              <a:ext uri="{FF2B5EF4-FFF2-40B4-BE49-F238E27FC236}">
                <a16:creationId xmlns:a16="http://schemas.microsoft.com/office/drawing/2014/main" id="{6E9E9F29-A520-244A-8A11-47D83BF250EE}"/>
              </a:ext>
            </a:extLst>
          </p:cNvPr>
          <p:cNvGrpSpPr/>
          <p:nvPr/>
        </p:nvGrpSpPr>
        <p:grpSpPr>
          <a:xfrm>
            <a:off x="324728" y="1151863"/>
            <a:ext cx="530112" cy="5004394"/>
            <a:chOff x="335360" y="949839"/>
            <a:chExt cx="566259" cy="5345629"/>
          </a:xfrm>
        </p:grpSpPr>
        <p:pic>
          <p:nvPicPr>
            <p:cNvPr id="38" name="Picture 10">
              <a:extLst>
                <a:ext uri="{FF2B5EF4-FFF2-40B4-BE49-F238E27FC236}">
                  <a16:creationId xmlns:a16="http://schemas.microsoft.com/office/drawing/2014/main" id="{FADADAC3-0FFE-A54E-911F-0CEC2220CE31}"/>
                </a:ext>
              </a:extLst>
            </p:cNvPr>
            <p:cNvPicPr>
              <a:picLocks noChangeAspect="1" noChangeArrowheads="1"/>
            </p:cNvPicPr>
            <p:nvPr/>
          </p:nvPicPr>
          <p:blipFill>
            <a:blip r:embed="rId6">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949839"/>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12">
              <a:extLst>
                <a:ext uri="{FF2B5EF4-FFF2-40B4-BE49-F238E27FC236}">
                  <a16:creationId xmlns:a16="http://schemas.microsoft.com/office/drawing/2014/main" id="{A7391AAC-EB03-EF4C-8C7E-0EEDAAB46F4A}"/>
                </a:ext>
              </a:extLst>
            </p:cNvPr>
            <p:cNvPicPr>
              <a:picLocks noChangeAspect="1" noChangeArrowheads="1"/>
            </p:cNvPicPr>
            <p:nvPr/>
          </p:nvPicPr>
          <p:blipFill>
            <a:blip r:embed="rId7">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155040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14">
              <a:extLst>
                <a:ext uri="{FF2B5EF4-FFF2-40B4-BE49-F238E27FC236}">
                  <a16:creationId xmlns:a16="http://schemas.microsoft.com/office/drawing/2014/main" id="{5A8D56B1-13E1-6C48-AF50-788575177BA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3820" y="2150977"/>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16">
              <a:extLst>
                <a:ext uri="{FF2B5EF4-FFF2-40B4-BE49-F238E27FC236}">
                  <a16:creationId xmlns:a16="http://schemas.microsoft.com/office/drawing/2014/main" id="{F7D0C40E-498B-CF47-BD72-8D21FA8D1021}"/>
                </a:ext>
              </a:extLst>
            </p:cNvPr>
            <p:cNvPicPr>
              <a:picLocks noChangeAspect="1" noChangeArrowheads="1"/>
            </p:cNvPicPr>
            <p:nvPr/>
          </p:nvPicPr>
          <p:blipFill>
            <a:blip r:embed="rId9">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2751544"/>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18">
              <a:extLst>
                <a:ext uri="{FF2B5EF4-FFF2-40B4-BE49-F238E27FC236}">
                  <a16:creationId xmlns:a16="http://schemas.microsoft.com/office/drawing/2014/main" id="{580C579B-2928-084D-9376-1B16AA436147}"/>
                </a:ext>
              </a:extLst>
            </p:cNvPr>
            <p:cNvPicPr>
              <a:picLocks noChangeAspect="1" noChangeArrowheads="1"/>
            </p:cNvPicPr>
            <p:nvPr/>
          </p:nvPicPr>
          <p:blipFill>
            <a:blip r:embed="rId10">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3352114"/>
              <a:ext cx="537715" cy="537715"/>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20">
              <a:extLst>
                <a:ext uri="{FF2B5EF4-FFF2-40B4-BE49-F238E27FC236}">
                  <a16:creationId xmlns:a16="http://schemas.microsoft.com/office/drawing/2014/main" id="{A801BB1C-5D88-054E-BC6D-E24CC4213EF0}"/>
                </a:ext>
              </a:extLst>
            </p:cNvPr>
            <p:cNvPicPr>
              <a:picLocks noChangeAspect="1" noChangeArrowheads="1"/>
            </p:cNvPicPr>
            <p:nvPr/>
          </p:nvPicPr>
          <p:blipFill>
            <a:blip r:embed="rId11">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3954364"/>
              <a:ext cx="536959" cy="537716"/>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2">
              <a:extLst>
                <a:ext uri="{FF2B5EF4-FFF2-40B4-BE49-F238E27FC236}">
                  <a16:creationId xmlns:a16="http://schemas.microsoft.com/office/drawing/2014/main" id="{9F0C89D8-22A4-2544-A64E-D54BB688B864}"/>
                </a:ext>
              </a:extLst>
            </p:cNvPr>
            <p:cNvPicPr>
              <a:picLocks noChangeAspect="1" noChangeArrowheads="1"/>
            </p:cNvPicPr>
            <p:nvPr/>
          </p:nvPicPr>
          <p:blipFill>
            <a:blip r:embed="rId12">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455661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4">
              <a:extLst>
                <a:ext uri="{FF2B5EF4-FFF2-40B4-BE49-F238E27FC236}">
                  <a16:creationId xmlns:a16="http://schemas.microsoft.com/office/drawing/2014/main" id="{C1363E14-8826-4C49-8D5C-704955B2B8B9}"/>
                </a:ext>
              </a:extLst>
            </p:cNvPr>
            <p:cNvPicPr>
              <a:picLocks noChangeAspect="1" noChangeArrowheads="1"/>
            </p:cNvPicPr>
            <p:nvPr/>
          </p:nvPicPr>
          <p:blipFill>
            <a:blip r:embed="rId13">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515718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5">
              <a:extLst>
                <a:ext uri="{FF2B5EF4-FFF2-40B4-BE49-F238E27FC236}">
                  <a16:creationId xmlns:a16="http://schemas.microsoft.com/office/drawing/2014/main" id="{56FE6F33-15EC-A944-8A4B-9E7CBE9981D4}"/>
                </a:ext>
              </a:extLst>
            </p:cNvPr>
            <p:cNvPicPr>
              <a:picLocks noChangeAspect="1" noChangeArrowheads="1"/>
            </p:cNvPicPr>
            <p:nvPr/>
          </p:nvPicPr>
          <p:blipFill>
            <a:blip r:embed="rId14">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35360" y="5757752"/>
              <a:ext cx="536959" cy="537716"/>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pic>
        <p:nvPicPr>
          <p:cNvPr id="338" name="Google Shape;338;p12" descr="A picture containing drawing, food&#10;&#10;Description automatically generated"/>
          <p:cNvPicPr preferRelativeResize="0">
            <a:picLocks noGrp="1"/>
          </p:cNvPicPr>
          <p:nvPr>
            <p:ph type="body" idx="1"/>
          </p:nvPr>
        </p:nvPicPr>
        <p:blipFill rotWithShape="1">
          <a:blip r:embed="rId3">
            <a:alphaModFix/>
          </a:blip>
          <a:srcRect/>
          <a:stretch/>
        </p:blipFill>
        <p:spPr>
          <a:xfrm>
            <a:off x="6879663" y="649312"/>
            <a:ext cx="4791584" cy="1048826"/>
          </a:xfrm>
          <a:prstGeom prst="rect">
            <a:avLst/>
          </a:prstGeom>
          <a:noFill/>
          <a:ln>
            <a:noFill/>
          </a:ln>
        </p:spPr>
      </p:pic>
      <p:sp>
        <p:nvSpPr>
          <p:cNvPr id="339" name="Google Shape;339;p12"/>
          <p:cNvSpPr txBox="1">
            <a:spLocks noGrp="1"/>
          </p:cNvSpPr>
          <p:nvPr>
            <p:ph type="dt" idx="10"/>
          </p:nvPr>
        </p:nvSpPr>
        <p:spPr>
          <a:xfrm>
            <a:off x="335360" y="6381328"/>
            <a:ext cx="2844800" cy="288032"/>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05/05/2020</a:t>
            </a:r>
            <a:endParaRPr/>
          </a:p>
        </p:txBody>
      </p:sp>
      <p:sp>
        <p:nvSpPr>
          <p:cNvPr id="340" name="Google Shape;340;p12"/>
          <p:cNvSpPr txBox="1">
            <a:spLocks noGrp="1"/>
          </p:cNvSpPr>
          <p:nvPr>
            <p:ph type="sldNum" idx="12"/>
          </p:nvPr>
        </p:nvSpPr>
        <p:spPr>
          <a:xfrm>
            <a:off x="8737600" y="6381328"/>
            <a:ext cx="3119040" cy="288032"/>
          </a:xfrm>
          <a:prstGeom prst="rect">
            <a:avLst/>
          </a:prstGeom>
          <a:noFill/>
          <a:ln>
            <a:noFill/>
          </a:ln>
        </p:spPr>
        <p:txBody>
          <a:bodyPr spcFirstLastPara="1" wrap="square" lIns="91425" tIns="45700" rIns="91425" bIns="45700" anchor="t" anchorCtr="0">
            <a:noAutofit/>
          </a:bodyPr>
          <a:lstStyle/>
          <a:p>
            <a:pPr marL="0" lvl="0" indent="0" algn="r" rtl="0">
              <a:lnSpc>
                <a:spcPct val="100000"/>
              </a:lnSpc>
              <a:spcBef>
                <a:spcPts val="0"/>
              </a:spcBef>
              <a:spcAft>
                <a:spcPts val="0"/>
              </a:spcAft>
              <a:buSzPts val="1300"/>
              <a:buNone/>
            </a:pPr>
            <a:fld id="{00000000-1234-1234-1234-123412341234}" type="slidenum">
              <a:rPr lang="en-GB"/>
              <a:t>15</a:t>
            </a:fld>
            <a:endParaRPr/>
          </a:p>
        </p:txBody>
      </p:sp>
      <p:sp>
        <p:nvSpPr>
          <p:cNvPr id="342" name="Google Shape;342;p12"/>
          <p:cNvSpPr txBox="1"/>
          <p:nvPr/>
        </p:nvSpPr>
        <p:spPr>
          <a:xfrm>
            <a:off x="1209822" y="1955696"/>
            <a:ext cx="10862842" cy="4168074"/>
          </a:xfrm>
          <a:prstGeom prst="rect">
            <a:avLst/>
          </a:prstGeom>
          <a:noFill/>
          <a:ln>
            <a:noFill/>
          </a:ln>
        </p:spPr>
        <p:txBody>
          <a:bodyPr spcFirstLastPara="1" wrap="square" lIns="91425" tIns="45700" rIns="91425" bIns="45700" anchor="t" anchorCtr="0">
            <a:normAutofit fontScale="92500"/>
          </a:bodyPr>
          <a:lstStyle/>
          <a:p>
            <a:pPr marL="0" marR="0" lvl="0" indent="0" algn="l" rtl="0">
              <a:lnSpc>
                <a:spcPct val="100000"/>
              </a:lnSpc>
              <a:spcBef>
                <a:spcPts val="0"/>
              </a:spcBef>
              <a:spcAft>
                <a:spcPts val="0"/>
              </a:spcAft>
              <a:buClr>
                <a:srgbClr val="303335"/>
              </a:buClr>
              <a:buSzPts val="2590"/>
              <a:buFont typeface="Ubuntu"/>
              <a:buNone/>
            </a:pPr>
            <a:r>
              <a:rPr lang="en-GB" sz="2590" b="0" i="0" u="none" strike="noStrike" cap="none" dirty="0">
                <a:solidFill>
                  <a:srgbClr val="303335"/>
                </a:solidFill>
                <a:latin typeface="Ubuntu"/>
                <a:ea typeface="Ubuntu"/>
                <a:cs typeface="Ubuntu"/>
                <a:sym typeface="Ubuntu"/>
              </a:rPr>
              <a:t>“Designing the Rules of Participation that shall define the rights, obligations governing EOSC transactions between EOSC users, providers and operators”</a:t>
            </a:r>
            <a:endParaRPr sz="1400" b="0" i="0" u="none" strike="noStrike" cap="none" dirty="0">
              <a:solidFill>
                <a:srgbClr val="000000"/>
              </a:solidFill>
              <a:latin typeface="Arial"/>
              <a:ea typeface="Arial"/>
              <a:cs typeface="Arial"/>
              <a:sym typeface="Arial"/>
            </a:endParaRPr>
          </a:p>
          <a:p>
            <a:pPr marL="342900" marR="0" lvl="0" indent="-342900" algn="l" rtl="0">
              <a:lnSpc>
                <a:spcPct val="100000"/>
              </a:lnSpc>
              <a:spcBef>
                <a:spcPts val="518"/>
              </a:spcBef>
              <a:spcAft>
                <a:spcPts val="0"/>
              </a:spcAft>
              <a:buClr>
                <a:srgbClr val="3C3C3C"/>
              </a:buClr>
              <a:buSzPts val="2590"/>
              <a:buFont typeface="Calibri"/>
              <a:buChar char="•"/>
            </a:pPr>
            <a:r>
              <a:rPr lang="en-GB" sz="2590" b="0" i="1" u="none" strike="noStrike" cap="none" dirty="0">
                <a:solidFill>
                  <a:srgbClr val="3C3C3C"/>
                </a:solidFill>
                <a:latin typeface="Calibri"/>
                <a:ea typeface="Calibri"/>
                <a:cs typeface="Calibri"/>
                <a:sym typeface="Calibri"/>
              </a:rPr>
              <a:t>The consultation and available evidence suggest that the rules ought to address:</a:t>
            </a:r>
            <a:endParaRPr sz="1400" b="0" i="0" u="none" strike="noStrike" cap="none" dirty="0">
              <a:solidFill>
                <a:srgbClr val="000000"/>
              </a:solidFill>
              <a:latin typeface="Arial"/>
              <a:ea typeface="Arial"/>
              <a:cs typeface="Arial"/>
              <a:sym typeface="Arial"/>
            </a:endParaRPr>
          </a:p>
          <a:p>
            <a:pPr marL="742950" marR="0" lvl="1" indent="-285750" algn="l" rtl="0">
              <a:lnSpc>
                <a:spcPct val="100000"/>
              </a:lnSpc>
              <a:spcBef>
                <a:spcPts val="481"/>
              </a:spcBef>
              <a:spcAft>
                <a:spcPts val="0"/>
              </a:spcAft>
              <a:buClr>
                <a:srgbClr val="3C3C3C"/>
              </a:buClr>
              <a:buSzPts val="2165"/>
              <a:buFont typeface="Calibri"/>
              <a:buChar char="-"/>
            </a:pPr>
            <a:r>
              <a:rPr lang="en-GB" sz="2405" b="0" i="1" u="none" strike="noStrike" cap="none" dirty="0">
                <a:solidFill>
                  <a:srgbClr val="3C3C3C"/>
                </a:solidFill>
                <a:latin typeface="Calibri"/>
                <a:ea typeface="Calibri"/>
                <a:cs typeface="Calibri"/>
                <a:sym typeface="Calibri"/>
              </a:rPr>
              <a:t>the use of the tools, specifications, catalogues and standards (EOSC shared resources) and applicable methodologies (framework for FAIR research data);</a:t>
            </a:r>
            <a:endParaRPr sz="1400" b="0" i="0" u="none" strike="noStrike" cap="none" dirty="0">
              <a:solidFill>
                <a:srgbClr val="000000"/>
              </a:solidFill>
              <a:latin typeface="Arial"/>
              <a:ea typeface="Arial"/>
              <a:cs typeface="Arial"/>
              <a:sym typeface="Arial"/>
            </a:endParaRPr>
          </a:p>
          <a:p>
            <a:pPr marL="742950" marR="0" lvl="1" indent="-285750" algn="l" rtl="0">
              <a:lnSpc>
                <a:spcPct val="100000"/>
              </a:lnSpc>
              <a:spcBef>
                <a:spcPts val="481"/>
              </a:spcBef>
              <a:spcAft>
                <a:spcPts val="0"/>
              </a:spcAft>
              <a:buClr>
                <a:srgbClr val="3C3C3C"/>
              </a:buClr>
              <a:buSzPts val="2165"/>
              <a:buFont typeface="Calibri"/>
              <a:buChar char="-"/>
            </a:pPr>
            <a:r>
              <a:rPr lang="en-GB" sz="2405" b="0" i="1" u="none" strike="noStrike" cap="none" dirty="0">
                <a:solidFill>
                  <a:srgbClr val="3C3C3C"/>
                </a:solidFill>
                <a:latin typeface="Calibri"/>
                <a:ea typeface="Calibri"/>
                <a:cs typeface="Calibri"/>
                <a:sym typeface="Calibri"/>
              </a:rPr>
              <a:t>the principles for regulating transactions (e.g. financial mechanisms and procedures, agreements/bylaws established by the EOSC governance framework); and</a:t>
            </a:r>
            <a:endParaRPr sz="1400" b="0" i="0" u="none" strike="noStrike" cap="none" dirty="0">
              <a:solidFill>
                <a:srgbClr val="000000"/>
              </a:solidFill>
              <a:latin typeface="Arial"/>
              <a:ea typeface="Arial"/>
              <a:cs typeface="Arial"/>
              <a:sym typeface="Arial"/>
            </a:endParaRPr>
          </a:p>
          <a:p>
            <a:pPr marL="742950" marR="0" lvl="1" indent="-285750" algn="l" rtl="0">
              <a:lnSpc>
                <a:spcPct val="100000"/>
              </a:lnSpc>
              <a:spcBef>
                <a:spcPts val="481"/>
              </a:spcBef>
              <a:spcAft>
                <a:spcPts val="0"/>
              </a:spcAft>
              <a:buClr>
                <a:srgbClr val="3C3C3C"/>
              </a:buClr>
              <a:buSzPts val="2165"/>
              <a:buFont typeface="Calibri"/>
              <a:buChar char="-"/>
            </a:pPr>
            <a:r>
              <a:rPr lang="en-GB" sz="2405" b="0" i="1" u="none" strike="noStrike" cap="none" dirty="0">
                <a:solidFill>
                  <a:srgbClr val="3C3C3C"/>
                </a:solidFill>
                <a:latin typeface="Calibri"/>
                <a:ea typeface="Calibri"/>
                <a:cs typeface="Calibri"/>
                <a:sym typeface="Calibri"/>
              </a:rPr>
              <a:t>the applicable legal frameworks (e.g. GDPR, copyright, Data Security and Cybercrime, dispute resolution and redress mechanisms, e-commerce directive).</a:t>
            </a:r>
            <a:endParaRPr sz="2405" b="0" i="1" u="none" strike="noStrike" cap="none" dirty="0">
              <a:solidFill>
                <a:srgbClr val="303335"/>
              </a:solidFill>
              <a:latin typeface="Ubuntu"/>
              <a:ea typeface="Ubuntu"/>
              <a:cs typeface="Ubuntu"/>
              <a:sym typeface="Ubuntu"/>
            </a:endParaRPr>
          </a:p>
          <a:p>
            <a:pPr marL="342900" marR="0" lvl="0" indent="-178435" algn="l" rtl="0">
              <a:lnSpc>
                <a:spcPct val="100000"/>
              </a:lnSpc>
              <a:spcBef>
                <a:spcPts val="518"/>
              </a:spcBef>
              <a:spcAft>
                <a:spcPts val="0"/>
              </a:spcAft>
              <a:buClr>
                <a:srgbClr val="3C3C3C"/>
              </a:buClr>
              <a:buSzPts val="2590"/>
              <a:buFont typeface="Calibri"/>
              <a:buNone/>
            </a:pPr>
            <a:endParaRPr sz="2590" b="0" i="0" u="none" strike="noStrike" cap="none" dirty="0">
              <a:solidFill>
                <a:srgbClr val="3C3C3C"/>
              </a:solidFill>
              <a:latin typeface="Calibri"/>
              <a:ea typeface="Calibri"/>
              <a:cs typeface="Calibri"/>
              <a:sym typeface="Calibri"/>
            </a:endParaRPr>
          </a:p>
        </p:txBody>
      </p:sp>
      <p:grpSp>
        <p:nvGrpSpPr>
          <p:cNvPr id="36" name="Group 16">
            <a:extLst>
              <a:ext uri="{FF2B5EF4-FFF2-40B4-BE49-F238E27FC236}">
                <a16:creationId xmlns:a16="http://schemas.microsoft.com/office/drawing/2014/main" id="{4F3636A3-6FA6-1B4A-86A0-1FBF551990EB}"/>
              </a:ext>
            </a:extLst>
          </p:cNvPr>
          <p:cNvGrpSpPr/>
          <p:nvPr/>
        </p:nvGrpSpPr>
        <p:grpSpPr>
          <a:xfrm>
            <a:off x="324728" y="1151863"/>
            <a:ext cx="530112" cy="5004394"/>
            <a:chOff x="335360" y="949839"/>
            <a:chExt cx="566259" cy="5345629"/>
          </a:xfrm>
        </p:grpSpPr>
        <p:pic>
          <p:nvPicPr>
            <p:cNvPr id="37" name="Picture 10">
              <a:extLst>
                <a:ext uri="{FF2B5EF4-FFF2-40B4-BE49-F238E27FC236}">
                  <a16:creationId xmlns:a16="http://schemas.microsoft.com/office/drawing/2014/main" id="{3761442B-E4DC-F34B-84AD-A69081FCECC4}"/>
                </a:ext>
              </a:extLst>
            </p:cNvPr>
            <p:cNvPicPr>
              <a:picLocks noChangeAspect="1" noChangeArrowheads="1"/>
            </p:cNvPicPr>
            <p:nvPr/>
          </p:nvPicPr>
          <p:blipFill>
            <a:blip r:embed="rId4">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949839"/>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12">
              <a:extLst>
                <a:ext uri="{FF2B5EF4-FFF2-40B4-BE49-F238E27FC236}">
                  <a16:creationId xmlns:a16="http://schemas.microsoft.com/office/drawing/2014/main" id="{D2A6D517-4B57-F643-A099-E5FC08B7A437}"/>
                </a:ext>
              </a:extLst>
            </p:cNvPr>
            <p:cNvPicPr>
              <a:picLocks noChangeAspect="1" noChangeArrowheads="1"/>
            </p:cNvPicPr>
            <p:nvPr/>
          </p:nvPicPr>
          <p:blipFill>
            <a:blip r:embed="rId5">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155040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14">
              <a:extLst>
                <a:ext uri="{FF2B5EF4-FFF2-40B4-BE49-F238E27FC236}">
                  <a16:creationId xmlns:a16="http://schemas.microsoft.com/office/drawing/2014/main" id="{8BC92C92-32BC-464B-BFB8-82E137BA916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3820" y="2150977"/>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16">
              <a:extLst>
                <a:ext uri="{FF2B5EF4-FFF2-40B4-BE49-F238E27FC236}">
                  <a16:creationId xmlns:a16="http://schemas.microsoft.com/office/drawing/2014/main" id="{8AD2F72F-D9B3-CD49-A46F-69CFDD970F8B}"/>
                </a:ext>
              </a:extLst>
            </p:cNvPr>
            <p:cNvPicPr>
              <a:picLocks noChangeAspect="1" noChangeArrowheads="1"/>
            </p:cNvPicPr>
            <p:nvPr/>
          </p:nvPicPr>
          <p:blipFill>
            <a:blip r:embed="rId7">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2751544"/>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18">
              <a:extLst>
                <a:ext uri="{FF2B5EF4-FFF2-40B4-BE49-F238E27FC236}">
                  <a16:creationId xmlns:a16="http://schemas.microsoft.com/office/drawing/2014/main" id="{A236E3CF-371F-1C42-A34E-B6BB373D8C45}"/>
                </a:ext>
              </a:extLst>
            </p:cNvPr>
            <p:cNvPicPr>
              <a:picLocks noChangeAspect="1" noChangeArrowheads="1"/>
            </p:cNvPicPr>
            <p:nvPr/>
          </p:nvPicPr>
          <p:blipFill>
            <a:blip r:embed="rId8">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3352114"/>
              <a:ext cx="537715" cy="537715"/>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20">
              <a:extLst>
                <a:ext uri="{FF2B5EF4-FFF2-40B4-BE49-F238E27FC236}">
                  <a16:creationId xmlns:a16="http://schemas.microsoft.com/office/drawing/2014/main" id="{5353A59F-B4DC-0744-9A03-948910534916}"/>
                </a:ext>
              </a:extLst>
            </p:cNvPr>
            <p:cNvPicPr>
              <a:picLocks noChangeAspect="1" noChangeArrowheads="1"/>
            </p:cNvPicPr>
            <p:nvPr/>
          </p:nvPicPr>
          <p:blipFill>
            <a:blip r:embed="rId9">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3954364"/>
              <a:ext cx="536959" cy="537716"/>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22">
              <a:extLst>
                <a:ext uri="{FF2B5EF4-FFF2-40B4-BE49-F238E27FC236}">
                  <a16:creationId xmlns:a16="http://schemas.microsoft.com/office/drawing/2014/main" id="{F116E223-D58F-D941-9905-7AFB87E42334}"/>
                </a:ext>
              </a:extLst>
            </p:cNvPr>
            <p:cNvPicPr>
              <a:picLocks noChangeAspect="1" noChangeArrowheads="1"/>
            </p:cNvPicPr>
            <p:nvPr/>
          </p:nvPicPr>
          <p:blipFill>
            <a:blip r:embed="rId10">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455661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4">
              <a:extLst>
                <a:ext uri="{FF2B5EF4-FFF2-40B4-BE49-F238E27FC236}">
                  <a16:creationId xmlns:a16="http://schemas.microsoft.com/office/drawing/2014/main" id="{A947A5C4-68C7-DE49-A3B1-579845264339}"/>
                </a:ext>
              </a:extLst>
            </p:cNvPr>
            <p:cNvPicPr>
              <a:picLocks noChangeAspect="1" noChangeArrowheads="1"/>
            </p:cNvPicPr>
            <p:nvPr/>
          </p:nvPicPr>
          <p:blipFill>
            <a:blip r:embed="rId11">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515718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5">
              <a:extLst>
                <a:ext uri="{FF2B5EF4-FFF2-40B4-BE49-F238E27FC236}">
                  <a16:creationId xmlns:a16="http://schemas.microsoft.com/office/drawing/2014/main" id="{A3740EB0-CC89-E044-AA80-9716EC79C9FF}"/>
                </a:ext>
              </a:extLst>
            </p:cNvPr>
            <p:cNvPicPr>
              <a:picLocks noChangeAspect="1" noChangeArrowheads="1"/>
            </p:cNvPicPr>
            <p:nvPr/>
          </p:nvPicPr>
          <p:blipFill>
            <a:blip r:embed="rId12">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35360" y="5757752"/>
              <a:ext cx="536959" cy="537716"/>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sp>
        <p:nvSpPr>
          <p:cNvPr id="348" name="Google Shape;348;g853faec38c_6_0"/>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457200" lvl="0" indent="0" algn="l" rtl="0">
              <a:lnSpc>
                <a:spcPct val="100000"/>
              </a:lnSpc>
              <a:spcBef>
                <a:spcPts val="0"/>
              </a:spcBef>
              <a:spcAft>
                <a:spcPts val="0"/>
              </a:spcAft>
              <a:buNone/>
            </a:pPr>
            <a:r>
              <a:rPr lang="en-GB" sz="1050" dirty="0">
                <a:solidFill>
                  <a:srgbClr val="172B4D"/>
                </a:solidFill>
                <a:highlight>
                  <a:srgbClr val="FFFFFF"/>
                </a:highlight>
                <a:latin typeface="Roboto"/>
                <a:ea typeface="Roboto"/>
                <a:cs typeface="Roboto"/>
                <a:sym typeface="Roboto"/>
              </a:rPr>
              <a:t>The following criteria are those currently used by EOSC-hub to understand which services should be onboarded. These criteria are still under development, by our team in the EOSC-hub project and EOSC Portal collaboration, but also at a larger scale by the EOSC Executive Board appointed by the European Commission. The EOSC Executive Board may define broader criteria in future, but these are the current criteria we are using. </a:t>
            </a:r>
            <a:endParaRPr sz="1050" dirty="0">
              <a:solidFill>
                <a:srgbClr val="172B4D"/>
              </a:solidFill>
              <a:highlight>
                <a:srgbClr val="FFFFFF"/>
              </a:highlight>
              <a:latin typeface="Roboto"/>
              <a:ea typeface="Roboto"/>
              <a:cs typeface="Roboto"/>
              <a:sym typeface="Roboto"/>
            </a:endParaRPr>
          </a:p>
          <a:p>
            <a:pPr marL="457200" lvl="0" indent="-295275" algn="l" rtl="0">
              <a:lnSpc>
                <a:spcPct val="115000"/>
              </a:lnSpc>
              <a:spcBef>
                <a:spcPts val="1600"/>
              </a:spcBef>
              <a:spcAft>
                <a:spcPts val="0"/>
              </a:spcAft>
              <a:buClr>
                <a:srgbClr val="172B4D"/>
              </a:buClr>
              <a:buSzPts val="1050"/>
              <a:buFont typeface="Roboto"/>
              <a:buAutoNum type="arabicPeriod"/>
            </a:pPr>
            <a:r>
              <a:rPr lang="en-GB" sz="1050" dirty="0">
                <a:solidFill>
                  <a:srgbClr val="172B4D"/>
                </a:solidFill>
                <a:highlight>
                  <a:srgbClr val="FFFFFF"/>
                </a:highlight>
                <a:latin typeface="Roboto"/>
                <a:ea typeface="Roboto"/>
                <a:cs typeface="Roboto"/>
                <a:sym typeface="Roboto"/>
              </a:rPr>
              <a:t>It must be an actual service</a:t>
            </a:r>
            <a:endParaRPr sz="1050" dirty="0">
              <a:solidFill>
                <a:srgbClr val="172B4D"/>
              </a:solidFill>
              <a:highlight>
                <a:srgbClr val="FFFFFF"/>
              </a:highlight>
              <a:latin typeface="Roboto"/>
              <a:ea typeface="Roboto"/>
              <a:cs typeface="Roboto"/>
              <a:sym typeface="Roboto"/>
            </a:endParaRPr>
          </a:p>
          <a:p>
            <a:pPr marL="914400" lvl="1" indent="-295275" algn="l" rtl="0">
              <a:lnSpc>
                <a:spcPct val="115000"/>
              </a:lnSpc>
              <a:spcBef>
                <a:spcPts val="0"/>
              </a:spcBef>
              <a:spcAft>
                <a:spcPts val="0"/>
              </a:spcAft>
              <a:buClr>
                <a:srgbClr val="172B4D"/>
              </a:buClr>
              <a:buSzPts val="1050"/>
              <a:buFont typeface="Roboto"/>
              <a:buAutoNum type="alphaLcPeriod"/>
            </a:pPr>
            <a:r>
              <a:rPr lang="en-GB" sz="1050" dirty="0">
                <a:solidFill>
                  <a:srgbClr val="172B4D"/>
                </a:solidFill>
                <a:highlight>
                  <a:srgbClr val="FFFFFF"/>
                </a:highlight>
                <a:latin typeface="Roboto"/>
                <a:ea typeface="Roboto"/>
                <a:cs typeface="Roboto"/>
                <a:sym typeface="Roboto"/>
              </a:rPr>
              <a:t>It must be a service according to the IT Service Management definition [1]. It should be an ongoing activity offered ‘live’ to customers. This may be an IT service, or a human service (e.g. training, consultancy). </a:t>
            </a:r>
            <a:endParaRPr sz="1050" dirty="0">
              <a:solidFill>
                <a:srgbClr val="172B4D"/>
              </a:solidFill>
              <a:highlight>
                <a:srgbClr val="FFFFFF"/>
              </a:highlight>
              <a:latin typeface="Roboto"/>
              <a:ea typeface="Roboto"/>
              <a:cs typeface="Roboto"/>
              <a:sym typeface="Roboto"/>
            </a:endParaRPr>
          </a:p>
          <a:p>
            <a:pPr marL="914400" lvl="1" indent="-295275" algn="l" rtl="0">
              <a:lnSpc>
                <a:spcPct val="115000"/>
              </a:lnSpc>
              <a:spcBef>
                <a:spcPts val="0"/>
              </a:spcBef>
              <a:spcAft>
                <a:spcPts val="0"/>
              </a:spcAft>
              <a:buClr>
                <a:srgbClr val="172B4D"/>
              </a:buClr>
              <a:buSzPts val="1050"/>
              <a:buFont typeface="Roboto"/>
              <a:buAutoNum type="alphaLcPeriod"/>
            </a:pPr>
            <a:r>
              <a:rPr lang="en-GB" sz="1050" dirty="0">
                <a:solidFill>
                  <a:srgbClr val="172B4D"/>
                </a:solidFill>
                <a:highlight>
                  <a:srgbClr val="FFFFFF"/>
                </a:highlight>
                <a:latin typeface="Roboto"/>
                <a:ea typeface="Roboto"/>
                <a:cs typeface="Roboto"/>
                <a:sym typeface="Roboto"/>
              </a:rPr>
              <a:t>It may not be a research product, for instance, a document, a dataset or a piece of software. </a:t>
            </a:r>
            <a:endParaRPr sz="1050" dirty="0">
              <a:solidFill>
                <a:srgbClr val="172B4D"/>
              </a:solidFill>
              <a:highlight>
                <a:srgbClr val="FFFFFF"/>
              </a:highlight>
              <a:latin typeface="Roboto"/>
              <a:ea typeface="Roboto"/>
              <a:cs typeface="Roboto"/>
              <a:sym typeface="Roboto"/>
            </a:endParaRPr>
          </a:p>
          <a:p>
            <a:pPr marL="457200" lvl="0" indent="-295275" algn="l" rtl="0">
              <a:lnSpc>
                <a:spcPct val="115000"/>
              </a:lnSpc>
              <a:spcBef>
                <a:spcPts val="0"/>
              </a:spcBef>
              <a:spcAft>
                <a:spcPts val="0"/>
              </a:spcAft>
              <a:buClr>
                <a:srgbClr val="172B4D"/>
              </a:buClr>
              <a:buSzPts val="1050"/>
              <a:buFont typeface="Roboto"/>
              <a:buAutoNum type="arabicPeriod"/>
            </a:pPr>
            <a:r>
              <a:rPr lang="en-GB" sz="1050" dirty="0">
                <a:solidFill>
                  <a:srgbClr val="172B4D"/>
                </a:solidFill>
                <a:highlight>
                  <a:srgbClr val="FFFFFF"/>
                </a:highlight>
                <a:latin typeface="Roboto"/>
                <a:ea typeface="Roboto"/>
                <a:cs typeface="Roboto"/>
                <a:sym typeface="Roboto"/>
              </a:rPr>
              <a:t>The Service must be coherent. It must be available and offer value on its own. It may not be only a feature of a larger service.</a:t>
            </a:r>
            <a:endParaRPr sz="1050" dirty="0">
              <a:solidFill>
                <a:srgbClr val="172B4D"/>
              </a:solidFill>
              <a:highlight>
                <a:srgbClr val="FFFFFF"/>
              </a:highlight>
              <a:latin typeface="Roboto"/>
              <a:ea typeface="Roboto"/>
              <a:cs typeface="Roboto"/>
              <a:sym typeface="Roboto"/>
            </a:endParaRPr>
          </a:p>
          <a:p>
            <a:pPr marL="457200" lvl="0" indent="-295275" algn="l" rtl="0">
              <a:lnSpc>
                <a:spcPct val="115000"/>
              </a:lnSpc>
              <a:spcBef>
                <a:spcPts val="0"/>
              </a:spcBef>
              <a:spcAft>
                <a:spcPts val="0"/>
              </a:spcAft>
              <a:buClr>
                <a:srgbClr val="172B4D"/>
              </a:buClr>
              <a:buSzPts val="1050"/>
              <a:buFont typeface="Roboto"/>
              <a:buAutoNum type="arabicPeriod"/>
            </a:pPr>
            <a:r>
              <a:rPr lang="en-GB" sz="1050" dirty="0">
                <a:solidFill>
                  <a:srgbClr val="172B4D"/>
                </a:solidFill>
                <a:highlight>
                  <a:srgbClr val="FFFFFF"/>
                </a:highlight>
                <a:latin typeface="Roboto"/>
                <a:ea typeface="Roboto"/>
                <a:cs typeface="Roboto"/>
                <a:sym typeface="Roboto"/>
              </a:rPr>
              <a:t>Service must meet at least </a:t>
            </a:r>
            <a:r>
              <a:rPr lang="en-GB" sz="1050" b="1" dirty="0">
                <a:solidFill>
                  <a:srgbClr val="172B4D"/>
                </a:solidFill>
                <a:highlight>
                  <a:srgbClr val="FFFFFF"/>
                </a:highlight>
                <a:latin typeface="Roboto"/>
                <a:ea typeface="Roboto"/>
                <a:cs typeface="Roboto"/>
                <a:sym typeface="Roboto"/>
              </a:rPr>
              <a:t>one</a:t>
            </a:r>
            <a:r>
              <a:rPr lang="en-GB" sz="1050" dirty="0">
                <a:solidFill>
                  <a:srgbClr val="172B4D"/>
                </a:solidFill>
                <a:highlight>
                  <a:srgbClr val="FFFFFF"/>
                </a:highlight>
                <a:latin typeface="Roboto"/>
                <a:ea typeface="Roboto"/>
                <a:cs typeface="Roboto"/>
                <a:sym typeface="Roboto"/>
              </a:rPr>
              <a:t> of:</a:t>
            </a:r>
            <a:endParaRPr sz="1050" dirty="0">
              <a:solidFill>
                <a:srgbClr val="172B4D"/>
              </a:solidFill>
              <a:highlight>
                <a:srgbClr val="FFFFFF"/>
              </a:highlight>
              <a:latin typeface="Roboto"/>
              <a:ea typeface="Roboto"/>
              <a:cs typeface="Roboto"/>
              <a:sym typeface="Roboto"/>
            </a:endParaRPr>
          </a:p>
          <a:p>
            <a:pPr marL="914400" lvl="1" indent="-295275" algn="l" rtl="0">
              <a:lnSpc>
                <a:spcPct val="115000"/>
              </a:lnSpc>
              <a:spcBef>
                <a:spcPts val="0"/>
              </a:spcBef>
              <a:spcAft>
                <a:spcPts val="0"/>
              </a:spcAft>
              <a:buClr>
                <a:srgbClr val="172B4D"/>
              </a:buClr>
              <a:buSzPts val="1050"/>
              <a:buFont typeface="Roboto"/>
              <a:buAutoNum type="alphaLcPeriod"/>
            </a:pPr>
            <a:r>
              <a:rPr lang="en-GB" sz="1050" dirty="0">
                <a:solidFill>
                  <a:srgbClr val="172B4D"/>
                </a:solidFill>
                <a:highlight>
                  <a:srgbClr val="FFFFFF"/>
                </a:highlight>
                <a:latin typeface="Roboto"/>
                <a:ea typeface="Roboto"/>
                <a:cs typeface="Roboto"/>
                <a:sym typeface="Roboto"/>
              </a:rPr>
              <a:t>The service must be </a:t>
            </a:r>
            <a:r>
              <a:rPr lang="en-GB" sz="1050" dirty="0" err="1">
                <a:solidFill>
                  <a:srgbClr val="172B4D"/>
                </a:solidFill>
                <a:highlight>
                  <a:srgbClr val="FFFFFF"/>
                </a:highlight>
                <a:latin typeface="Roboto"/>
                <a:ea typeface="Roboto"/>
                <a:cs typeface="Roboto"/>
                <a:sym typeface="Roboto"/>
              </a:rPr>
              <a:t>targetted</a:t>
            </a:r>
            <a:r>
              <a:rPr lang="en-GB" sz="1050" dirty="0">
                <a:solidFill>
                  <a:srgbClr val="172B4D"/>
                </a:solidFill>
                <a:highlight>
                  <a:srgbClr val="FFFFFF"/>
                </a:highlight>
                <a:latin typeface="Roboto"/>
                <a:ea typeface="Roboto"/>
                <a:cs typeface="Roboto"/>
                <a:sym typeface="Roboto"/>
              </a:rPr>
              <a:t> to the research community</a:t>
            </a:r>
            <a:endParaRPr sz="1050" dirty="0">
              <a:solidFill>
                <a:srgbClr val="172B4D"/>
              </a:solidFill>
              <a:highlight>
                <a:srgbClr val="FFFFFF"/>
              </a:highlight>
              <a:latin typeface="Roboto"/>
              <a:ea typeface="Roboto"/>
              <a:cs typeface="Roboto"/>
              <a:sym typeface="Roboto"/>
            </a:endParaRPr>
          </a:p>
          <a:p>
            <a:pPr marL="914400" lvl="1" indent="-295275" algn="l" rtl="0">
              <a:lnSpc>
                <a:spcPct val="115000"/>
              </a:lnSpc>
              <a:spcBef>
                <a:spcPts val="0"/>
              </a:spcBef>
              <a:spcAft>
                <a:spcPts val="0"/>
              </a:spcAft>
              <a:buClr>
                <a:srgbClr val="172B4D"/>
              </a:buClr>
              <a:buSzPts val="1050"/>
              <a:buFont typeface="Roboto"/>
              <a:buAutoNum type="alphaLcPeriod"/>
            </a:pPr>
            <a:r>
              <a:rPr lang="en-GB" sz="1050" dirty="0">
                <a:solidFill>
                  <a:srgbClr val="172B4D"/>
                </a:solidFill>
                <a:highlight>
                  <a:srgbClr val="FFFFFF"/>
                </a:highlight>
                <a:latin typeface="Roboto"/>
                <a:ea typeface="Roboto"/>
                <a:cs typeface="Roboto"/>
                <a:sym typeface="Roboto"/>
              </a:rPr>
              <a:t>The service must be provided by the research community</a:t>
            </a:r>
            <a:endParaRPr sz="1050" dirty="0">
              <a:solidFill>
                <a:srgbClr val="172B4D"/>
              </a:solidFill>
              <a:highlight>
                <a:srgbClr val="FFFFFF"/>
              </a:highlight>
              <a:latin typeface="Roboto"/>
              <a:ea typeface="Roboto"/>
              <a:cs typeface="Roboto"/>
              <a:sym typeface="Roboto"/>
            </a:endParaRPr>
          </a:p>
          <a:p>
            <a:pPr marL="914400" lvl="1" indent="-295275" algn="l" rtl="0">
              <a:lnSpc>
                <a:spcPct val="115000"/>
              </a:lnSpc>
              <a:spcBef>
                <a:spcPts val="0"/>
              </a:spcBef>
              <a:spcAft>
                <a:spcPts val="0"/>
              </a:spcAft>
              <a:buClr>
                <a:srgbClr val="172B4D"/>
              </a:buClr>
              <a:buSzPts val="1050"/>
              <a:buFont typeface="Roboto"/>
              <a:buAutoNum type="alphaLcPeriod"/>
            </a:pPr>
            <a:r>
              <a:rPr lang="en-GB" sz="1050" i="1" dirty="0">
                <a:solidFill>
                  <a:srgbClr val="172B4D"/>
                </a:solidFill>
                <a:highlight>
                  <a:srgbClr val="FFFFFF"/>
                </a:highlight>
                <a:latin typeface="Roboto"/>
                <a:ea typeface="Roboto"/>
                <a:cs typeface="Roboto"/>
                <a:sym typeface="Roboto"/>
              </a:rPr>
              <a:t>The service comes from an EOSC related H2020 funded project</a:t>
            </a:r>
            <a:endParaRPr sz="1050" i="1" dirty="0">
              <a:solidFill>
                <a:srgbClr val="172B4D"/>
              </a:solidFill>
              <a:highlight>
                <a:srgbClr val="FFFFFF"/>
              </a:highlight>
              <a:latin typeface="Roboto"/>
              <a:ea typeface="Roboto"/>
              <a:cs typeface="Roboto"/>
              <a:sym typeface="Roboto"/>
            </a:endParaRPr>
          </a:p>
          <a:p>
            <a:pPr marL="914400" lvl="1" indent="-295275" algn="l" rtl="0">
              <a:lnSpc>
                <a:spcPct val="115000"/>
              </a:lnSpc>
              <a:spcBef>
                <a:spcPts val="0"/>
              </a:spcBef>
              <a:spcAft>
                <a:spcPts val="0"/>
              </a:spcAft>
              <a:buClr>
                <a:srgbClr val="172B4D"/>
              </a:buClr>
              <a:buSzPts val="1050"/>
              <a:buFont typeface="Roboto"/>
              <a:buAutoNum type="alphaLcPeriod"/>
            </a:pPr>
            <a:r>
              <a:rPr lang="en-GB" sz="1050" dirty="0">
                <a:solidFill>
                  <a:srgbClr val="172B4D"/>
                </a:solidFill>
                <a:highlight>
                  <a:srgbClr val="FFFFFF"/>
                </a:highlight>
                <a:latin typeface="Roboto"/>
                <a:ea typeface="Roboto"/>
                <a:cs typeface="Roboto"/>
                <a:sym typeface="Roboto"/>
              </a:rPr>
              <a:t>The service is part of a procurement framework targeting researchers.</a:t>
            </a:r>
            <a:endParaRPr sz="1050" dirty="0">
              <a:solidFill>
                <a:srgbClr val="172B4D"/>
              </a:solidFill>
              <a:highlight>
                <a:srgbClr val="FFFFFF"/>
              </a:highlight>
              <a:latin typeface="Roboto"/>
              <a:ea typeface="Roboto"/>
              <a:cs typeface="Roboto"/>
              <a:sym typeface="Roboto"/>
            </a:endParaRPr>
          </a:p>
          <a:p>
            <a:pPr marL="457200" lvl="0" indent="-295275" algn="l" rtl="0">
              <a:lnSpc>
                <a:spcPct val="115000"/>
              </a:lnSpc>
              <a:spcBef>
                <a:spcPts val="0"/>
              </a:spcBef>
              <a:spcAft>
                <a:spcPts val="0"/>
              </a:spcAft>
              <a:buClr>
                <a:srgbClr val="172B4D"/>
              </a:buClr>
              <a:buSzPts val="1050"/>
              <a:buFont typeface="Roboto"/>
              <a:buAutoNum type="arabicPeriod"/>
            </a:pPr>
            <a:r>
              <a:rPr lang="en-GB" sz="1050" dirty="0">
                <a:solidFill>
                  <a:srgbClr val="172B4D"/>
                </a:solidFill>
                <a:highlight>
                  <a:srgbClr val="FFFFFF"/>
                </a:highlight>
                <a:latin typeface="Roboto"/>
                <a:ea typeface="Roboto"/>
                <a:cs typeface="Roboto"/>
                <a:sym typeface="Roboto"/>
              </a:rPr>
              <a:t>The service must be both available in Europe and available in a European language. See </a:t>
            </a:r>
            <a:r>
              <a:rPr lang="en-GB" sz="1050" dirty="0">
                <a:solidFill>
                  <a:srgbClr val="3572B0"/>
                </a:solidFill>
                <a:highlight>
                  <a:srgbClr val="FFFFFF"/>
                </a:highlight>
                <a:uFill>
                  <a:noFill/>
                </a:uFill>
                <a:latin typeface="Roboto"/>
                <a:ea typeface="Roboto"/>
                <a:cs typeface="Roboto"/>
                <a:sym typeface="Roboto"/>
                <a:hlinkClick r:id="rId3"/>
              </a:rPr>
              <a:t>https://europa.eu/european-union/about-eu/eu-languages_en</a:t>
            </a:r>
            <a:endParaRPr sz="1050" dirty="0">
              <a:solidFill>
                <a:srgbClr val="3572B0"/>
              </a:solidFill>
              <a:highlight>
                <a:srgbClr val="FFFFFF"/>
              </a:highlight>
              <a:latin typeface="Roboto"/>
              <a:ea typeface="Roboto"/>
              <a:cs typeface="Roboto"/>
              <a:sym typeface="Roboto"/>
            </a:endParaRPr>
          </a:p>
          <a:p>
            <a:pPr marL="457200" lvl="0" indent="-295275" algn="l" rtl="0">
              <a:lnSpc>
                <a:spcPct val="115000"/>
              </a:lnSpc>
              <a:spcBef>
                <a:spcPts val="0"/>
              </a:spcBef>
              <a:spcAft>
                <a:spcPts val="0"/>
              </a:spcAft>
              <a:buClr>
                <a:srgbClr val="172B4D"/>
              </a:buClr>
              <a:buSzPts val="1050"/>
              <a:buFont typeface="Roboto"/>
              <a:buAutoNum type="arabicPeriod"/>
            </a:pPr>
            <a:r>
              <a:rPr lang="en-GB" sz="1050" dirty="0">
                <a:solidFill>
                  <a:srgbClr val="172B4D"/>
                </a:solidFill>
                <a:highlight>
                  <a:srgbClr val="FFFFFF"/>
                </a:highlight>
                <a:latin typeface="Roboto"/>
                <a:ea typeface="Roboto"/>
                <a:cs typeface="Roboto"/>
                <a:sym typeface="Roboto"/>
              </a:rPr>
              <a:t>The required fields in the Service Description Template must be filled, including required linked information.</a:t>
            </a:r>
            <a:endParaRPr sz="1050" dirty="0">
              <a:solidFill>
                <a:srgbClr val="172B4D"/>
              </a:solidFill>
              <a:highlight>
                <a:srgbClr val="FFFFFF"/>
              </a:highlight>
              <a:latin typeface="Roboto"/>
              <a:ea typeface="Roboto"/>
              <a:cs typeface="Roboto"/>
              <a:sym typeface="Roboto"/>
            </a:endParaRPr>
          </a:p>
          <a:p>
            <a:pPr marL="914400" lvl="1" indent="-295275" algn="l" rtl="0">
              <a:lnSpc>
                <a:spcPct val="115000"/>
              </a:lnSpc>
              <a:spcBef>
                <a:spcPts val="0"/>
              </a:spcBef>
              <a:spcAft>
                <a:spcPts val="0"/>
              </a:spcAft>
              <a:buClr>
                <a:srgbClr val="172B4D"/>
              </a:buClr>
              <a:buSzPts val="1050"/>
              <a:buFont typeface="Roboto"/>
              <a:buAutoNum type="alphaLcPeriod"/>
            </a:pPr>
            <a:r>
              <a:rPr lang="en-GB" sz="1050" dirty="0">
                <a:solidFill>
                  <a:srgbClr val="172B4D"/>
                </a:solidFill>
                <a:highlight>
                  <a:srgbClr val="FFFFFF"/>
                </a:highlight>
                <a:latin typeface="Roboto"/>
                <a:ea typeface="Roboto"/>
                <a:cs typeface="Roboto"/>
                <a:sym typeface="Roboto"/>
              </a:rPr>
              <a:t>URLs must be Fully Qualified Domain Names (FQDN) </a:t>
            </a:r>
            <a:endParaRPr sz="1050" dirty="0">
              <a:solidFill>
                <a:srgbClr val="172B4D"/>
              </a:solidFill>
              <a:highlight>
                <a:srgbClr val="FFFFFF"/>
              </a:highlight>
              <a:latin typeface="Roboto"/>
              <a:ea typeface="Roboto"/>
              <a:cs typeface="Roboto"/>
              <a:sym typeface="Roboto"/>
            </a:endParaRPr>
          </a:p>
          <a:p>
            <a:pPr marL="457200" lvl="0" indent="-295275" algn="l" rtl="0">
              <a:lnSpc>
                <a:spcPct val="115000"/>
              </a:lnSpc>
              <a:spcBef>
                <a:spcPts val="0"/>
              </a:spcBef>
              <a:spcAft>
                <a:spcPts val="0"/>
              </a:spcAft>
              <a:buClr>
                <a:srgbClr val="172B4D"/>
              </a:buClr>
              <a:buSzPts val="1050"/>
              <a:buFont typeface="Roboto"/>
              <a:buAutoNum type="arabicPeriod"/>
            </a:pPr>
            <a:r>
              <a:rPr lang="en-GB" sz="1050" dirty="0">
                <a:solidFill>
                  <a:srgbClr val="172B4D"/>
                </a:solidFill>
                <a:highlight>
                  <a:srgbClr val="FFFFFF"/>
                </a:highlight>
                <a:latin typeface="Roboto"/>
                <a:ea typeface="Roboto"/>
                <a:cs typeface="Roboto"/>
                <a:sym typeface="Roboto"/>
              </a:rPr>
              <a:t>The provider must agree to periodically update their data to keep it current (to be covered in Provider agreement, TBC) </a:t>
            </a:r>
            <a:endParaRPr sz="1050" dirty="0">
              <a:solidFill>
                <a:srgbClr val="172B4D"/>
              </a:solidFill>
              <a:highlight>
                <a:srgbClr val="FFFFFF"/>
              </a:highlight>
              <a:latin typeface="Roboto"/>
              <a:ea typeface="Roboto"/>
              <a:cs typeface="Roboto"/>
              <a:sym typeface="Roboto"/>
            </a:endParaRPr>
          </a:p>
          <a:p>
            <a:pPr marL="457200" lvl="0" indent="-295275" algn="l" rtl="0">
              <a:lnSpc>
                <a:spcPct val="115000"/>
              </a:lnSpc>
              <a:spcBef>
                <a:spcPts val="0"/>
              </a:spcBef>
              <a:spcAft>
                <a:spcPts val="0"/>
              </a:spcAft>
              <a:buClr>
                <a:srgbClr val="172B4D"/>
              </a:buClr>
              <a:buSzPts val="1050"/>
              <a:buFont typeface="Roboto"/>
              <a:buAutoNum type="arabicPeriod"/>
            </a:pPr>
            <a:r>
              <a:rPr lang="en-GB" sz="1050" i="1" dirty="0">
                <a:solidFill>
                  <a:srgbClr val="172B4D"/>
                </a:solidFill>
                <a:highlight>
                  <a:srgbClr val="FFFFFF"/>
                </a:highlight>
                <a:latin typeface="Roboto"/>
                <a:ea typeface="Roboto"/>
                <a:cs typeface="Roboto"/>
                <a:sym typeface="Roboto"/>
              </a:rPr>
              <a:t>Key information must be in English</a:t>
            </a:r>
            <a:endParaRPr sz="1050" i="1" dirty="0">
              <a:solidFill>
                <a:srgbClr val="172B4D"/>
              </a:solidFill>
              <a:highlight>
                <a:srgbClr val="FFFFFF"/>
              </a:highlight>
              <a:latin typeface="Roboto"/>
              <a:ea typeface="Roboto"/>
              <a:cs typeface="Roboto"/>
              <a:sym typeface="Roboto"/>
            </a:endParaRPr>
          </a:p>
          <a:p>
            <a:pPr marL="914400" lvl="1" indent="-295275" algn="l" rtl="0">
              <a:lnSpc>
                <a:spcPct val="115000"/>
              </a:lnSpc>
              <a:spcBef>
                <a:spcPts val="0"/>
              </a:spcBef>
              <a:spcAft>
                <a:spcPts val="0"/>
              </a:spcAft>
              <a:buClr>
                <a:srgbClr val="172B4D"/>
              </a:buClr>
              <a:buSzPts val="1050"/>
              <a:buFont typeface="Roboto"/>
              <a:buAutoNum type="alphaLcPeriod"/>
            </a:pPr>
            <a:r>
              <a:rPr lang="en-GB" sz="1050" dirty="0">
                <a:solidFill>
                  <a:srgbClr val="172B4D"/>
                </a:solidFill>
                <a:highlight>
                  <a:srgbClr val="FFFFFF"/>
                </a:highlight>
                <a:latin typeface="Roboto"/>
                <a:ea typeface="Roboto"/>
                <a:cs typeface="Roboto"/>
                <a:sym typeface="Roboto"/>
              </a:rPr>
              <a:t>The SDT must be in English</a:t>
            </a:r>
            <a:endParaRPr sz="1050" dirty="0">
              <a:solidFill>
                <a:srgbClr val="172B4D"/>
              </a:solidFill>
              <a:highlight>
                <a:srgbClr val="FFFFFF"/>
              </a:highlight>
              <a:latin typeface="Roboto"/>
              <a:ea typeface="Roboto"/>
              <a:cs typeface="Roboto"/>
              <a:sym typeface="Roboto"/>
            </a:endParaRPr>
          </a:p>
          <a:p>
            <a:pPr marL="914400" lvl="1" indent="-295275" algn="l" rtl="0">
              <a:lnSpc>
                <a:spcPct val="115000"/>
              </a:lnSpc>
              <a:spcBef>
                <a:spcPts val="0"/>
              </a:spcBef>
              <a:spcAft>
                <a:spcPts val="0"/>
              </a:spcAft>
              <a:buClr>
                <a:srgbClr val="172B4D"/>
              </a:buClr>
              <a:buSzPts val="1050"/>
              <a:buFont typeface="Roboto"/>
              <a:buAutoNum type="alphaLcPeriod"/>
            </a:pPr>
            <a:r>
              <a:rPr lang="en-GB" sz="1050" dirty="0">
                <a:solidFill>
                  <a:srgbClr val="172B4D"/>
                </a:solidFill>
                <a:highlight>
                  <a:srgbClr val="FFFFFF"/>
                </a:highlight>
                <a:latin typeface="Roboto"/>
                <a:ea typeface="Roboto"/>
                <a:cs typeface="Roboto"/>
                <a:sym typeface="Roboto"/>
              </a:rPr>
              <a:t>The basic information in the User Interface for the service must be available in English</a:t>
            </a:r>
            <a:endParaRPr sz="1050" dirty="0">
              <a:solidFill>
                <a:srgbClr val="172B4D"/>
              </a:solidFill>
              <a:highlight>
                <a:srgbClr val="FFFFFF"/>
              </a:highlight>
              <a:latin typeface="Roboto"/>
              <a:ea typeface="Roboto"/>
              <a:cs typeface="Roboto"/>
              <a:sym typeface="Roboto"/>
            </a:endParaRPr>
          </a:p>
          <a:p>
            <a:pPr marL="914400" lvl="1" indent="-295275" algn="l" rtl="0">
              <a:lnSpc>
                <a:spcPct val="115000"/>
              </a:lnSpc>
              <a:spcBef>
                <a:spcPts val="0"/>
              </a:spcBef>
              <a:spcAft>
                <a:spcPts val="0"/>
              </a:spcAft>
              <a:buClr>
                <a:srgbClr val="172B4D"/>
              </a:buClr>
              <a:buSzPts val="1050"/>
              <a:buFont typeface="Roboto"/>
              <a:buAutoNum type="alphaLcPeriod"/>
            </a:pPr>
            <a:r>
              <a:rPr lang="en-GB" sz="1050" dirty="0">
                <a:solidFill>
                  <a:srgbClr val="172B4D"/>
                </a:solidFill>
                <a:highlight>
                  <a:srgbClr val="FFFFFF"/>
                </a:highlight>
                <a:latin typeface="Roboto"/>
                <a:ea typeface="Roboto"/>
                <a:cs typeface="Roboto"/>
                <a:sym typeface="Roboto"/>
              </a:rPr>
              <a:t>Privacy statements, terms of use and SLA/SLS must be available in English. Other documentation may be in native language only. </a:t>
            </a:r>
            <a:endParaRPr sz="1050" dirty="0">
              <a:solidFill>
                <a:srgbClr val="172B4D"/>
              </a:solidFill>
              <a:highlight>
                <a:srgbClr val="FFFFFF"/>
              </a:highlight>
              <a:latin typeface="Roboto"/>
              <a:ea typeface="Roboto"/>
              <a:cs typeface="Roboto"/>
              <a:sym typeface="Roboto"/>
            </a:endParaRPr>
          </a:p>
          <a:p>
            <a:pPr marL="914400" lvl="1" indent="-295275" algn="l" rtl="0">
              <a:lnSpc>
                <a:spcPct val="115000"/>
              </a:lnSpc>
              <a:spcBef>
                <a:spcPts val="0"/>
              </a:spcBef>
              <a:spcAft>
                <a:spcPts val="0"/>
              </a:spcAft>
              <a:buClr>
                <a:srgbClr val="172B4D"/>
              </a:buClr>
              <a:buSzPts val="1050"/>
              <a:buFont typeface="Roboto"/>
              <a:buAutoNum type="alphaLcPeriod"/>
            </a:pPr>
            <a:r>
              <a:rPr lang="en-GB" sz="1050" dirty="0">
                <a:solidFill>
                  <a:srgbClr val="172B4D"/>
                </a:solidFill>
                <a:highlight>
                  <a:srgbClr val="FFFFFF"/>
                </a:highlight>
                <a:latin typeface="Roboto"/>
                <a:ea typeface="Roboto"/>
                <a:cs typeface="Roboto"/>
                <a:sym typeface="Roboto"/>
              </a:rPr>
              <a:t>The Helpdesk must be able to answer queries in English at a minimum. </a:t>
            </a:r>
            <a:endParaRPr sz="2200" dirty="0"/>
          </a:p>
        </p:txBody>
      </p:sp>
      <p:sp>
        <p:nvSpPr>
          <p:cNvPr id="349" name="Google Shape;349;g853faec38c_6_0"/>
          <p:cNvSpPr txBox="1">
            <a:spLocks noGrp="1"/>
          </p:cNvSpPr>
          <p:nvPr>
            <p:ph type="dt" idx="10"/>
          </p:nvPr>
        </p:nvSpPr>
        <p:spPr>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05/05/2020</a:t>
            </a:r>
            <a:endParaRPr/>
          </a:p>
        </p:txBody>
      </p:sp>
      <p:sp>
        <p:nvSpPr>
          <p:cNvPr id="350" name="Google Shape;350;g853faec38c_6_0"/>
          <p:cNvSpPr txBox="1">
            <a:spLocks noGrp="1"/>
          </p:cNvSpPr>
          <p:nvPr>
            <p:ph type="sldNum" idx="12"/>
          </p:nvPr>
        </p:nvSpPr>
        <p:spPr>
          <a:prstGeom prst="rect">
            <a:avLst/>
          </a:prstGeom>
          <a:noFill/>
          <a:ln>
            <a:noFill/>
          </a:ln>
        </p:spPr>
        <p:txBody>
          <a:bodyPr spcFirstLastPara="1" wrap="square" lIns="91425" tIns="45700" rIns="91425" bIns="45700" anchor="t" anchorCtr="0">
            <a:noAutofit/>
          </a:bodyPr>
          <a:lstStyle/>
          <a:p>
            <a:pPr marL="0" lvl="0" indent="0" algn="r" rtl="0">
              <a:lnSpc>
                <a:spcPct val="100000"/>
              </a:lnSpc>
              <a:spcBef>
                <a:spcPts val="0"/>
              </a:spcBef>
              <a:spcAft>
                <a:spcPts val="0"/>
              </a:spcAft>
              <a:buSzPts val="1300"/>
              <a:buNone/>
            </a:pPr>
            <a:fld id="{00000000-1234-1234-1234-123412341234}" type="slidenum">
              <a:rPr lang="en-GB"/>
              <a:t>16</a:t>
            </a:fld>
            <a:endParaRPr/>
          </a:p>
        </p:txBody>
      </p:sp>
      <p:sp>
        <p:nvSpPr>
          <p:cNvPr id="351" name="Google Shape;351;g853faec38c_6_0"/>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Clr>
                <a:srgbClr val="1D2F45"/>
              </a:buClr>
              <a:buSzPts val="3240"/>
              <a:buFont typeface="Calibri"/>
              <a:buNone/>
            </a:pPr>
            <a:r>
              <a:rPr lang="en-GB" dirty="0"/>
              <a:t>EOSC-hub Rules of Participation - current practical criteria</a:t>
            </a:r>
            <a:endParaRPr dirty="0"/>
          </a:p>
        </p:txBody>
      </p:sp>
      <p:sp>
        <p:nvSpPr>
          <p:cNvPr id="353" name="Google Shape;353;g853faec38c_6_0"/>
          <p:cNvSpPr/>
          <p:nvPr/>
        </p:nvSpPr>
        <p:spPr>
          <a:xfrm rot="652530">
            <a:off x="8511902" y="2839626"/>
            <a:ext cx="3432545" cy="537649"/>
          </a:xfrm>
          <a:prstGeom prst="rect">
            <a:avLst/>
          </a:prstGeom>
          <a:noFill/>
          <a:ln>
            <a:headEnd type="none" w="sm" len="sm"/>
            <a:tailEnd type="none" w="sm" len="sm"/>
          </a:ln>
        </p:spPr>
        <p:style>
          <a:lnRef idx="2">
            <a:schemeClr val="accent2"/>
          </a:lnRef>
          <a:fillRef idx="1">
            <a:schemeClr val="lt1"/>
          </a:fillRef>
          <a:effectRef idx="0">
            <a:schemeClr val="accent2"/>
          </a:effectRef>
          <a:fontRef idx="minor">
            <a:schemeClr val="dk1"/>
          </a:fontRef>
        </p:style>
        <p:txBody>
          <a:bodyPr spcFirstLastPara="1" wrap="square" lIns="91425" tIns="91425" rIns="91425" bIns="91425" anchor="ctr" anchorCtr="0">
            <a:noAutofit/>
          </a:bodyPr>
          <a:lstStyle/>
          <a:p>
            <a:pPr marL="0" lvl="0" indent="0" algn="ctr" rtl="0">
              <a:spcBef>
                <a:spcPts val="0"/>
              </a:spcBef>
              <a:spcAft>
                <a:spcPts val="0"/>
              </a:spcAft>
              <a:buNone/>
            </a:pPr>
            <a:r>
              <a:rPr lang="en-GB" dirty="0">
                <a:solidFill>
                  <a:schemeClr val="accent2"/>
                </a:solidFill>
              </a:rPr>
              <a:t>LIVE DOCUMENT, CHANGING BASED ON WG-ROP AND EXPERIENCE</a:t>
            </a:r>
          </a:p>
        </p:txBody>
      </p:sp>
      <p:grpSp>
        <p:nvGrpSpPr>
          <p:cNvPr id="28" name="Group 16">
            <a:extLst>
              <a:ext uri="{FF2B5EF4-FFF2-40B4-BE49-F238E27FC236}">
                <a16:creationId xmlns:a16="http://schemas.microsoft.com/office/drawing/2014/main" id="{8E0A8B46-57BA-3F4A-ACC1-0B9231E9E1CE}"/>
              </a:ext>
            </a:extLst>
          </p:cNvPr>
          <p:cNvGrpSpPr/>
          <p:nvPr/>
        </p:nvGrpSpPr>
        <p:grpSpPr>
          <a:xfrm>
            <a:off x="324728" y="1151863"/>
            <a:ext cx="530112" cy="5004394"/>
            <a:chOff x="335360" y="949839"/>
            <a:chExt cx="566259" cy="5345629"/>
          </a:xfrm>
        </p:grpSpPr>
        <p:pic>
          <p:nvPicPr>
            <p:cNvPr id="29" name="Picture 10">
              <a:extLst>
                <a:ext uri="{FF2B5EF4-FFF2-40B4-BE49-F238E27FC236}">
                  <a16:creationId xmlns:a16="http://schemas.microsoft.com/office/drawing/2014/main" id="{02598255-23E0-2A40-864D-F695E027E30C}"/>
                </a:ext>
              </a:extLst>
            </p:cNvPr>
            <p:cNvPicPr>
              <a:picLocks noChangeAspect="1" noChangeArrowheads="1"/>
            </p:cNvPicPr>
            <p:nvPr/>
          </p:nvPicPr>
          <p:blipFill>
            <a:blip r:embed="rId4">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949839"/>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12">
              <a:extLst>
                <a:ext uri="{FF2B5EF4-FFF2-40B4-BE49-F238E27FC236}">
                  <a16:creationId xmlns:a16="http://schemas.microsoft.com/office/drawing/2014/main" id="{F6B908C3-4C33-8745-8133-926CF8FCA744}"/>
                </a:ext>
              </a:extLst>
            </p:cNvPr>
            <p:cNvPicPr>
              <a:picLocks noChangeAspect="1" noChangeArrowheads="1"/>
            </p:cNvPicPr>
            <p:nvPr/>
          </p:nvPicPr>
          <p:blipFill>
            <a:blip r:embed="rId5">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155040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14">
              <a:extLst>
                <a:ext uri="{FF2B5EF4-FFF2-40B4-BE49-F238E27FC236}">
                  <a16:creationId xmlns:a16="http://schemas.microsoft.com/office/drawing/2014/main" id="{F6DDD34B-D667-144E-B414-ACF3903C35B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3820" y="2150977"/>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16">
              <a:extLst>
                <a:ext uri="{FF2B5EF4-FFF2-40B4-BE49-F238E27FC236}">
                  <a16:creationId xmlns:a16="http://schemas.microsoft.com/office/drawing/2014/main" id="{7AD078F2-CB4D-D44A-A09F-7CEDC751446F}"/>
                </a:ext>
              </a:extLst>
            </p:cNvPr>
            <p:cNvPicPr>
              <a:picLocks noChangeAspect="1" noChangeArrowheads="1"/>
            </p:cNvPicPr>
            <p:nvPr/>
          </p:nvPicPr>
          <p:blipFill>
            <a:blip r:embed="rId7">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2751544"/>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18">
              <a:extLst>
                <a:ext uri="{FF2B5EF4-FFF2-40B4-BE49-F238E27FC236}">
                  <a16:creationId xmlns:a16="http://schemas.microsoft.com/office/drawing/2014/main" id="{BE14A82D-6F37-D940-A106-8779209D3710}"/>
                </a:ext>
              </a:extLst>
            </p:cNvPr>
            <p:cNvPicPr>
              <a:picLocks noChangeAspect="1" noChangeArrowheads="1"/>
            </p:cNvPicPr>
            <p:nvPr/>
          </p:nvPicPr>
          <p:blipFill>
            <a:blip r:embed="rId8">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3352114"/>
              <a:ext cx="537715" cy="537715"/>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20">
              <a:extLst>
                <a:ext uri="{FF2B5EF4-FFF2-40B4-BE49-F238E27FC236}">
                  <a16:creationId xmlns:a16="http://schemas.microsoft.com/office/drawing/2014/main" id="{33D26166-702E-A341-AF97-F323183C6E19}"/>
                </a:ext>
              </a:extLst>
            </p:cNvPr>
            <p:cNvPicPr>
              <a:picLocks noChangeAspect="1" noChangeArrowheads="1"/>
            </p:cNvPicPr>
            <p:nvPr/>
          </p:nvPicPr>
          <p:blipFill>
            <a:blip r:embed="rId9">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3954364"/>
              <a:ext cx="536959" cy="537716"/>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22">
              <a:extLst>
                <a:ext uri="{FF2B5EF4-FFF2-40B4-BE49-F238E27FC236}">
                  <a16:creationId xmlns:a16="http://schemas.microsoft.com/office/drawing/2014/main" id="{27F627C4-5705-5845-87C8-21923FC197F9}"/>
                </a:ext>
              </a:extLst>
            </p:cNvPr>
            <p:cNvPicPr>
              <a:picLocks noChangeAspect="1" noChangeArrowheads="1"/>
            </p:cNvPicPr>
            <p:nvPr/>
          </p:nvPicPr>
          <p:blipFill>
            <a:blip r:embed="rId10">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455661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4">
              <a:extLst>
                <a:ext uri="{FF2B5EF4-FFF2-40B4-BE49-F238E27FC236}">
                  <a16:creationId xmlns:a16="http://schemas.microsoft.com/office/drawing/2014/main" id="{ED73AC48-38B0-8745-BFED-AC4B882C6D3C}"/>
                </a:ext>
              </a:extLst>
            </p:cNvPr>
            <p:cNvPicPr>
              <a:picLocks noChangeAspect="1" noChangeArrowheads="1"/>
            </p:cNvPicPr>
            <p:nvPr/>
          </p:nvPicPr>
          <p:blipFill>
            <a:blip r:embed="rId11">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515718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25">
              <a:extLst>
                <a:ext uri="{FF2B5EF4-FFF2-40B4-BE49-F238E27FC236}">
                  <a16:creationId xmlns:a16="http://schemas.microsoft.com/office/drawing/2014/main" id="{37B4D796-D0EE-5549-A0EB-3759A8A29737}"/>
                </a:ext>
              </a:extLst>
            </p:cNvPr>
            <p:cNvPicPr>
              <a:picLocks noChangeAspect="1" noChangeArrowheads="1"/>
            </p:cNvPicPr>
            <p:nvPr/>
          </p:nvPicPr>
          <p:blipFill>
            <a:blip r:embed="rId12">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35360" y="5757752"/>
              <a:ext cx="536959" cy="537716"/>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359" name="Google Shape;359;g77da642a76_1_11"/>
          <p:cNvSpPr txBox="1">
            <a:spLocks noGrp="1"/>
          </p:cNvSpPr>
          <p:nvPr>
            <p:ph type="body" idx="1"/>
          </p:nvPr>
        </p:nvSpPr>
        <p:spPr>
          <a:prstGeom prst="rect">
            <a:avLst/>
          </a:prstGeom>
        </p:spPr>
        <p:txBody>
          <a:bodyPr spcFirstLastPara="1" wrap="square" lIns="91425" tIns="45700" rIns="91425" bIns="45700" anchor="t" anchorCtr="0">
            <a:noAutofit/>
          </a:bodyPr>
          <a:lstStyle/>
          <a:p>
            <a:pPr marL="0" lvl="0" indent="0" algn="l" rtl="0">
              <a:spcBef>
                <a:spcPts val="560"/>
              </a:spcBef>
              <a:spcAft>
                <a:spcPts val="0"/>
              </a:spcAft>
              <a:buNone/>
            </a:pPr>
            <a:endParaRPr dirty="0"/>
          </a:p>
          <a:p>
            <a:pPr marL="457200" lvl="0" indent="-406400" algn="l" rtl="0">
              <a:spcBef>
                <a:spcPts val="560"/>
              </a:spcBef>
              <a:spcAft>
                <a:spcPts val="0"/>
              </a:spcAft>
              <a:buSzPts val="2800"/>
              <a:buChar char="•"/>
            </a:pPr>
            <a:r>
              <a:rPr lang="en-GB" dirty="0"/>
              <a:t>KER page on the EOSC-hub website</a:t>
            </a:r>
            <a:endParaRPr dirty="0"/>
          </a:p>
          <a:p>
            <a:pPr marL="914400" lvl="1" indent="-377190" algn="l" rtl="0">
              <a:spcBef>
                <a:spcPts val="0"/>
              </a:spcBef>
              <a:spcAft>
                <a:spcPts val="0"/>
              </a:spcAft>
              <a:buSzPts val="2340"/>
              <a:buChar char="-"/>
            </a:pPr>
            <a:r>
              <a:rPr lang="en-GB" u="sng" dirty="0">
                <a:solidFill>
                  <a:schemeClr val="hlink"/>
                </a:solidFill>
                <a:hlinkClick r:id="rId3"/>
              </a:rPr>
              <a:t>https://www.eosc-hub.eu/eosc-hub-key-exploitable-results#KER3</a:t>
            </a:r>
            <a:r>
              <a:rPr lang="en-GB" dirty="0"/>
              <a:t> </a:t>
            </a:r>
            <a:endParaRPr dirty="0"/>
          </a:p>
          <a:p>
            <a:pPr marL="457200" lvl="0" indent="-406400" algn="l" rtl="0">
              <a:spcBef>
                <a:spcPts val="0"/>
              </a:spcBef>
              <a:spcAft>
                <a:spcPts val="0"/>
              </a:spcAft>
              <a:buSzPts val="2800"/>
              <a:buChar char="•"/>
            </a:pPr>
            <a:r>
              <a:rPr lang="en-GB" dirty="0"/>
              <a:t>EOSC working Rules of Participation Working Group</a:t>
            </a:r>
            <a:endParaRPr dirty="0"/>
          </a:p>
          <a:p>
            <a:pPr marL="914400" lvl="1" indent="-377190" algn="l" rtl="0">
              <a:spcBef>
                <a:spcPts val="0"/>
              </a:spcBef>
              <a:spcAft>
                <a:spcPts val="0"/>
              </a:spcAft>
              <a:buSzPts val="2340"/>
              <a:buChar char="-"/>
            </a:pPr>
            <a:r>
              <a:rPr lang="en-GB" u="sng" dirty="0">
                <a:solidFill>
                  <a:schemeClr val="hlink"/>
                </a:solidFill>
                <a:hlinkClick r:id="rId4"/>
              </a:rPr>
              <a:t>https://www.eoscsecretariat.eu/working-groups/rules-participation-working-group</a:t>
            </a:r>
            <a:endParaRPr dirty="0"/>
          </a:p>
          <a:p>
            <a:pPr marL="457200" lvl="0" indent="-406400" algn="l" rtl="0">
              <a:spcBef>
                <a:spcPts val="0"/>
              </a:spcBef>
              <a:spcAft>
                <a:spcPts val="0"/>
              </a:spcAft>
              <a:buSzPts val="2800"/>
              <a:buChar char="•"/>
            </a:pPr>
            <a:r>
              <a:rPr lang="en-GB" dirty="0"/>
              <a:t>EOSC-hub service portfolio inclusion criteria</a:t>
            </a:r>
            <a:endParaRPr dirty="0"/>
          </a:p>
          <a:p>
            <a:pPr marL="914400" lvl="1" indent="-377190" algn="l" rtl="0">
              <a:spcBef>
                <a:spcPts val="0"/>
              </a:spcBef>
              <a:spcAft>
                <a:spcPts val="0"/>
              </a:spcAft>
              <a:buSzPts val="2340"/>
              <a:buChar char="-"/>
            </a:pPr>
            <a:r>
              <a:rPr lang="en-GB" u="sng" dirty="0">
                <a:solidFill>
                  <a:schemeClr val="hlink"/>
                </a:solidFill>
                <a:hlinkClick r:id="rId5"/>
              </a:rPr>
              <a:t>https://wiki.eosc-hub.eu/display/EOSC/Criteria+for+possible+inclusion+in+the+EOSC+Service+Portfolio</a:t>
            </a:r>
            <a:r>
              <a:rPr lang="en-GB" dirty="0"/>
              <a:t> (live document) </a:t>
            </a:r>
            <a:endParaRPr dirty="0"/>
          </a:p>
        </p:txBody>
      </p:sp>
      <p:sp>
        <p:nvSpPr>
          <p:cNvPr id="360" name="Google Shape;360;g77da642a76_1_11"/>
          <p:cNvSpPr txBox="1">
            <a:spLocks noGrp="1"/>
          </p:cNvSpPr>
          <p:nvPr>
            <p:ph type="sldNum" idx="12"/>
          </p:nvPr>
        </p:nvSpPr>
        <p:spPr>
          <a:prstGeom prst="rect">
            <a:avLst/>
          </a:prstGeom>
        </p:spPr>
        <p:txBody>
          <a:bodyPr spcFirstLastPara="1" wrap="square" lIns="91425" tIns="45700" rIns="91425" bIns="45700" anchor="t" anchorCtr="0">
            <a:noAutofit/>
          </a:bodyPr>
          <a:lstStyle/>
          <a:p>
            <a:pPr marL="0" lvl="0" indent="0" algn="r" rtl="0">
              <a:spcBef>
                <a:spcPts val="0"/>
              </a:spcBef>
              <a:spcAft>
                <a:spcPts val="0"/>
              </a:spcAft>
              <a:buClr>
                <a:srgbClr val="000000"/>
              </a:buClr>
              <a:buSzPts val="1300"/>
              <a:buFont typeface="Arial"/>
              <a:buNone/>
            </a:pPr>
            <a:fld id="{00000000-1234-1234-1234-123412341234}" type="slidenum">
              <a:rPr lang="en-GB"/>
              <a:t>17</a:t>
            </a:fld>
            <a:endParaRPr/>
          </a:p>
        </p:txBody>
      </p:sp>
      <p:sp>
        <p:nvSpPr>
          <p:cNvPr id="361" name="Google Shape;361;g77da642a76_1_11"/>
          <p:cNvSpPr txBox="1">
            <a:spLocks noGrp="1"/>
          </p:cNvSpPr>
          <p:nvPr>
            <p:ph type="title"/>
          </p:nvPr>
        </p:nvSpPr>
        <p:spPr>
          <a:xfrm>
            <a:off x="3220977" y="283392"/>
            <a:ext cx="8640960" cy="537716"/>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GB" dirty="0"/>
              <a:t>More information</a:t>
            </a:r>
            <a:endParaRPr dirty="0"/>
          </a:p>
        </p:txBody>
      </p:sp>
      <p:grpSp>
        <p:nvGrpSpPr>
          <p:cNvPr id="15" name="Group 16">
            <a:extLst>
              <a:ext uri="{FF2B5EF4-FFF2-40B4-BE49-F238E27FC236}">
                <a16:creationId xmlns:a16="http://schemas.microsoft.com/office/drawing/2014/main" id="{69BB3163-5239-E34B-9B3B-1B6BF084D09A}"/>
              </a:ext>
            </a:extLst>
          </p:cNvPr>
          <p:cNvGrpSpPr/>
          <p:nvPr/>
        </p:nvGrpSpPr>
        <p:grpSpPr>
          <a:xfrm>
            <a:off x="324728" y="1151863"/>
            <a:ext cx="530112" cy="5004394"/>
            <a:chOff x="335360" y="949839"/>
            <a:chExt cx="566259" cy="5345629"/>
          </a:xfrm>
        </p:grpSpPr>
        <p:pic>
          <p:nvPicPr>
            <p:cNvPr id="16" name="Picture 10">
              <a:extLst>
                <a:ext uri="{FF2B5EF4-FFF2-40B4-BE49-F238E27FC236}">
                  <a16:creationId xmlns:a16="http://schemas.microsoft.com/office/drawing/2014/main" id="{BED8C6E3-F0BB-C746-8C1E-FB22147877C5}"/>
                </a:ext>
              </a:extLst>
            </p:cNvPr>
            <p:cNvPicPr>
              <a:picLocks noChangeAspect="1" noChangeArrowheads="1"/>
            </p:cNvPicPr>
            <p:nvPr/>
          </p:nvPicPr>
          <p:blipFill>
            <a:blip r:embed="rId6">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949839"/>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2">
              <a:extLst>
                <a:ext uri="{FF2B5EF4-FFF2-40B4-BE49-F238E27FC236}">
                  <a16:creationId xmlns:a16="http://schemas.microsoft.com/office/drawing/2014/main" id="{629A54E4-3EAA-1049-9DC7-E1BCCDC333D7}"/>
                </a:ext>
              </a:extLst>
            </p:cNvPr>
            <p:cNvPicPr>
              <a:picLocks noChangeAspect="1" noChangeArrowheads="1"/>
            </p:cNvPicPr>
            <p:nvPr/>
          </p:nvPicPr>
          <p:blipFill>
            <a:blip r:embed="rId7">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155040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4">
              <a:extLst>
                <a:ext uri="{FF2B5EF4-FFF2-40B4-BE49-F238E27FC236}">
                  <a16:creationId xmlns:a16="http://schemas.microsoft.com/office/drawing/2014/main" id="{B1C25EE8-638A-324C-8187-2EC0FCCB521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3820" y="2150977"/>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6">
              <a:extLst>
                <a:ext uri="{FF2B5EF4-FFF2-40B4-BE49-F238E27FC236}">
                  <a16:creationId xmlns:a16="http://schemas.microsoft.com/office/drawing/2014/main" id="{6C1DC9AE-09DC-CF46-B3CF-EEEF60E4C66D}"/>
                </a:ext>
              </a:extLst>
            </p:cNvPr>
            <p:cNvPicPr>
              <a:picLocks noChangeAspect="1" noChangeArrowheads="1"/>
            </p:cNvPicPr>
            <p:nvPr/>
          </p:nvPicPr>
          <p:blipFill>
            <a:blip r:embed="rId9">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2751544"/>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8">
              <a:extLst>
                <a:ext uri="{FF2B5EF4-FFF2-40B4-BE49-F238E27FC236}">
                  <a16:creationId xmlns:a16="http://schemas.microsoft.com/office/drawing/2014/main" id="{420069B9-E9EC-2A46-B271-60B052555BFD}"/>
                </a:ext>
              </a:extLst>
            </p:cNvPr>
            <p:cNvPicPr>
              <a:picLocks noChangeAspect="1" noChangeArrowheads="1"/>
            </p:cNvPicPr>
            <p:nvPr/>
          </p:nvPicPr>
          <p:blipFill>
            <a:blip r:embed="rId10">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3352114"/>
              <a:ext cx="537715" cy="537715"/>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0">
              <a:extLst>
                <a:ext uri="{FF2B5EF4-FFF2-40B4-BE49-F238E27FC236}">
                  <a16:creationId xmlns:a16="http://schemas.microsoft.com/office/drawing/2014/main" id="{21B8CA14-A28C-FC49-BF79-893E44E0BA34}"/>
                </a:ext>
              </a:extLst>
            </p:cNvPr>
            <p:cNvPicPr>
              <a:picLocks noChangeAspect="1" noChangeArrowheads="1"/>
            </p:cNvPicPr>
            <p:nvPr/>
          </p:nvPicPr>
          <p:blipFill>
            <a:blip r:embed="rId11">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3954364"/>
              <a:ext cx="536959" cy="537716"/>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2">
              <a:extLst>
                <a:ext uri="{FF2B5EF4-FFF2-40B4-BE49-F238E27FC236}">
                  <a16:creationId xmlns:a16="http://schemas.microsoft.com/office/drawing/2014/main" id="{E489B68C-7BBC-E248-AED3-72E188E45242}"/>
                </a:ext>
              </a:extLst>
            </p:cNvPr>
            <p:cNvPicPr>
              <a:picLocks noChangeAspect="1" noChangeArrowheads="1"/>
            </p:cNvPicPr>
            <p:nvPr/>
          </p:nvPicPr>
          <p:blipFill>
            <a:blip r:embed="rId12">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455661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4">
              <a:extLst>
                <a:ext uri="{FF2B5EF4-FFF2-40B4-BE49-F238E27FC236}">
                  <a16:creationId xmlns:a16="http://schemas.microsoft.com/office/drawing/2014/main" id="{2FAE8E0D-3215-AD4E-8B50-A4AEAB40BB83}"/>
                </a:ext>
              </a:extLst>
            </p:cNvPr>
            <p:cNvPicPr>
              <a:picLocks noChangeAspect="1" noChangeArrowheads="1"/>
            </p:cNvPicPr>
            <p:nvPr/>
          </p:nvPicPr>
          <p:blipFill>
            <a:blip r:embed="rId13">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515718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5">
              <a:extLst>
                <a:ext uri="{FF2B5EF4-FFF2-40B4-BE49-F238E27FC236}">
                  <a16:creationId xmlns:a16="http://schemas.microsoft.com/office/drawing/2014/main" id="{B2342977-6A7E-B34D-8588-9D0B6F09A0EB}"/>
                </a:ext>
              </a:extLst>
            </p:cNvPr>
            <p:cNvPicPr>
              <a:picLocks noChangeAspect="1" noChangeArrowheads="1"/>
            </p:cNvPicPr>
            <p:nvPr/>
          </p:nvPicPr>
          <p:blipFill>
            <a:blip r:embed="rId14">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35360" y="5757752"/>
              <a:ext cx="536959" cy="537716"/>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grpSp>
        <p:nvGrpSpPr>
          <p:cNvPr id="11" name="Group 10">
            <a:extLst>
              <a:ext uri="{FF2B5EF4-FFF2-40B4-BE49-F238E27FC236}">
                <a16:creationId xmlns:a16="http://schemas.microsoft.com/office/drawing/2014/main" id="{A3D30230-768D-425E-9407-C8B32906B88E}"/>
              </a:ext>
            </a:extLst>
          </p:cNvPr>
          <p:cNvGrpSpPr/>
          <p:nvPr/>
        </p:nvGrpSpPr>
        <p:grpSpPr>
          <a:xfrm>
            <a:off x="1026034" y="899505"/>
            <a:ext cx="10707403" cy="5430420"/>
            <a:chOff x="1026034" y="983913"/>
            <a:chExt cx="10707403" cy="5430420"/>
          </a:xfrm>
        </p:grpSpPr>
        <p:sp>
          <p:nvSpPr>
            <p:cNvPr id="12" name="Google Shape;195;p40">
              <a:extLst>
                <a:ext uri="{FF2B5EF4-FFF2-40B4-BE49-F238E27FC236}">
                  <a16:creationId xmlns:a16="http://schemas.microsoft.com/office/drawing/2014/main" id="{B4747256-C5F3-40C5-BDCB-7747D1C0476B}"/>
                </a:ext>
              </a:extLst>
            </p:cNvPr>
            <p:cNvSpPr/>
            <p:nvPr/>
          </p:nvSpPr>
          <p:spPr>
            <a:xfrm>
              <a:off x="1026034" y="983913"/>
              <a:ext cx="8620227" cy="1182511"/>
            </a:xfrm>
            <a:prstGeom prst="rect">
              <a:avLst/>
            </a:prstGeom>
            <a:solidFill>
              <a:srgbClr val="8CB3E3"/>
            </a:solidFill>
            <a:ln w="38100" cap="flat" cmpd="sng">
              <a:solidFill>
                <a:schemeClr val="bg1">
                  <a:lumMod val="50000"/>
                </a:schemeClr>
              </a:solidFill>
              <a:prstDash val="solid"/>
              <a:round/>
              <a:headEnd type="none" w="sm" len="sm"/>
              <a:tailEnd type="none" w="sm" len="sm"/>
            </a:ln>
          </p:spPr>
          <p:txBody>
            <a:bodyPr spcFirstLastPara="1" wrap="square" lIns="91425" tIns="45700" rIns="91425" bIns="45700" anchor="t" anchorCtr="0">
              <a:noAutofit/>
            </a:bodyPr>
            <a:lstStyle/>
            <a:p>
              <a:pPr marL="274320" marR="0" lvl="0" indent="0" algn="l" rtl="0">
                <a:lnSpc>
                  <a:spcPct val="100000"/>
                </a:lnSpc>
                <a:spcBef>
                  <a:spcPts val="0"/>
                </a:spcBef>
                <a:spcAft>
                  <a:spcPts val="0"/>
                </a:spcAft>
                <a:buNone/>
              </a:pPr>
              <a:endParaRPr sz="1400" b="1" i="0"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r>
                <a:rPr lang="en-GB" sz="2800" b="1" i="0" u="none" strike="noStrike" cap="none" dirty="0">
                  <a:solidFill>
                    <a:schemeClr val="lt1"/>
                  </a:solidFill>
                  <a:latin typeface="Calibri"/>
                  <a:ea typeface="Calibri"/>
                  <a:cs typeface="Calibri"/>
                  <a:sym typeface="Calibri"/>
                </a:rPr>
                <a:t>Enterprise</a:t>
              </a:r>
              <a:endParaRPr sz="1400" b="0" i="1" u="none" strike="noStrike" cap="none" dirty="0">
                <a:solidFill>
                  <a:schemeClr val="lt1"/>
                </a:solidFill>
                <a:latin typeface="Calibri"/>
                <a:ea typeface="Calibri"/>
                <a:cs typeface="Calibri"/>
                <a:sym typeface="Calibri"/>
              </a:endParaRPr>
            </a:p>
          </p:txBody>
        </p:sp>
        <p:sp>
          <p:nvSpPr>
            <p:cNvPr id="13" name="Google Shape;196;p40">
              <a:extLst>
                <a:ext uri="{FF2B5EF4-FFF2-40B4-BE49-F238E27FC236}">
                  <a16:creationId xmlns:a16="http://schemas.microsoft.com/office/drawing/2014/main" id="{26155346-0E24-4DFB-9A4A-DDBB3D601680}"/>
                </a:ext>
              </a:extLst>
            </p:cNvPr>
            <p:cNvSpPr/>
            <p:nvPr/>
          </p:nvSpPr>
          <p:spPr>
            <a:xfrm>
              <a:off x="1026035" y="5241151"/>
              <a:ext cx="8620226" cy="1173182"/>
            </a:xfrm>
            <a:prstGeom prst="rect">
              <a:avLst/>
            </a:prstGeom>
            <a:solidFill>
              <a:srgbClr val="8CB3E3"/>
            </a:solidFill>
            <a:ln w="38100" cap="flat" cmpd="sng">
              <a:solidFill>
                <a:schemeClr val="bg1">
                  <a:lumMod val="50000"/>
                </a:schemeClr>
              </a:solidFill>
              <a:prstDash val="solid"/>
              <a:round/>
              <a:headEnd type="none" w="sm" len="sm"/>
              <a:tailEnd type="none" w="sm" len="sm"/>
            </a:ln>
          </p:spPr>
          <p:txBody>
            <a:bodyPr spcFirstLastPara="1" wrap="square" lIns="91425" tIns="45700" rIns="91425" bIns="45700" anchor="ctr" anchorCtr="0">
              <a:noAutofit/>
            </a:bodyPr>
            <a:lstStyle/>
            <a:p>
              <a:pPr marL="274320" marR="0" lvl="0" indent="0" algn="l" rtl="0">
                <a:lnSpc>
                  <a:spcPct val="100000"/>
                </a:lnSpc>
                <a:spcBef>
                  <a:spcPts val="0"/>
                </a:spcBef>
                <a:spcAft>
                  <a:spcPts val="0"/>
                </a:spcAft>
                <a:buNone/>
              </a:pPr>
              <a:r>
                <a:rPr lang="en-GB" sz="2800" b="1" i="0" u="none" strike="noStrike" cap="none" dirty="0">
                  <a:solidFill>
                    <a:schemeClr val="lt1"/>
                  </a:solidFill>
                  <a:latin typeface="Calibri"/>
                  <a:ea typeface="Calibri"/>
                  <a:cs typeface="Calibri"/>
                  <a:sym typeface="Calibri"/>
                </a:rPr>
                <a:t>Researchers and research communities</a:t>
              </a:r>
              <a:endParaRPr sz="2800" b="1" i="1" u="none" strike="noStrike" cap="none" dirty="0">
                <a:solidFill>
                  <a:schemeClr val="lt1"/>
                </a:solidFill>
                <a:latin typeface="Calibri"/>
                <a:ea typeface="Calibri"/>
                <a:cs typeface="Calibri"/>
                <a:sym typeface="Calibri"/>
              </a:endParaRPr>
            </a:p>
          </p:txBody>
        </p:sp>
        <p:sp>
          <p:nvSpPr>
            <p:cNvPr id="14" name="Google Shape;197;p40">
              <a:extLst>
                <a:ext uri="{FF2B5EF4-FFF2-40B4-BE49-F238E27FC236}">
                  <a16:creationId xmlns:a16="http://schemas.microsoft.com/office/drawing/2014/main" id="{6069D96F-6F48-4AD0-AA62-A74D7CFF7B9A}"/>
                </a:ext>
              </a:extLst>
            </p:cNvPr>
            <p:cNvSpPr/>
            <p:nvPr/>
          </p:nvSpPr>
          <p:spPr>
            <a:xfrm>
              <a:off x="1048027" y="2299532"/>
              <a:ext cx="4397986" cy="2808511"/>
            </a:xfrm>
            <a:prstGeom prst="rect">
              <a:avLst/>
            </a:prstGeom>
            <a:solidFill>
              <a:srgbClr val="1C3046"/>
            </a:solidFill>
            <a:ln w="38100" cap="flat" cmpd="sng">
              <a:solidFill>
                <a:schemeClr val="bg1">
                  <a:lumMod val="50000"/>
                </a:schemeClr>
              </a:solidFill>
              <a:prstDash val="solid"/>
              <a:round/>
              <a:headEnd type="none" w="sm" len="sm"/>
              <a:tailEnd type="none" w="sm" len="sm"/>
            </a:ln>
          </p:spPr>
          <p:txBody>
            <a:bodyPr spcFirstLastPara="1" wrap="square" lIns="91425" tIns="45700" rIns="91425" bIns="45700" anchor="ctr" anchorCtr="0">
              <a:noAutofit/>
            </a:bodyPr>
            <a:lstStyle/>
            <a:p>
              <a:pPr marL="274320" marR="0" lvl="0" indent="0" algn="l" rtl="0">
                <a:lnSpc>
                  <a:spcPct val="100000"/>
                </a:lnSpc>
                <a:spcBef>
                  <a:spcPts val="0"/>
                </a:spcBef>
                <a:spcAft>
                  <a:spcPts val="0"/>
                </a:spcAft>
                <a:buNone/>
              </a:pPr>
              <a:r>
                <a:rPr lang="en-GB" sz="2800" b="1" i="0" u="none" strike="noStrike" cap="none" dirty="0">
                  <a:solidFill>
                    <a:schemeClr val="lt1"/>
                  </a:solidFill>
                  <a:latin typeface="Calibri"/>
                  <a:ea typeface="Calibri"/>
                  <a:cs typeface="Calibri"/>
                  <a:sym typeface="Calibri"/>
                </a:rPr>
                <a:t>EOSC-hub Operators</a:t>
              </a:r>
              <a:endParaRPr sz="2800" b="0" i="1"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sz="1400" b="0" i="1"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sz="1400" b="0" i="1"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sz="1400" b="0" i="1"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sz="1400" b="0" i="1"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sz="1400" b="0" i="1"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lang="en-GB" sz="1400" b="0" i="0"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lang="en-GB"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sz="1400" b="0" i="0"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sz="1400" b="0" i="0" u="none" strike="noStrike" cap="none" dirty="0">
                <a:solidFill>
                  <a:schemeClr val="lt1"/>
                </a:solidFill>
                <a:latin typeface="Calibri"/>
                <a:ea typeface="Calibri"/>
                <a:cs typeface="Calibri"/>
                <a:sym typeface="Calibri"/>
              </a:endParaRPr>
            </a:p>
          </p:txBody>
        </p:sp>
        <p:sp>
          <p:nvSpPr>
            <p:cNvPr id="15" name="Google Shape;198;p40">
              <a:extLst>
                <a:ext uri="{FF2B5EF4-FFF2-40B4-BE49-F238E27FC236}">
                  <a16:creationId xmlns:a16="http://schemas.microsoft.com/office/drawing/2014/main" id="{C6C48D2D-47FE-431D-B3CA-00150066BE9D}"/>
                </a:ext>
              </a:extLst>
            </p:cNvPr>
            <p:cNvSpPr/>
            <p:nvPr/>
          </p:nvSpPr>
          <p:spPr>
            <a:xfrm>
              <a:off x="5592420" y="2299532"/>
              <a:ext cx="4053841" cy="2808511"/>
            </a:xfrm>
            <a:prstGeom prst="rect">
              <a:avLst/>
            </a:prstGeom>
            <a:solidFill>
              <a:srgbClr val="1C3046"/>
            </a:solidFill>
            <a:ln w="38100" cap="flat" cmpd="sng">
              <a:solidFill>
                <a:schemeClr val="bg1">
                  <a:lumMod val="50000"/>
                </a:schemeClr>
              </a:solidFill>
              <a:prstDash val="solid"/>
              <a:round/>
              <a:headEnd type="none" w="sm" len="sm"/>
              <a:tailEnd type="none" w="sm" len="sm"/>
            </a:ln>
          </p:spPr>
          <p:txBody>
            <a:bodyPr spcFirstLastPara="1" wrap="square" lIns="91425" tIns="45700" rIns="91425" bIns="45700" anchor="ctr" anchorCtr="0">
              <a:noAutofit/>
            </a:bodyPr>
            <a:lstStyle/>
            <a:p>
              <a:pPr marL="274320" marR="0" lvl="0" indent="0" algn="l" rtl="0">
                <a:lnSpc>
                  <a:spcPct val="100000"/>
                </a:lnSpc>
                <a:spcBef>
                  <a:spcPts val="0"/>
                </a:spcBef>
                <a:spcAft>
                  <a:spcPts val="0"/>
                </a:spcAft>
                <a:buNone/>
              </a:pPr>
              <a:r>
                <a:rPr lang="en-GB" sz="2800" b="1" i="0" u="none" strike="noStrike" cap="none" dirty="0">
                  <a:solidFill>
                    <a:schemeClr val="lt1"/>
                  </a:solidFill>
                  <a:latin typeface="Calibri"/>
                  <a:ea typeface="Calibri"/>
                  <a:cs typeface="Calibri"/>
                  <a:sym typeface="Calibri"/>
                </a:rPr>
                <a:t>Service Providers</a:t>
              </a:r>
              <a:endParaRPr sz="2800" b="1" i="1"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lang="en-GB" sz="2800" b="0" i="1"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sz="2800" b="0" i="1"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sz="2800" b="1" i="0"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sz="2800" b="1" i="0" u="none" strike="noStrike" cap="none" dirty="0">
                <a:solidFill>
                  <a:schemeClr val="lt1"/>
                </a:solidFill>
                <a:latin typeface="Calibri"/>
                <a:ea typeface="Calibri"/>
                <a:cs typeface="Calibri"/>
                <a:sym typeface="Calibri"/>
              </a:endParaRPr>
            </a:p>
          </p:txBody>
        </p:sp>
        <p:sp>
          <p:nvSpPr>
            <p:cNvPr id="16" name="Google Shape;199;p40">
              <a:extLst>
                <a:ext uri="{FF2B5EF4-FFF2-40B4-BE49-F238E27FC236}">
                  <a16:creationId xmlns:a16="http://schemas.microsoft.com/office/drawing/2014/main" id="{E05725EC-3FBA-46CA-9432-DDA36A120CBB}"/>
                </a:ext>
              </a:extLst>
            </p:cNvPr>
            <p:cNvSpPr/>
            <p:nvPr/>
          </p:nvSpPr>
          <p:spPr>
            <a:xfrm>
              <a:off x="9792668" y="983914"/>
              <a:ext cx="1940769" cy="5430419"/>
            </a:xfrm>
            <a:prstGeom prst="rect">
              <a:avLst/>
            </a:prstGeom>
            <a:solidFill>
              <a:srgbClr val="8CB3E3"/>
            </a:solidFill>
            <a:ln w="38100" cap="flat" cmpd="sng">
              <a:solidFill>
                <a:schemeClr val="bg1">
                  <a:lumMod val="50000"/>
                </a:schemeClr>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endParaRPr sz="2800" b="0" i="0"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r>
                <a:rPr lang="en-GB" sz="2800" b="0" i="1" u="none" strike="noStrike" cap="none" dirty="0">
                  <a:solidFill>
                    <a:schemeClr val="lt1"/>
                  </a:solidFill>
                  <a:latin typeface="Calibri"/>
                  <a:ea typeface="Calibri"/>
                  <a:cs typeface="Calibri"/>
                  <a:sym typeface="Calibri"/>
                </a:rPr>
                <a:t>Educate, inform and support</a:t>
              </a:r>
              <a:endParaRPr sz="2800" b="1" i="1"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sz="2800" b="1" i="0" u="none" strike="noStrike" cap="none" dirty="0">
                <a:solidFill>
                  <a:schemeClr val="lt1"/>
                </a:solidFill>
                <a:latin typeface="Calibri"/>
                <a:ea typeface="Calibri"/>
                <a:cs typeface="Calibri"/>
                <a:sym typeface="Calibri"/>
              </a:endParaRPr>
            </a:p>
          </p:txBody>
        </p:sp>
      </p:grpSp>
      <p:sp>
        <p:nvSpPr>
          <p:cNvPr id="367" name="Google Shape;367;p43"/>
          <p:cNvSpPr txBox="1">
            <a:spLocks noGrp="1"/>
          </p:cNvSpPr>
          <p:nvPr>
            <p:ph type="sldNum" idx="12"/>
          </p:nvPr>
        </p:nvSpPr>
        <p:spPr>
          <a:xfrm>
            <a:off x="8737600" y="6381328"/>
            <a:ext cx="3119040" cy="288032"/>
          </a:xfrm>
          <a:prstGeom prst="rect">
            <a:avLst/>
          </a:prstGeom>
          <a:noFill/>
          <a:ln>
            <a:noFill/>
          </a:ln>
        </p:spPr>
        <p:txBody>
          <a:bodyPr spcFirstLastPara="1" wrap="square" lIns="91425" tIns="45700" rIns="91425" bIns="45700" anchor="t" anchorCtr="0">
            <a:noAutofit/>
          </a:bodyPr>
          <a:lstStyle/>
          <a:p>
            <a:pPr marL="0" lvl="0" indent="0" algn="r" rtl="0">
              <a:lnSpc>
                <a:spcPct val="100000"/>
              </a:lnSpc>
              <a:spcBef>
                <a:spcPts val="0"/>
              </a:spcBef>
              <a:spcAft>
                <a:spcPts val="0"/>
              </a:spcAft>
              <a:buSzPts val="1300"/>
              <a:buNone/>
            </a:pPr>
            <a:fld id="{00000000-1234-1234-1234-123412341234}" type="slidenum">
              <a:rPr lang="en-GB"/>
              <a:t>18</a:t>
            </a:fld>
            <a:endParaRPr/>
          </a:p>
        </p:txBody>
      </p:sp>
      <p:sp>
        <p:nvSpPr>
          <p:cNvPr id="368" name="Google Shape;368;p43"/>
          <p:cNvSpPr txBox="1">
            <a:spLocks noGrp="1"/>
          </p:cNvSpPr>
          <p:nvPr>
            <p:ph type="title"/>
          </p:nvPr>
        </p:nvSpPr>
        <p:spPr>
          <a:xfrm>
            <a:off x="3220977" y="273704"/>
            <a:ext cx="8640960" cy="537716"/>
          </a:xfrm>
          <a:prstGeom prst="rect">
            <a:avLst/>
          </a:prstGeom>
          <a:noFill/>
          <a:ln>
            <a:noFill/>
          </a:ln>
        </p:spPr>
        <p:txBody>
          <a:bodyPr spcFirstLastPara="1" wrap="square" lIns="91425" tIns="45700" rIns="91425" bIns="45700" anchor="t" anchorCtr="0">
            <a:normAutofit/>
          </a:bodyPr>
          <a:lstStyle/>
          <a:p>
            <a:pPr marL="0" marR="0" lvl="0" indent="0" rtl="0">
              <a:lnSpc>
                <a:spcPct val="100000"/>
              </a:lnSpc>
              <a:spcBef>
                <a:spcPts val="0"/>
              </a:spcBef>
              <a:spcAft>
                <a:spcPts val="0"/>
              </a:spcAft>
              <a:buClr>
                <a:srgbClr val="1D2F45"/>
              </a:buClr>
              <a:buSzPts val="3600"/>
              <a:buFont typeface="Calibri"/>
              <a:buNone/>
            </a:pPr>
            <a:r>
              <a:rPr lang="en-GB" dirty="0"/>
              <a:t>4. Internal Services in the Hub Portfolio</a:t>
            </a:r>
            <a:endParaRPr dirty="0"/>
          </a:p>
        </p:txBody>
      </p:sp>
      <p:sp>
        <p:nvSpPr>
          <p:cNvPr id="374" name="Google Shape;374;p43"/>
          <p:cNvSpPr/>
          <p:nvPr/>
        </p:nvSpPr>
        <p:spPr>
          <a:xfrm>
            <a:off x="3465312" y="3093271"/>
            <a:ext cx="3626681" cy="1788218"/>
          </a:xfrm>
          <a:prstGeom prst="roundRect">
            <a:avLst>
              <a:gd name="adj" fmla="val 16667"/>
            </a:avLst>
          </a:prstGeom>
          <a:solidFill>
            <a:srgbClr val="FFFFFF">
              <a:alpha val="92156"/>
            </a:srgbClr>
          </a:solidFill>
          <a:ln w="38100" cap="flat" cmpd="sng">
            <a:solidFill>
              <a:srgbClr val="B5892D"/>
            </a:solidFill>
            <a:prstDash val="solid"/>
            <a:round/>
            <a:headEnd type="none" w="sm" len="sm"/>
            <a:tailEnd type="none" w="sm" len="sm"/>
          </a:ln>
        </p:spPr>
        <p:txBody>
          <a:bodyPr spcFirstLastPara="1" wrap="square" lIns="91425" tIns="45700" rIns="91425" bIns="45700" anchor="b" anchorCtr="0">
            <a:noAutofit/>
          </a:bodyPr>
          <a:lstStyle/>
          <a:p>
            <a:pPr marL="0" marR="0" lvl="0" indent="0" algn="ctr" rtl="0">
              <a:lnSpc>
                <a:spcPct val="100000"/>
              </a:lnSpc>
              <a:spcBef>
                <a:spcPts val="0"/>
              </a:spcBef>
              <a:spcAft>
                <a:spcPts val="0"/>
              </a:spcAft>
              <a:buNone/>
            </a:pPr>
            <a:r>
              <a:rPr lang="en-GB" sz="1600" b="1" i="0" u="none" strike="noStrike" cap="none" dirty="0">
                <a:solidFill>
                  <a:srgbClr val="B5892D"/>
                </a:solidFill>
                <a:latin typeface="Open Sans"/>
                <a:ea typeface="Open Sans"/>
                <a:cs typeface="Open Sans"/>
                <a:sym typeface="Open Sans"/>
              </a:rPr>
              <a:t>Internal services in the Hub portfolio</a:t>
            </a:r>
            <a:endParaRPr sz="1600" b="0" i="0" u="none" strike="noStrike" cap="none" dirty="0">
              <a:solidFill>
                <a:srgbClr val="B5892D"/>
              </a:solidFill>
              <a:latin typeface="Open Sans"/>
              <a:ea typeface="Open Sans"/>
              <a:cs typeface="Open Sans"/>
              <a:sym typeface="Open Sans"/>
            </a:endParaRPr>
          </a:p>
        </p:txBody>
      </p:sp>
      <p:grpSp>
        <p:nvGrpSpPr>
          <p:cNvPr id="17" name="Group 16">
            <a:extLst>
              <a:ext uri="{FF2B5EF4-FFF2-40B4-BE49-F238E27FC236}">
                <a16:creationId xmlns:a16="http://schemas.microsoft.com/office/drawing/2014/main" id="{884FADE7-7A66-4730-842E-1BD77A7FA6C5}"/>
              </a:ext>
            </a:extLst>
          </p:cNvPr>
          <p:cNvGrpSpPr/>
          <p:nvPr/>
        </p:nvGrpSpPr>
        <p:grpSpPr>
          <a:xfrm>
            <a:off x="324728" y="1104285"/>
            <a:ext cx="529520" cy="4998802"/>
            <a:chOff x="335360" y="949839"/>
            <a:chExt cx="566259" cy="5345629"/>
          </a:xfrm>
        </p:grpSpPr>
        <p:pic>
          <p:nvPicPr>
            <p:cNvPr id="18" name="Picture 10">
              <a:extLst>
                <a:ext uri="{FF2B5EF4-FFF2-40B4-BE49-F238E27FC236}">
                  <a16:creationId xmlns:a16="http://schemas.microsoft.com/office/drawing/2014/main" id="{39CECF66-890F-4F7B-8FB1-70933F3C68B6}"/>
                </a:ext>
              </a:extLst>
            </p:cNvPr>
            <p:cNvPicPr>
              <a:picLocks noChangeAspect="1" noChangeArrowheads="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949839"/>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2">
              <a:extLst>
                <a:ext uri="{FF2B5EF4-FFF2-40B4-BE49-F238E27FC236}">
                  <a16:creationId xmlns:a16="http://schemas.microsoft.com/office/drawing/2014/main" id="{3EB3111E-ECF5-46C3-8FD6-3186B3AE1F5A}"/>
                </a:ext>
              </a:extLst>
            </p:cNvPr>
            <p:cNvPicPr>
              <a:picLocks noChangeAspect="1" noChangeArrowheads="1"/>
            </p:cNvPicPr>
            <p:nvPr/>
          </p:nvPicPr>
          <p:blipFill>
            <a:blip r:embed="rId4">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155040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4">
              <a:extLst>
                <a:ext uri="{FF2B5EF4-FFF2-40B4-BE49-F238E27FC236}">
                  <a16:creationId xmlns:a16="http://schemas.microsoft.com/office/drawing/2014/main" id="{54C9515F-370D-452E-BB67-B7519224C92D}"/>
                </a:ext>
              </a:extLst>
            </p:cNvPr>
            <p:cNvPicPr>
              <a:picLocks noChangeAspect="1" noChangeArrowheads="1"/>
            </p:cNvPicPr>
            <p:nvPr/>
          </p:nvPicPr>
          <p:blipFill>
            <a:blip r:embed="rId5">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2150977"/>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6">
              <a:extLst>
                <a:ext uri="{FF2B5EF4-FFF2-40B4-BE49-F238E27FC236}">
                  <a16:creationId xmlns:a16="http://schemas.microsoft.com/office/drawing/2014/main" id="{7405FEBE-7271-4FCE-86D0-E536C2F89A2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4660" y="2751544"/>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8">
              <a:extLst>
                <a:ext uri="{FF2B5EF4-FFF2-40B4-BE49-F238E27FC236}">
                  <a16:creationId xmlns:a16="http://schemas.microsoft.com/office/drawing/2014/main" id="{271E2AE2-1B31-4D86-B759-02501B157C28}"/>
                </a:ext>
              </a:extLst>
            </p:cNvPr>
            <p:cNvPicPr>
              <a:picLocks noChangeAspect="1" noChangeArrowheads="1"/>
            </p:cNvPicPr>
            <p:nvPr/>
          </p:nvPicPr>
          <p:blipFill>
            <a:blip r:embed="rId7">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3352114"/>
              <a:ext cx="537715" cy="537715"/>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0">
              <a:extLst>
                <a:ext uri="{FF2B5EF4-FFF2-40B4-BE49-F238E27FC236}">
                  <a16:creationId xmlns:a16="http://schemas.microsoft.com/office/drawing/2014/main" id="{1F80C685-4409-4C03-AE72-4534F5A74767}"/>
                </a:ext>
              </a:extLst>
            </p:cNvPr>
            <p:cNvPicPr>
              <a:picLocks noChangeAspect="1" noChangeArrowheads="1"/>
            </p:cNvPicPr>
            <p:nvPr/>
          </p:nvPicPr>
          <p:blipFill>
            <a:blip r:embed="rId8">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3954364"/>
              <a:ext cx="536959" cy="537716"/>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2">
              <a:extLst>
                <a:ext uri="{FF2B5EF4-FFF2-40B4-BE49-F238E27FC236}">
                  <a16:creationId xmlns:a16="http://schemas.microsoft.com/office/drawing/2014/main" id="{1ACA5F02-D055-4052-8984-19B1D2F42704}"/>
                </a:ext>
              </a:extLst>
            </p:cNvPr>
            <p:cNvPicPr>
              <a:picLocks noChangeAspect="1" noChangeArrowheads="1"/>
            </p:cNvPicPr>
            <p:nvPr/>
          </p:nvPicPr>
          <p:blipFill>
            <a:blip r:embed="rId9">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455661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4">
              <a:extLst>
                <a:ext uri="{FF2B5EF4-FFF2-40B4-BE49-F238E27FC236}">
                  <a16:creationId xmlns:a16="http://schemas.microsoft.com/office/drawing/2014/main" id="{E96E23AF-41C3-49A6-8944-72B8AE010883}"/>
                </a:ext>
              </a:extLst>
            </p:cNvPr>
            <p:cNvPicPr>
              <a:picLocks noChangeAspect="1" noChangeArrowheads="1"/>
            </p:cNvPicPr>
            <p:nvPr/>
          </p:nvPicPr>
          <p:blipFill>
            <a:blip r:embed="rId10">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515718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6">
              <a:extLst>
                <a:ext uri="{FF2B5EF4-FFF2-40B4-BE49-F238E27FC236}">
                  <a16:creationId xmlns:a16="http://schemas.microsoft.com/office/drawing/2014/main" id="{5388137A-BA94-4382-B5E2-BA4569FD077D}"/>
                </a:ext>
              </a:extLst>
            </p:cNvPr>
            <p:cNvPicPr>
              <a:picLocks noChangeAspect="1" noChangeArrowheads="1"/>
            </p:cNvPicPr>
            <p:nvPr/>
          </p:nvPicPr>
          <p:blipFill>
            <a:blip r:embed="rId11">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35360" y="5757752"/>
              <a:ext cx="536959" cy="537716"/>
            </a:xfrm>
            <a:prstGeom prst="rect">
              <a:avLst/>
            </a:prstGeom>
            <a:noFill/>
            <a:extLst>
              <a:ext uri="{909E8E84-426E-40DD-AFC4-6F175D3DCCD1}">
                <a14:hiddenFill xmlns:a14="http://schemas.microsoft.com/office/drawing/2010/main">
                  <a:solidFill>
                    <a:srgbClr val="FFFFFF"/>
                  </a:solidFill>
                </a14:hiddenFill>
              </a:ext>
            </a:extLst>
          </p:spPr>
        </p:pic>
      </p:grpSp>
      <p:pic>
        <p:nvPicPr>
          <p:cNvPr id="27" name="Picture 16">
            <a:extLst>
              <a:ext uri="{FF2B5EF4-FFF2-40B4-BE49-F238E27FC236}">
                <a16:creationId xmlns:a16="http://schemas.microsoft.com/office/drawing/2014/main" id="{336455EF-F2ED-4F42-8D3F-C320739BE43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24456" y="3237100"/>
            <a:ext cx="908392" cy="9083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68718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sp>
        <p:nvSpPr>
          <p:cNvPr id="379" name="Google Shape;379;p13"/>
          <p:cNvSpPr txBox="1">
            <a:spLocks noGrp="1"/>
          </p:cNvSpPr>
          <p:nvPr>
            <p:ph type="body" idx="1"/>
          </p:nvPr>
        </p:nvSpPr>
        <p:spPr>
          <a:xfrm>
            <a:off x="4513262" y="1426023"/>
            <a:ext cx="7326611" cy="4855007"/>
          </a:xfrm>
          <a:prstGeom prst="rect">
            <a:avLst/>
          </a:prstGeom>
          <a:noFill/>
          <a:ln>
            <a:noFill/>
          </a:ln>
        </p:spPr>
        <p:txBody>
          <a:bodyPr spcFirstLastPara="1" wrap="square" lIns="91425" tIns="45700" rIns="91425" bIns="45700" anchor="t" anchorCtr="0">
            <a:normAutofit/>
          </a:bodyPr>
          <a:lstStyle/>
          <a:p>
            <a:pPr marL="342900" lvl="0" indent="-342900" algn="l" rtl="0">
              <a:lnSpc>
                <a:spcPct val="100000"/>
              </a:lnSpc>
              <a:spcBef>
                <a:spcPts val="0"/>
              </a:spcBef>
              <a:spcAft>
                <a:spcPts val="0"/>
              </a:spcAft>
              <a:buClr>
                <a:srgbClr val="3C3C3C"/>
              </a:buClr>
              <a:buSzPts val="2800"/>
              <a:buFont typeface="Calibri"/>
              <a:buChar char="•"/>
            </a:pPr>
            <a:r>
              <a:rPr lang="en-GB" u="sng" dirty="0">
                <a:solidFill>
                  <a:schemeClr val="hlink"/>
                </a:solidFill>
                <a:hlinkClick r:id="rId3"/>
              </a:rPr>
              <a:t>Internal Services</a:t>
            </a:r>
            <a:r>
              <a:rPr lang="en-GB" dirty="0"/>
              <a:t> provide basic enabling services for EOSC access and operation</a:t>
            </a:r>
            <a:br>
              <a:rPr lang="en-GB" dirty="0"/>
            </a:br>
            <a:r>
              <a:rPr lang="en-GB" dirty="0"/>
              <a:t> </a:t>
            </a:r>
            <a:endParaRPr dirty="0"/>
          </a:p>
          <a:p>
            <a:pPr marL="742950" lvl="1" indent="-285750" algn="l" rtl="0">
              <a:lnSpc>
                <a:spcPct val="100000"/>
              </a:lnSpc>
              <a:spcBef>
                <a:spcPts val="520"/>
              </a:spcBef>
              <a:spcAft>
                <a:spcPts val="0"/>
              </a:spcAft>
              <a:buClr>
                <a:srgbClr val="3C3C3C"/>
              </a:buClr>
              <a:buSzPts val="2340"/>
              <a:buChar char="-"/>
            </a:pPr>
            <a:r>
              <a:rPr lang="en-GB" dirty="0"/>
              <a:t>For example, access control or accounting </a:t>
            </a:r>
            <a:endParaRPr dirty="0"/>
          </a:p>
          <a:p>
            <a:pPr marL="742950" lvl="1" indent="-285750" algn="l" rtl="0">
              <a:lnSpc>
                <a:spcPct val="100000"/>
              </a:lnSpc>
              <a:spcBef>
                <a:spcPts val="520"/>
              </a:spcBef>
              <a:spcAft>
                <a:spcPts val="0"/>
              </a:spcAft>
              <a:buClr>
                <a:srgbClr val="3C3C3C"/>
              </a:buClr>
              <a:buSzPts val="2340"/>
              <a:buChar char="-"/>
            </a:pPr>
            <a:r>
              <a:rPr lang="en-GB" dirty="0"/>
              <a:t>Offer common and standard interfaces to shared tools for basic services that need to be aligned in order to provide consistent user experiences. </a:t>
            </a:r>
            <a:endParaRPr dirty="0"/>
          </a:p>
          <a:p>
            <a:pPr marL="742950" lvl="1" indent="-285750" algn="l" rtl="0">
              <a:lnSpc>
                <a:spcPct val="100000"/>
              </a:lnSpc>
              <a:spcBef>
                <a:spcPts val="520"/>
              </a:spcBef>
              <a:spcAft>
                <a:spcPts val="0"/>
              </a:spcAft>
              <a:buClr>
                <a:srgbClr val="3C3C3C"/>
              </a:buClr>
              <a:buSzPts val="2340"/>
              <a:buChar char="-"/>
            </a:pPr>
            <a:r>
              <a:rPr lang="en-GB"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go="http://customooxmlschemas.google.com/" textRoundtripDataId="2"/>
                  </a:ext>
                </a:extLst>
              </a:rPr>
              <a:t>Internal services in the Hub Portfolio are one of the key elements of the </a:t>
            </a:r>
            <a:r>
              <a:rPr lang="en-GB" b="1"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go="http://customooxmlschemas.google.com/" textRoundtripDataId="3"/>
                  </a:ext>
                </a:extLst>
              </a:rPr>
              <a:t>EOSC federating core</a:t>
            </a:r>
            <a:r>
              <a:rPr lang="en-GB"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go="http://customooxmlschemas.google.com/" textRoundtripDataId="4"/>
                  </a:ext>
                </a:extLst>
              </a:rPr>
              <a:t>.</a:t>
            </a:r>
            <a:endParaRPr dirty="0"/>
          </a:p>
        </p:txBody>
      </p:sp>
      <p:sp>
        <p:nvSpPr>
          <p:cNvPr id="380" name="Google Shape;380;p13"/>
          <p:cNvSpPr txBox="1">
            <a:spLocks noGrp="1"/>
          </p:cNvSpPr>
          <p:nvPr>
            <p:ph type="dt" idx="10"/>
          </p:nvPr>
        </p:nvSpPr>
        <p:spPr>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05/05/2020</a:t>
            </a:r>
            <a:endParaRPr/>
          </a:p>
        </p:txBody>
      </p:sp>
      <p:sp>
        <p:nvSpPr>
          <p:cNvPr id="381" name="Google Shape;381;p13"/>
          <p:cNvSpPr txBox="1">
            <a:spLocks noGrp="1"/>
          </p:cNvSpPr>
          <p:nvPr>
            <p:ph type="sldNum" idx="12"/>
          </p:nvPr>
        </p:nvSpPr>
        <p:spPr>
          <a:prstGeom prst="rect">
            <a:avLst/>
          </a:prstGeom>
          <a:noFill/>
          <a:ln>
            <a:noFill/>
          </a:ln>
        </p:spPr>
        <p:txBody>
          <a:bodyPr spcFirstLastPara="1" wrap="square" lIns="91425" tIns="45700" rIns="91425" bIns="45700" anchor="t" anchorCtr="0">
            <a:noAutofit/>
          </a:bodyPr>
          <a:lstStyle/>
          <a:p>
            <a:pPr marL="0" lvl="0" indent="0" algn="r" rtl="0">
              <a:lnSpc>
                <a:spcPct val="100000"/>
              </a:lnSpc>
              <a:spcBef>
                <a:spcPts val="0"/>
              </a:spcBef>
              <a:spcAft>
                <a:spcPts val="0"/>
              </a:spcAft>
              <a:buSzPts val="1300"/>
              <a:buNone/>
            </a:pPr>
            <a:fld id="{00000000-1234-1234-1234-123412341234}" type="slidenum">
              <a:rPr lang="en-GB"/>
              <a:t>19</a:t>
            </a:fld>
            <a:endParaRPr/>
          </a:p>
        </p:txBody>
      </p:sp>
      <p:sp>
        <p:nvSpPr>
          <p:cNvPr id="382" name="Google Shape;382;p13"/>
          <p:cNvSpPr txBox="1">
            <a:spLocks noGrp="1"/>
          </p:cNvSpPr>
          <p:nvPr>
            <p:ph type="title"/>
          </p:nvPr>
        </p:nvSpPr>
        <p:spPr>
          <a:xfrm>
            <a:off x="3220977" y="315291"/>
            <a:ext cx="8640960" cy="537716"/>
          </a:xfrm>
          <a:prstGeom prst="rect">
            <a:avLst/>
          </a:prstGeom>
          <a:noFill/>
          <a:ln>
            <a:noFill/>
          </a:ln>
        </p:spPr>
        <p:txBody>
          <a:bodyPr spcFirstLastPara="1" wrap="square" lIns="91425" tIns="45700" rIns="91425" bIns="45700" anchor="t" anchorCtr="0">
            <a:normAutofit/>
          </a:bodyPr>
          <a:lstStyle/>
          <a:p>
            <a:pPr marL="0" lvl="0" indent="0" rtl="0">
              <a:lnSpc>
                <a:spcPct val="100000"/>
              </a:lnSpc>
              <a:spcBef>
                <a:spcPts val="0"/>
              </a:spcBef>
              <a:spcAft>
                <a:spcPts val="0"/>
              </a:spcAft>
              <a:buClr>
                <a:srgbClr val="1D2F45"/>
              </a:buClr>
              <a:buSzPts val="3240"/>
              <a:buFont typeface="Calibri"/>
              <a:buNone/>
            </a:pPr>
            <a:r>
              <a:rPr lang="en-GB" dirty="0"/>
              <a:t>Internal Services in the Hub Portfolio - Overview</a:t>
            </a:r>
            <a:endParaRPr dirty="0"/>
          </a:p>
        </p:txBody>
      </p:sp>
      <p:pic>
        <p:nvPicPr>
          <p:cNvPr id="383" name="Google Shape;383;p13"/>
          <p:cNvPicPr preferRelativeResize="0"/>
          <p:nvPr/>
        </p:nvPicPr>
        <p:blipFill rotWithShape="1">
          <a:blip r:embed="rId4">
            <a:alphaModFix/>
          </a:blip>
          <a:srcRect/>
          <a:stretch/>
        </p:blipFill>
        <p:spPr>
          <a:xfrm>
            <a:off x="1484686" y="2063107"/>
            <a:ext cx="2916067" cy="2916067"/>
          </a:xfrm>
          <a:prstGeom prst="rect">
            <a:avLst/>
          </a:prstGeom>
          <a:noFill/>
          <a:ln>
            <a:noFill/>
          </a:ln>
        </p:spPr>
      </p:pic>
      <p:grpSp>
        <p:nvGrpSpPr>
          <p:cNvPr id="17" name="Group 16">
            <a:extLst>
              <a:ext uri="{FF2B5EF4-FFF2-40B4-BE49-F238E27FC236}">
                <a16:creationId xmlns:a16="http://schemas.microsoft.com/office/drawing/2014/main" id="{C349DAFC-ACB1-374A-AEDE-03C1865E1A88}"/>
              </a:ext>
            </a:extLst>
          </p:cNvPr>
          <p:cNvGrpSpPr/>
          <p:nvPr/>
        </p:nvGrpSpPr>
        <p:grpSpPr>
          <a:xfrm>
            <a:off x="324728" y="1104285"/>
            <a:ext cx="529520" cy="4998802"/>
            <a:chOff x="335360" y="949839"/>
            <a:chExt cx="566259" cy="5345629"/>
          </a:xfrm>
        </p:grpSpPr>
        <p:pic>
          <p:nvPicPr>
            <p:cNvPr id="18" name="Picture 10">
              <a:extLst>
                <a:ext uri="{FF2B5EF4-FFF2-40B4-BE49-F238E27FC236}">
                  <a16:creationId xmlns:a16="http://schemas.microsoft.com/office/drawing/2014/main" id="{2A22CE18-5F7D-A04E-8F2B-82B20B569988}"/>
                </a:ext>
              </a:extLst>
            </p:cNvPr>
            <p:cNvPicPr>
              <a:picLocks noChangeAspect="1" noChangeArrowheads="1"/>
            </p:cNvPicPr>
            <p:nvPr/>
          </p:nvPicPr>
          <p:blipFill>
            <a:blip r:embed="rId5">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949839"/>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2">
              <a:extLst>
                <a:ext uri="{FF2B5EF4-FFF2-40B4-BE49-F238E27FC236}">
                  <a16:creationId xmlns:a16="http://schemas.microsoft.com/office/drawing/2014/main" id="{FDB3A12C-3BD9-1746-95E9-DA933745A3A7}"/>
                </a:ext>
              </a:extLst>
            </p:cNvPr>
            <p:cNvPicPr>
              <a:picLocks noChangeAspect="1" noChangeArrowheads="1"/>
            </p:cNvPicPr>
            <p:nvPr/>
          </p:nvPicPr>
          <p:blipFill>
            <a:blip r:embed="rId6">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155040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4">
              <a:extLst>
                <a:ext uri="{FF2B5EF4-FFF2-40B4-BE49-F238E27FC236}">
                  <a16:creationId xmlns:a16="http://schemas.microsoft.com/office/drawing/2014/main" id="{1CA9E38A-C940-7F4D-AF2B-82907715E824}"/>
                </a:ext>
              </a:extLst>
            </p:cNvPr>
            <p:cNvPicPr>
              <a:picLocks noChangeAspect="1" noChangeArrowheads="1"/>
            </p:cNvPicPr>
            <p:nvPr/>
          </p:nvPicPr>
          <p:blipFill>
            <a:blip r:embed="rId7">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2150977"/>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6">
              <a:extLst>
                <a:ext uri="{FF2B5EF4-FFF2-40B4-BE49-F238E27FC236}">
                  <a16:creationId xmlns:a16="http://schemas.microsoft.com/office/drawing/2014/main" id="{B81A36AB-6DBC-5543-AD98-95431E882A5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4660" y="2751544"/>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8">
              <a:extLst>
                <a:ext uri="{FF2B5EF4-FFF2-40B4-BE49-F238E27FC236}">
                  <a16:creationId xmlns:a16="http://schemas.microsoft.com/office/drawing/2014/main" id="{46714138-04E4-A64B-9744-B222C3F44E75}"/>
                </a:ext>
              </a:extLst>
            </p:cNvPr>
            <p:cNvPicPr>
              <a:picLocks noChangeAspect="1" noChangeArrowheads="1"/>
            </p:cNvPicPr>
            <p:nvPr/>
          </p:nvPicPr>
          <p:blipFill>
            <a:blip r:embed="rId9">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3352114"/>
              <a:ext cx="537715" cy="537715"/>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0">
              <a:extLst>
                <a:ext uri="{FF2B5EF4-FFF2-40B4-BE49-F238E27FC236}">
                  <a16:creationId xmlns:a16="http://schemas.microsoft.com/office/drawing/2014/main" id="{7210AC1A-117B-5645-99F0-F11BF212FBE7}"/>
                </a:ext>
              </a:extLst>
            </p:cNvPr>
            <p:cNvPicPr>
              <a:picLocks noChangeAspect="1" noChangeArrowheads="1"/>
            </p:cNvPicPr>
            <p:nvPr/>
          </p:nvPicPr>
          <p:blipFill>
            <a:blip r:embed="rId10">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3954364"/>
              <a:ext cx="536959" cy="537716"/>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2">
              <a:extLst>
                <a:ext uri="{FF2B5EF4-FFF2-40B4-BE49-F238E27FC236}">
                  <a16:creationId xmlns:a16="http://schemas.microsoft.com/office/drawing/2014/main" id="{04A1FB4D-7141-054A-B17C-4CFA42BFDEEE}"/>
                </a:ext>
              </a:extLst>
            </p:cNvPr>
            <p:cNvPicPr>
              <a:picLocks noChangeAspect="1" noChangeArrowheads="1"/>
            </p:cNvPicPr>
            <p:nvPr/>
          </p:nvPicPr>
          <p:blipFill>
            <a:blip r:embed="rId11">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455661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4">
              <a:extLst>
                <a:ext uri="{FF2B5EF4-FFF2-40B4-BE49-F238E27FC236}">
                  <a16:creationId xmlns:a16="http://schemas.microsoft.com/office/drawing/2014/main" id="{23A5F2AB-74AF-324D-ABEA-25A7C2BD4522}"/>
                </a:ext>
              </a:extLst>
            </p:cNvPr>
            <p:cNvPicPr>
              <a:picLocks noChangeAspect="1" noChangeArrowheads="1"/>
            </p:cNvPicPr>
            <p:nvPr/>
          </p:nvPicPr>
          <p:blipFill>
            <a:blip r:embed="rId12">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515718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6">
              <a:extLst>
                <a:ext uri="{FF2B5EF4-FFF2-40B4-BE49-F238E27FC236}">
                  <a16:creationId xmlns:a16="http://schemas.microsoft.com/office/drawing/2014/main" id="{41FBDBED-378C-7C4D-86B1-2AC68A3A9DE2}"/>
                </a:ext>
              </a:extLst>
            </p:cNvPr>
            <p:cNvPicPr>
              <a:picLocks noChangeAspect="1" noChangeArrowheads="1"/>
            </p:cNvPicPr>
            <p:nvPr/>
          </p:nvPicPr>
          <p:blipFill>
            <a:blip r:embed="rId13">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35360" y="5757752"/>
              <a:ext cx="536959" cy="537716"/>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1" name="Google Shape;171;p39"/>
          <p:cNvSpPr txBox="1">
            <a:spLocks noGrp="1"/>
          </p:cNvSpPr>
          <p:nvPr>
            <p:ph type="sldNum" idx="12"/>
          </p:nvPr>
        </p:nvSpPr>
        <p:spPr>
          <a:xfrm>
            <a:off x="8697751" y="6382490"/>
            <a:ext cx="3086625" cy="227187"/>
          </a:xfrm>
          <a:prstGeom prst="rect">
            <a:avLst/>
          </a:prstGeom>
          <a:noFill/>
          <a:ln>
            <a:noFill/>
          </a:ln>
        </p:spPr>
        <p:txBody>
          <a:bodyPr spcFirstLastPara="1" wrap="square" lIns="91425" tIns="45700" rIns="91425" bIns="45700" anchor="t" anchorCtr="0">
            <a:noAutofit/>
          </a:bodyPr>
          <a:lstStyle/>
          <a:p>
            <a:pPr marL="0" lvl="0" indent="0" algn="r" rtl="0">
              <a:lnSpc>
                <a:spcPct val="100000"/>
              </a:lnSpc>
              <a:spcBef>
                <a:spcPts val="0"/>
              </a:spcBef>
              <a:spcAft>
                <a:spcPts val="0"/>
              </a:spcAft>
              <a:buSzPts val="1300"/>
              <a:buNone/>
            </a:pPr>
            <a:fld id="{00000000-1234-1234-1234-123412341234}" type="slidenum">
              <a:rPr lang="en-GB"/>
              <a:t>2</a:t>
            </a:fld>
            <a:endParaRPr dirty="0"/>
          </a:p>
        </p:txBody>
      </p:sp>
      <p:sp>
        <p:nvSpPr>
          <p:cNvPr id="172" name="Google Shape;172;p39"/>
          <p:cNvSpPr txBox="1">
            <a:spLocks noGrp="1"/>
          </p:cNvSpPr>
          <p:nvPr>
            <p:ph type="title"/>
          </p:nvPr>
        </p:nvSpPr>
        <p:spPr>
          <a:xfrm>
            <a:off x="3220977" y="329430"/>
            <a:ext cx="8640960" cy="444395"/>
          </a:xfrm>
          <a:prstGeom prst="rect">
            <a:avLst/>
          </a:prstGeom>
          <a:noFill/>
          <a:ln>
            <a:noFill/>
          </a:ln>
        </p:spPr>
        <p:txBody>
          <a:bodyPr spcFirstLastPara="1" wrap="square" lIns="91425" tIns="45700" rIns="91425" bIns="45700" anchor="t" anchorCtr="0">
            <a:normAutofit/>
          </a:bodyPr>
          <a:lstStyle/>
          <a:p>
            <a:pPr marL="0" marR="0" lvl="0" indent="0" algn="r" rtl="0">
              <a:lnSpc>
                <a:spcPct val="100000"/>
              </a:lnSpc>
              <a:spcBef>
                <a:spcPts val="0"/>
              </a:spcBef>
              <a:spcAft>
                <a:spcPts val="0"/>
              </a:spcAft>
              <a:buClr>
                <a:srgbClr val="1D2F45"/>
              </a:buClr>
              <a:buSzPts val="3600"/>
              <a:buFont typeface="Calibri"/>
              <a:buNone/>
            </a:pPr>
            <a:r>
              <a:rPr lang="en-GB" sz="2300" dirty="0"/>
              <a:t>Communities and motivations: KER mapping </a:t>
            </a:r>
            <a:endParaRPr sz="2300" dirty="0"/>
          </a:p>
        </p:txBody>
      </p:sp>
      <p:sp>
        <p:nvSpPr>
          <p:cNvPr id="173" name="Google Shape;173;p39"/>
          <p:cNvSpPr/>
          <p:nvPr/>
        </p:nvSpPr>
        <p:spPr>
          <a:xfrm>
            <a:off x="1195837" y="1153377"/>
            <a:ext cx="8651166" cy="868429"/>
          </a:xfrm>
          <a:prstGeom prst="rect">
            <a:avLst/>
          </a:prstGeom>
          <a:solidFill>
            <a:srgbClr val="1C3046"/>
          </a:solidFill>
          <a:ln w="38100" cap="flat" cmpd="sng">
            <a:solidFill>
              <a:srgbClr val="75A5D8"/>
            </a:solidFill>
            <a:prstDash val="solid"/>
            <a:round/>
            <a:headEnd type="none" w="sm" len="sm"/>
            <a:tailEnd type="none" w="sm" len="sm"/>
          </a:ln>
        </p:spPr>
        <p:txBody>
          <a:bodyPr spcFirstLastPara="1" wrap="square" lIns="91425" tIns="45700" rIns="91425" bIns="45700" anchor="t" anchorCtr="0">
            <a:noAutofit/>
          </a:bodyPr>
          <a:lstStyle/>
          <a:p>
            <a:pPr marL="274320" marR="0" lvl="0" indent="0" algn="l" rtl="0">
              <a:lnSpc>
                <a:spcPct val="100000"/>
              </a:lnSpc>
              <a:spcBef>
                <a:spcPts val="0"/>
              </a:spcBef>
              <a:spcAft>
                <a:spcPts val="0"/>
              </a:spcAft>
              <a:buNone/>
            </a:pPr>
            <a:endParaRPr lang="en-GB" sz="1600" b="1"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r>
              <a:rPr lang="en-GB" sz="1600" b="1" dirty="0">
                <a:solidFill>
                  <a:schemeClr val="lt1"/>
                </a:solidFill>
                <a:latin typeface="Calibri"/>
                <a:ea typeface="Calibri"/>
                <a:cs typeface="Calibri"/>
                <a:sym typeface="Calibri"/>
              </a:rPr>
              <a:t>Enterprise</a:t>
            </a:r>
            <a:r>
              <a:rPr lang="en-GB" sz="1600" b="1" i="0" u="none" strike="noStrike" cap="none" dirty="0">
                <a:solidFill>
                  <a:schemeClr val="lt1"/>
                </a:solidFill>
                <a:latin typeface="Calibri"/>
                <a:ea typeface="Calibri"/>
                <a:cs typeface="Calibri"/>
                <a:sym typeface="Calibri"/>
              </a:rPr>
              <a:t>: </a:t>
            </a:r>
            <a:r>
              <a:rPr lang="en-GB" sz="1600" i="1" dirty="0">
                <a:solidFill>
                  <a:schemeClr val="lt1"/>
                </a:solidFill>
                <a:latin typeface="Calibri"/>
                <a:ea typeface="Calibri"/>
                <a:cs typeface="Calibri"/>
                <a:sym typeface="Calibri"/>
              </a:rPr>
              <a:t>Boost innovation</a:t>
            </a:r>
            <a:endParaRPr sz="1600" b="0" i="1" u="none" strike="noStrike" cap="none" dirty="0">
              <a:solidFill>
                <a:schemeClr val="lt1"/>
              </a:solidFill>
              <a:latin typeface="Calibri"/>
              <a:ea typeface="Calibri"/>
              <a:cs typeface="Calibri"/>
              <a:sym typeface="Calibri"/>
            </a:endParaRPr>
          </a:p>
        </p:txBody>
      </p:sp>
      <p:sp>
        <p:nvSpPr>
          <p:cNvPr id="174" name="Google Shape;174;p39"/>
          <p:cNvSpPr/>
          <p:nvPr/>
        </p:nvSpPr>
        <p:spPr>
          <a:xfrm>
            <a:off x="1195837" y="4528308"/>
            <a:ext cx="8651165" cy="1560530"/>
          </a:xfrm>
          <a:prstGeom prst="rect">
            <a:avLst/>
          </a:prstGeom>
          <a:solidFill>
            <a:srgbClr val="1C3046"/>
          </a:solidFill>
          <a:ln w="38100" cap="flat" cmpd="sng">
            <a:solidFill>
              <a:srgbClr val="75A5D8"/>
            </a:solidFill>
            <a:prstDash val="solid"/>
            <a:round/>
            <a:headEnd type="none" w="sm" len="sm"/>
            <a:tailEnd type="none" w="sm" len="sm"/>
          </a:ln>
        </p:spPr>
        <p:txBody>
          <a:bodyPr spcFirstLastPara="1" wrap="square" lIns="91425" tIns="45700" rIns="91425" bIns="45700" anchor="ctr" anchorCtr="0">
            <a:noAutofit/>
          </a:bodyPr>
          <a:lstStyle/>
          <a:p>
            <a:pPr marL="274320" marR="0" lvl="0" indent="0" algn="l" rtl="0">
              <a:lnSpc>
                <a:spcPct val="100000"/>
              </a:lnSpc>
              <a:spcBef>
                <a:spcPts val="0"/>
              </a:spcBef>
              <a:spcAft>
                <a:spcPts val="0"/>
              </a:spcAft>
              <a:buNone/>
            </a:pPr>
            <a:endParaRPr lang="en-GB" sz="1600" b="1" i="0"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lang="en-GB" sz="1600" b="1"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lang="en-GB" sz="1600" b="1" i="0"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r>
              <a:rPr lang="en-GB" sz="1600" b="1" i="0" u="none" strike="noStrike" cap="none" dirty="0">
                <a:solidFill>
                  <a:schemeClr val="lt1"/>
                </a:solidFill>
                <a:latin typeface="Calibri"/>
                <a:ea typeface="Calibri"/>
                <a:cs typeface="Calibri"/>
                <a:sym typeface="Calibri"/>
              </a:rPr>
              <a:t>Researchers and research communities: </a:t>
            </a:r>
            <a:endParaRPr dirty="0"/>
          </a:p>
          <a:p>
            <a:pPr marL="274320" marR="0" lvl="0" indent="0" algn="l" rtl="0">
              <a:lnSpc>
                <a:spcPct val="100000"/>
              </a:lnSpc>
              <a:spcBef>
                <a:spcPts val="0"/>
              </a:spcBef>
              <a:spcAft>
                <a:spcPts val="0"/>
              </a:spcAft>
              <a:buNone/>
            </a:pPr>
            <a:r>
              <a:rPr lang="en-GB" sz="1600" b="0" i="1" u="none" strike="noStrike" cap="none" dirty="0">
                <a:solidFill>
                  <a:schemeClr val="lt1"/>
                </a:solidFill>
                <a:latin typeface="Calibri"/>
                <a:ea typeface="Calibri"/>
                <a:cs typeface="Calibri"/>
                <a:sym typeface="Calibri"/>
              </a:rPr>
              <a:t>Empower my research</a:t>
            </a:r>
            <a:endParaRPr sz="1600" b="0" i="1" u="none" strike="noStrike" cap="none" dirty="0">
              <a:solidFill>
                <a:schemeClr val="lt1"/>
              </a:solidFill>
              <a:latin typeface="Calibri"/>
              <a:ea typeface="Calibri"/>
              <a:cs typeface="Calibri"/>
              <a:sym typeface="Calibri"/>
            </a:endParaRPr>
          </a:p>
        </p:txBody>
      </p:sp>
      <p:sp>
        <p:nvSpPr>
          <p:cNvPr id="175" name="Google Shape;175;p39"/>
          <p:cNvSpPr/>
          <p:nvPr/>
        </p:nvSpPr>
        <p:spPr>
          <a:xfrm>
            <a:off x="1195837" y="2192853"/>
            <a:ext cx="4517208" cy="2215228"/>
          </a:xfrm>
          <a:prstGeom prst="rect">
            <a:avLst/>
          </a:prstGeom>
          <a:solidFill>
            <a:srgbClr val="1C3046"/>
          </a:solidFill>
          <a:ln w="38100" cap="flat" cmpd="sng">
            <a:solidFill>
              <a:srgbClr val="75A5D8"/>
            </a:solidFill>
            <a:prstDash val="solid"/>
            <a:round/>
            <a:headEnd type="none" w="sm" len="sm"/>
            <a:tailEnd type="none" w="sm" len="sm"/>
          </a:ln>
        </p:spPr>
        <p:txBody>
          <a:bodyPr spcFirstLastPara="1" wrap="square" lIns="91425" tIns="45700" rIns="91425" bIns="45700" anchor="ctr" anchorCtr="0">
            <a:noAutofit/>
          </a:bodyPr>
          <a:lstStyle/>
          <a:p>
            <a:pPr marL="274320" marR="0" lvl="0" indent="0" algn="l" rtl="0">
              <a:lnSpc>
                <a:spcPct val="100000"/>
              </a:lnSpc>
              <a:spcBef>
                <a:spcPts val="0"/>
              </a:spcBef>
              <a:spcAft>
                <a:spcPts val="0"/>
              </a:spcAft>
              <a:buNone/>
            </a:pPr>
            <a:endParaRPr lang="en-GB" sz="1600" b="1" i="0"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lang="en-GB" sz="1600" b="1"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lang="en-GB" sz="1600" b="1" i="0"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lang="en-GB" sz="1600" b="1"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r>
              <a:rPr lang="en-GB" sz="1600" b="1" i="0" u="none" strike="noStrike" cap="none" dirty="0">
                <a:solidFill>
                  <a:schemeClr val="lt1"/>
                </a:solidFill>
                <a:latin typeface="Calibri"/>
                <a:ea typeface="Calibri"/>
                <a:cs typeface="Calibri"/>
                <a:sym typeface="Calibri"/>
              </a:rPr>
              <a:t>EOSC Hub Operators: </a:t>
            </a:r>
            <a:r>
              <a:rPr lang="en-GB" sz="1600" b="0" i="1" u="none" strike="noStrike" cap="none" dirty="0">
                <a:solidFill>
                  <a:schemeClr val="lt1"/>
                </a:solidFill>
                <a:latin typeface="Calibri"/>
                <a:ea typeface="Calibri"/>
                <a:cs typeface="Calibri"/>
                <a:sym typeface="Calibri"/>
              </a:rPr>
              <a:t>Develop the EOSC landscape</a:t>
            </a:r>
            <a:endParaRPr dirty="0"/>
          </a:p>
          <a:p>
            <a:pPr marL="274320" marR="0" lvl="0" indent="0" algn="l" rtl="0">
              <a:lnSpc>
                <a:spcPct val="100000"/>
              </a:lnSpc>
              <a:spcBef>
                <a:spcPts val="0"/>
              </a:spcBef>
              <a:spcAft>
                <a:spcPts val="0"/>
              </a:spcAft>
              <a:buNone/>
            </a:pPr>
            <a:endParaRPr sz="1600" b="0" i="1"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sz="1600" b="0" i="1"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sz="1600" b="0" i="1"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sz="1600" b="0" i="1"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sz="1600" b="0" i="1"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sz="1600" b="0" i="0"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sz="1600" b="0" i="0" u="none" strike="noStrike" cap="none" dirty="0">
              <a:solidFill>
                <a:schemeClr val="lt1"/>
              </a:solidFill>
              <a:latin typeface="Calibri"/>
              <a:ea typeface="Calibri"/>
              <a:cs typeface="Calibri"/>
              <a:sym typeface="Calibri"/>
            </a:endParaRPr>
          </a:p>
        </p:txBody>
      </p:sp>
      <p:sp>
        <p:nvSpPr>
          <p:cNvPr id="176" name="Google Shape;176;p39"/>
          <p:cNvSpPr/>
          <p:nvPr/>
        </p:nvSpPr>
        <p:spPr>
          <a:xfrm>
            <a:off x="5842106" y="2188011"/>
            <a:ext cx="4004896" cy="2215228"/>
          </a:xfrm>
          <a:prstGeom prst="rect">
            <a:avLst/>
          </a:prstGeom>
          <a:solidFill>
            <a:srgbClr val="1C3046"/>
          </a:solidFill>
          <a:ln w="38100" cap="flat" cmpd="sng">
            <a:solidFill>
              <a:srgbClr val="75A5D8"/>
            </a:solidFill>
            <a:prstDash val="solid"/>
            <a:round/>
            <a:headEnd type="none" w="sm" len="sm"/>
            <a:tailEnd type="none" w="sm" len="sm"/>
          </a:ln>
        </p:spPr>
        <p:txBody>
          <a:bodyPr spcFirstLastPara="1" wrap="square" lIns="91425" tIns="45700" rIns="91425" bIns="45700" anchor="ctr" anchorCtr="0">
            <a:noAutofit/>
          </a:bodyPr>
          <a:lstStyle/>
          <a:p>
            <a:pPr marL="274320" marR="0" lvl="0" indent="0" algn="l" rtl="0">
              <a:lnSpc>
                <a:spcPct val="100000"/>
              </a:lnSpc>
              <a:spcBef>
                <a:spcPts val="0"/>
              </a:spcBef>
              <a:spcAft>
                <a:spcPts val="0"/>
              </a:spcAft>
              <a:buNone/>
            </a:pPr>
            <a:endParaRPr lang="en-GB" sz="1600" b="1" i="0"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lang="en-GB" sz="1600" b="1" i="0"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lang="en-GB" sz="1600" b="1" i="0"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r>
              <a:rPr lang="en-GB" sz="1600" b="1" i="0" u="none" strike="noStrike" cap="none" dirty="0">
                <a:solidFill>
                  <a:schemeClr val="lt1"/>
                </a:solidFill>
                <a:latin typeface="Calibri"/>
                <a:ea typeface="Calibri"/>
                <a:cs typeface="Calibri"/>
                <a:sym typeface="Calibri"/>
              </a:rPr>
              <a:t>Service Providers: </a:t>
            </a:r>
            <a:endParaRPr dirty="0"/>
          </a:p>
          <a:p>
            <a:pPr marL="274320" marR="0" lvl="0" indent="0" algn="l" rtl="0">
              <a:lnSpc>
                <a:spcPct val="100000"/>
              </a:lnSpc>
              <a:spcBef>
                <a:spcPts val="0"/>
              </a:spcBef>
              <a:spcAft>
                <a:spcPts val="0"/>
              </a:spcAft>
              <a:buNone/>
            </a:pPr>
            <a:r>
              <a:rPr lang="en-GB" sz="1600" b="0" i="1" u="none" strike="noStrike" cap="none" dirty="0">
                <a:solidFill>
                  <a:schemeClr val="lt1"/>
                </a:solidFill>
                <a:latin typeface="Calibri"/>
                <a:ea typeface="Calibri"/>
                <a:cs typeface="Calibri"/>
                <a:sym typeface="Calibri"/>
              </a:rPr>
              <a:t>Provide services for </a:t>
            </a:r>
            <a:endParaRPr dirty="0"/>
          </a:p>
          <a:p>
            <a:pPr marL="274320" marR="0" lvl="0" indent="0" algn="l" rtl="0">
              <a:lnSpc>
                <a:spcPct val="100000"/>
              </a:lnSpc>
              <a:spcBef>
                <a:spcPts val="0"/>
              </a:spcBef>
              <a:spcAft>
                <a:spcPts val="0"/>
              </a:spcAft>
              <a:buNone/>
            </a:pPr>
            <a:r>
              <a:rPr lang="en-GB" sz="1600" b="0" i="1" u="none" strike="noStrike" cap="none" dirty="0">
                <a:solidFill>
                  <a:schemeClr val="lt1"/>
                </a:solidFill>
                <a:latin typeface="Calibri"/>
                <a:ea typeface="Calibri"/>
                <a:cs typeface="Calibri"/>
                <a:sym typeface="Calibri"/>
              </a:rPr>
              <a:t>Researchers</a:t>
            </a:r>
            <a:endParaRPr dirty="0"/>
          </a:p>
          <a:p>
            <a:pPr marL="274320" marR="0" lvl="0" indent="0" algn="l" rtl="0">
              <a:lnSpc>
                <a:spcPct val="100000"/>
              </a:lnSpc>
              <a:spcBef>
                <a:spcPts val="0"/>
              </a:spcBef>
              <a:spcAft>
                <a:spcPts val="0"/>
              </a:spcAft>
              <a:buNone/>
            </a:pPr>
            <a:endParaRPr sz="1600" b="0" i="1"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sz="1600" b="0" i="1"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sz="1600" b="0" i="1"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sz="1600" b="0" i="1"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sz="1600" b="1" i="0"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sz="1600" b="1" i="0" u="none" strike="noStrike" cap="none" dirty="0">
              <a:solidFill>
                <a:schemeClr val="lt1"/>
              </a:solidFill>
              <a:latin typeface="Calibri"/>
              <a:ea typeface="Calibri"/>
              <a:cs typeface="Calibri"/>
              <a:sym typeface="Calibri"/>
            </a:endParaRPr>
          </a:p>
        </p:txBody>
      </p:sp>
      <p:sp>
        <p:nvSpPr>
          <p:cNvPr id="177" name="Google Shape;177;p39"/>
          <p:cNvSpPr/>
          <p:nvPr/>
        </p:nvSpPr>
        <p:spPr>
          <a:xfrm>
            <a:off x="10029378" y="1136989"/>
            <a:ext cx="1728173" cy="884817"/>
          </a:xfrm>
          <a:prstGeom prst="roundRect">
            <a:avLst>
              <a:gd name="adj" fmla="val 16667"/>
            </a:avLst>
          </a:prstGeom>
          <a:solidFill>
            <a:srgbClr val="C4A460"/>
          </a:solidFill>
          <a:ln w="38100" cap="flat" cmpd="sng">
            <a:solidFill>
              <a:srgbClr val="B5892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GB" sz="1400" b="1" i="0" u="none" strike="noStrike" cap="none" dirty="0">
                <a:solidFill>
                  <a:schemeClr val="bg1"/>
                </a:solidFill>
                <a:latin typeface="Open Sans"/>
                <a:ea typeface="Open Sans"/>
                <a:cs typeface="Open Sans"/>
                <a:sym typeface="Open Sans"/>
              </a:rPr>
              <a:t>EOSC-hub </a:t>
            </a:r>
            <a:endParaRPr dirty="0">
              <a:solidFill>
                <a:schemeClr val="bg1"/>
              </a:solidFill>
            </a:endParaRPr>
          </a:p>
          <a:p>
            <a:pPr marL="0" marR="0" lvl="0" indent="0" algn="ctr" rtl="0">
              <a:lnSpc>
                <a:spcPct val="100000"/>
              </a:lnSpc>
              <a:spcBef>
                <a:spcPts val="0"/>
              </a:spcBef>
              <a:spcAft>
                <a:spcPts val="0"/>
              </a:spcAft>
              <a:buNone/>
            </a:pPr>
            <a:r>
              <a:rPr lang="en-GB" sz="1400" b="1" i="0" u="none" strike="noStrike" cap="none" dirty="0">
                <a:solidFill>
                  <a:schemeClr val="bg1"/>
                </a:solidFill>
                <a:latin typeface="Open Sans"/>
                <a:ea typeface="Open Sans"/>
                <a:cs typeface="Open Sans"/>
                <a:sym typeface="Open Sans"/>
              </a:rPr>
              <a:t>Key Exploitable Results</a:t>
            </a:r>
            <a:endParaRPr sz="1400" b="1" i="0" u="none" strike="noStrike" cap="none" dirty="0">
              <a:solidFill>
                <a:schemeClr val="bg1"/>
              </a:solidFill>
              <a:latin typeface="Open Sans"/>
              <a:ea typeface="Open Sans"/>
              <a:cs typeface="Open Sans"/>
              <a:sym typeface="Open Sans"/>
            </a:endParaRPr>
          </a:p>
        </p:txBody>
      </p:sp>
      <p:sp>
        <p:nvSpPr>
          <p:cNvPr id="178" name="Google Shape;178;p39"/>
          <p:cNvSpPr/>
          <p:nvPr/>
        </p:nvSpPr>
        <p:spPr>
          <a:xfrm>
            <a:off x="10005850" y="2188010"/>
            <a:ext cx="1728173" cy="3887245"/>
          </a:xfrm>
          <a:prstGeom prst="rect">
            <a:avLst/>
          </a:prstGeom>
          <a:solidFill>
            <a:srgbClr val="1C3046"/>
          </a:solidFill>
          <a:ln w="38100" cap="flat" cmpd="sng">
            <a:solidFill>
              <a:srgbClr val="75A5D8"/>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endParaRPr sz="1600" b="0" i="0"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lang="en-GB" sz="1600" b="0" i="1"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lang="en-GB" sz="1600" i="1"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r>
              <a:rPr lang="en-GB" sz="1600" b="0" i="1" u="none" strike="noStrike" cap="none" dirty="0">
                <a:solidFill>
                  <a:schemeClr val="lt1"/>
                </a:solidFill>
                <a:latin typeface="Calibri"/>
                <a:ea typeface="Calibri"/>
                <a:cs typeface="Calibri"/>
                <a:sym typeface="Calibri"/>
              </a:rPr>
              <a:t>Educate, inform and support my team and community</a:t>
            </a:r>
            <a:endParaRPr sz="1600" b="1" i="1"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sz="1600" b="1" i="0" u="none" strike="noStrike" cap="none" dirty="0">
              <a:solidFill>
                <a:schemeClr val="lt1"/>
              </a:solidFill>
              <a:latin typeface="Calibri"/>
              <a:ea typeface="Calibri"/>
              <a:cs typeface="Calibri"/>
              <a:sym typeface="Calibri"/>
            </a:endParaRPr>
          </a:p>
        </p:txBody>
      </p:sp>
      <p:sp>
        <p:nvSpPr>
          <p:cNvPr id="179" name="Google Shape;179;p39"/>
          <p:cNvSpPr/>
          <p:nvPr/>
        </p:nvSpPr>
        <p:spPr>
          <a:xfrm>
            <a:off x="10215144" y="4297776"/>
            <a:ext cx="1309584" cy="1120576"/>
          </a:xfrm>
          <a:prstGeom prst="roundRect">
            <a:avLst>
              <a:gd name="adj" fmla="val 16667"/>
            </a:avLst>
          </a:prstGeom>
          <a:solidFill>
            <a:srgbClr val="FFFFFF">
              <a:alpha val="92156"/>
            </a:srgbClr>
          </a:solidFill>
          <a:ln w="38100" cap="flat" cmpd="sng">
            <a:solidFill>
              <a:srgbClr val="B5892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GB" sz="1400" b="1" i="0" u="none" strike="noStrike" cap="none">
                <a:solidFill>
                  <a:srgbClr val="B5892D"/>
                </a:solidFill>
                <a:latin typeface="Open Sans"/>
                <a:ea typeface="Open Sans"/>
                <a:cs typeface="Open Sans"/>
                <a:sym typeface="Open Sans"/>
              </a:rPr>
              <a:t>Training courses and Materials</a:t>
            </a:r>
            <a:endParaRPr sz="1400" b="1" i="0" u="none" strike="noStrike" cap="none">
              <a:solidFill>
                <a:srgbClr val="B5892D"/>
              </a:solidFill>
              <a:latin typeface="Open Sans"/>
              <a:ea typeface="Open Sans"/>
              <a:cs typeface="Open Sans"/>
              <a:sym typeface="Open Sans"/>
            </a:endParaRPr>
          </a:p>
        </p:txBody>
      </p:sp>
      <p:sp>
        <p:nvSpPr>
          <p:cNvPr id="180" name="Google Shape;180;p39"/>
          <p:cNvSpPr/>
          <p:nvPr/>
        </p:nvSpPr>
        <p:spPr>
          <a:xfrm>
            <a:off x="7946552" y="1649442"/>
            <a:ext cx="1607481" cy="1012347"/>
          </a:xfrm>
          <a:prstGeom prst="roundRect">
            <a:avLst>
              <a:gd name="adj" fmla="val 16667"/>
            </a:avLst>
          </a:prstGeom>
          <a:solidFill>
            <a:srgbClr val="FFFFFF">
              <a:alpha val="92156"/>
            </a:srgbClr>
          </a:solidFill>
          <a:ln w="38100" cap="flat" cmpd="sng">
            <a:solidFill>
              <a:srgbClr val="B5892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GB" sz="1400" b="1" i="0" u="none" strike="noStrike" cap="none" dirty="0">
                <a:solidFill>
                  <a:srgbClr val="B5892D"/>
                </a:solidFill>
                <a:latin typeface="Open Sans"/>
                <a:ea typeface="Open Sans"/>
                <a:cs typeface="Open Sans"/>
                <a:sym typeface="Open Sans"/>
              </a:rPr>
              <a:t>EOSC</a:t>
            </a:r>
          </a:p>
          <a:p>
            <a:pPr marL="0" marR="0" lvl="0" indent="0" algn="ctr" rtl="0">
              <a:lnSpc>
                <a:spcPct val="100000"/>
              </a:lnSpc>
              <a:spcBef>
                <a:spcPts val="0"/>
              </a:spcBef>
              <a:spcAft>
                <a:spcPts val="0"/>
              </a:spcAft>
              <a:buNone/>
            </a:pPr>
            <a:r>
              <a:rPr lang="en-GB" sz="1400" b="1" i="0" u="none" strike="noStrike" cap="none" dirty="0">
                <a:solidFill>
                  <a:srgbClr val="B5892D"/>
                </a:solidFill>
                <a:latin typeface="Open Sans"/>
                <a:ea typeface="Open Sans"/>
                <a:cs typeface="Open Sans"/>
                <a:sym typeface="Open Sans"/>
              </a:rPr>
              <a:t>Portal</a:t>
            </a:r>
            <a:endParaRPr dirty="0"/>
          </a:p>
          <a:p>
            <a:pPr marL="0" marR="0" lvl="0" indent="0" algn="ctr" rtl="0">
              <a:lnSpc>
                <a:spcPct val="100000"/>
              </a:lnSpc>
              <a:spcBef>
                <a:spcPts val="0"/>
              </a:spcBef>
              <a:spcAft>
                <a:spcPts val="0"/>
              </a:spcAft>
              <a:buNone/>
            </a:pPr>
            <a:r>
              <a:rPr lang="en-GB" sz="1400" b="1" i="0" u="none" strike="noStrike" cap="none" dirty="0">
                <a:solidFill>
                  <a:srgbClr val="B5892D"/>
                </a:solidFill>
                <a:latin typeface="Open Sans"/>
                <a:ea typeface="Open Sans"/>
                <a:cs typeface="Open Sans"/>
                <a:sym typeface="Open Sans"/>
              </a:rPr>
              <a:t>and </a:t>
            </a:r>
            <a:endParaRPr dirty="0"/>
          </a:p>
          <a:p>
            <a:pPr marL="0" marR="0" lvl="0" indent="0" algn="ctr" rtl="0">
              <a:lnSpc>
                <a:spcPct val="100000"/>
              </a:lnSpc>
              <a:spcBef>
                <a:spcPts val="0"/>
              </a:spcBef>
              <a:spcAft>
                <a:spcPts val="0"/>
              </a:spcAft>
              <a:buNone/>
            </a:pPr>
            <a:r>
              <a:rPr lang="en-GB" sz="1400" b="1" i="0" u="none" strike="noStrike" cap="none" dirty="0">
                <a:solidFill>
                  <a:srgbClr val="B5892D"/>
                </a:solidFill>
                <a:latin typeface="Open Sans"/>
                <a:ea typeface="Open Sans"/>
                <a:cs typeface="Open Sans"/>
                <a:sym typeface="Open Sans"/>
              </a:rPr>
              <a:t>Marketplace </a:t>
            </a:r>
            <a:endParaRPr dirty="0"/>
          </a:p>
        </p:txBody>
      </p:sp>
      <p:sp>
        <p:nvSpPr>
          <p:cNvPr id="181" name="Google Shape;181;p39"/>
          <p:cNvSpPr/>
          <p:nvPr/>
        </p:nvSpPr>
        <p:spPr>
          <a:xfrm>
            <a:off x="5597494" y="5056119"/>
            <a:ext cx="2722423" cy="672030"/>
          </a:xfrm>
          <a:prstGeom prst="roundRect">
            <a:avLst>
              <a:gd name="adj" fmla="val 16667"/>
            </a:avLst>
          </a:prstGeom>
          <a:solidFill>
            <a:srgbClr val="FFFFFF">
              <a:alpha val="92156"/>
            </a:srgbClr>
          </a:solidFill>
          <a:ln w="38100" cap="flat" cmpd="sng">
            <a:solidFill>
              <a:srgbClr val="B5892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GB" sz="1400" b="1" i="0" u="none" strike="noStrike" cap="none">
                <a:solidFill>
                  <a:srgbClr val="B5892D"/>
                </a:solidFill>
                <a:latin typeface="Open Sans"/>
                <a:ea typeface="Open Sans"/>
                <a:cs typeface="Open Sans"/>
                <a:sym typeface="Open Sans"/>
              </a:rPr>
              <a:t>Services in the EOSC Service Portfolio</a:t>
            </a:r>
            <a:endParaRPr/>
          </a:p>
        </p:txBody>
      </p:sp>
      <p:sp>
        <p:nvSpPr>
          <p:cNvPr id="182" name="Google Shape;182;p39"/>
          <p:cNvSpPr/>
          <p:nvPr/>
        </p:nvSpPr>
        <p:spPr>
          <a:xfrm>
            <a:off x="2135674" y="1769214"/>
            <a:ext cx="2988986" cy="739798"/>
          </a:xfrm>
          <a:prstGeom prst="roundRect">
            <a:avLst>
              <a:gd name="adj" fmla="val 16667"/>
            </a:avLst>
          </a:prstGeom>
          <a:solidFill>
            <a:srgbClr val="FFFFFF">
              <a:alpha val="92156"/>
            </a:srgbClr>
          </a:solidFill>
          <a:ln w="38100" cap="flat" cmpd="sng">
            <a:solidFill>
              <a:srgbClr val="B5892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GB" sz="1400" b="1" i="0" u="none" strike="noStrike" cap="none" dirty="0">
                <a:solidFill>
                  <a:srgbClr val="B5892D"/>
                </a:solidFill>
                <a:latin typeface="Open Sans"/>
                <a:ea typeface="Open Sans"/>
                <a:cs typeface="Open Sans"/>
                <a:sym typeface="Open Sans"/>
              </a:rPr>
              <a:t>Digital Innovation Hub: </a:t>
            </a:r>
            <a:endParaRPr dirty="0"/>
          </a:p>
          <a:p>
            <a:pPr marL="0" marR="0" lvl="0" indent="0" algn="ctr" rtl="0">
              <a:lnSpc>
                <a:spcPct val="100000"/>
              </a:lnSpc>
              <a:spcBef>
                <a:spcPts val="0"/>
              </a:spcBef>
              <a:spcAft>
                <a:spcPts val="0"/>
              </a:spcAft>
              <a:buNone/>
            </a:pPr>
            <a:r>
              <a:rPr lang="en-GB" sz="1400" b="0" i="0" u="none" strike="noStrike" cap="none" dirty="0">
                <a:solidFill>
                  <a:srgbClr val="B5892D"/>
                </a:solidFill>
                <a:latin typeface="Open Sans"/>
                <a:ea typeface="Open Sans"/>
                <a:cs typeface="Open Sans"/>
                <a:sym typeface="Open Sans"/>
              </a:rPr>
              <a:t>Platform for industrial collaborations with EOSC</a:t>
            </a:r>
            <a:endParaRPr dirty="0"/>
          </a:p>
        </p:txBody>
      </p:sp>
      <p:sp>
        <p:nvSpPr>
          <p:cNvPr id="183" name="Google Shape;183;p39"/>
          <p:cNvSpPr/>
          <p:nvPr/>
        </p:nvSpPr>
        <p:spPr>
          <a:xfrm>
            <a:off x="1593334" y="3410750"/>
            <a:ext cx="2530381" cy="507355"/>
          </a:xfrm>
          <a:prstGeom prst="roundRect">
            <a:avLst>
              <a:gd name="adj" fmla="val 16667"/>
            </a:avLst>
          </a:prstGeom>
          <a:solidFill>
            <a:srgbClr val="FFFFFF">
              <a:alpha val="92156"/>
            </a:srgbClr>
          </a:solidFill>
          <a:ln w="38100" cap="flat" cmpd="sng">
            <a:solidFill>
              <a:srgbClr val="B5892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GB" sz="1400" b="1" i="0" u="none" strike="noStrike" cap="none">
                <a:solidFill>
                  <a:srgbClr val="B5892D"/>
                </a:solidFill>
                <a:latin typeface="Open Sans"/>
                <a:ea typeface="Open Sans"/>
                <a:cs typeface="Open Sans"/>
                <a:sym typeface="Open Sans"/>
              </a:rPr>
              <a:t>Rules of Participation</a:t>
            </a:r>
            <a:endParaRPr sz="1400" b="0" i="0" u="none" strike="noStrike" cap="none">
              <a:solidFill>
                <a:srgbClr val="B5892D"/>
              </a:solidFill>
              <a:latin typeface="Open Sans"/>
              <a:ea typeface="Open Sans"/>
              <a:cs typeface="Open Sans"/>
              <a:sym typeface="Open Sans"/>
            </a:endParaRPr>
          </a:p>
        </p:txBody>
      </p:sp>
      <p:sp>
        <p:nvSpPr>
          <p:cNvPr id="184" name="Google Shape;184;p39"/>
          <p:cNvSpPr/>
          <p:nvPr/>
        </p:nvSpPr>
        <p:spPr>
          <a:xfrm>
            <a:off x="1588668" y="4053301"/>
            <a:ext cx="2530381" cy="606035"/>
          </a:xfrm>
          <a:prstGeom prst="roundRect">
            <a:avLst>
              <a:gd name="adj" fmla="val 16667"/>
            </a:avLst>
          </a:prstGeom>
          <a:solidFill>
            <a:srgbClr val="FFFFFF">
              <a:alpha val="92156"/>
            </a:srgbClr>
          </a:solidFill>
          <a:ln w="38100" cap="flat" cmpd="sng">
            <a:solidFill>
              <a:srgbClr val="B5892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GB" sz="1400" b="1" i="0" u="none" strike="noStrike" cap="none" dirty="0">
                <a:solidFill>
                  <a:srgbClr val="B5892D"/>
                </a:solidFill>
                <a:latin typeface="Open Sans"/>
                <a:ea typeface="Open Sans"/>
                <a:cs typeface="Open Sans"/>
                <a:sym typeface="Open Sans"/>
              </a:rPr>
              <a:t>Service Management System</a:t>
            </a:r>
            <a:endParaRPr sz="1400" b="0" i="0" u="none" strike="noStrike" cap="none" dirty="0">
              <a:solidFill>
                <a:srgbClr val="B5892D"/>
              </a:solidFill>
              <a:latin typeface="Open Sans"/>
              <a:ea typeface="Open Sans"/>
              <a:cs typeface="Open Sans"/>
              <a:sym typeface="Open Sans"/>
            </a:endParaRPr>
          </a:p>
        </p:txBody>
      </p:sp>
      <p:sp>
        <p:nvSpPr>
          <p:cNvPr id="185" name="Google Shape;185;p39"/>
          <p:cNvSpPr/>
          <p:nvPr/>
        </p:nvSpPr>
        <p:spPr>
          <a:xfrm>
            <a:off x="1568655" y="4797958"/>
            <a:ext cx="2530381" cy="551968"/>
          </a:xfrm>
          <a:prstGeom prst="roundRect">
            <a:avLst>
              <a:gd name="adj" fmla="val 16667"/>
            </a:avLst>
          </a:prstGeom>
          <a:solidFill>
            <a:srgbClr val="FFFFFF">
              <a:alpha val="92156"/>
            </a:srgbClr>
          </a:solidFill>
          <a:ln w="38100" cap="flat" cmpd="sng">
            <a:solidFill>
              <a:srgbClr val="B5892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GB" sz="1400" b="1" i="0" u="none" strike="noStrike" cap="none" dirty="0">
                <a:solidFill>
                  <a:srgbClr val="B5892D"/>
                </a:solidFill>
                <a:latin typeface="Open Sans"/>
                <a:ea typeface="Open Sans"/>
                <a:cs typeface="Open Sans"/>
                <a:sym typeface="Open Sans"/>
              </a:rPr>
              <a:t>Interoperability &amp; Integration Guidelines</a:t>
            </a:r>
            <a:endParaRPr sz="1400" b="0" i="0" u="none" strike="noStrike" cap="none" dirty="0">
              <a:solidFill>
                <a:srgbClr val="B5892D"/>
              </a:solidFill>
              <a:latin typeface="Open Sans"/>
              <a:ea typeface="Open Sans"/>
              <a:cs typeface="Open Sans"/>
              <a:sym typeface="Open Sans"/>
            </a:endParaRPr>
          </a:p>
        </p:txBody>
      </p:sp>
      <p:sp>
        <p:nvSpPr>
          <p:cNvPr id="186" name="Google Shape;186;p39"/>
          <p:cNvSpPr/>
          <p:nvPr/>
        </p:nvSpPr>
        <p:spPr>
          <a:xfrm>
            <a:off x="4732007" y="3538816"/>
            <a:ext cx="3588990" cy="507355"/>
          </a:xfrm>
          <a:prstGeom prst="roundRect">
            <a:avLst>
              <a:gd name="adj" fmla="val 16667"/>
            </a:avLst>
          </a:prstGeom>
          <a:solidFill>
            <a:srgbClr val="FFFFFF">
              <a:alpha val="92156"/>
            </a:srgbClr>
          </a:solidFill>
          <a:ln w="38100" cap="flat" cmpd="sng">
            <a:solidFill>
              <a:srgbClr val="B5892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GB" sz="1400" b="1" i="0" u="none" strike="noStrike" cap="none" dirty="0">
                <a:solidFill>
                  <a:srgbClr val="B5892D"/>
                </a:solidFill>
                <a:latin typeface="Open Sans"/>
                <a:ea typeface="Open Sans"/>
                <a:cs typeface="Open Sans"/>
                <a:sym typeface="Open Sans"/>
              </a:rPr>
              <a:t>Internal services in the Hub portfolio</a:t>
            </a:r>
            <a:endParaRPr sz="1400" b="0" i="0" u="none" strike="noStrike" cap="none" dirty="0">
              <a:solidFill>
                <a:srgbClr val="B5892D"/>
              </a:solidFill>
              <a:latin typeface="Open Sans"/>
              <a:ea typeface="Open Sans"/>
              <a:cs typeface="Open Sans"/>
              <a:sym typeface="Open Sans"/>
            </a:endParaRPr>
          </a:p>
        </p:txBody>
      </p:sp>
      <p:sp>
        <p:nvSpPr>
          <p:cNvPr id="187" name="Google Shape;187;p39"/>
          <p:cNvSpPr/>
          <p:nvPr/>
        </p:nvSpPr>
        <p:spPr>
          <a:xfrm>
            <a:off x="4713215" y="4224023"/>
            <a:ext cx="3588990" cy="672029"/>
          </a:xfrm>
          <a:prstGeom prst="roundRect">
            <a:avLst>
              <a:gd name="adj" fmla="val 16667"/>
            </a:avLst>
          </a:prstGeom>
          <a:solidFill>
            <a:srgbClr val="FFFFFF">
              <a:alpha val="92156"/>
            </a:srgbClr>
          </a:solidFill>
          <a:ln w="38100" cap="flat" cmpd="sng">
            <a:solidFill>
              <a:srgbClr val="B5892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GB" sz="1400" b="1" i="0" u="none" strike="noStrike" cap="none" dirty="0">
                <a:solidFill>
                  <a:srgbClr val="B5892D"/>
                </a:solidFill>
                <a:latin typeface="Open Sans"/>
                <a:ea typeface="Open Sans"/>
                <a:cs typeface="Open Sans"/>
                <a:sym typeface="Open Sans"/>
              </a:rPr>
              <a:t>Business and sustainability models for services and the Hub</a:t>
            </a:r>
            <a:endParaRPr dirty="0"/>
          </a:p>
        </p:txBody>
      </p:sp>
      <p:grpSp>
        <p:nvGrpSpPr>
          <p:cNvPr id="2" name="Group 1">
            <a:extLst>
              <a:ext uri="{FF2B5EF4-FFF2-40B4-BE49-F238E27FC236}">
                <a16:creationId xmlns:a16="http://schemas.microsoft.com/office/drawing/2014/main" id="{DCA66263-C335-431D-A0AE-176C4391124A}"/>
              </a:ext>
            </a:extLst>
          </p:cNvPr>
          <p:cNvGrpSpPr/>
          <p:nvPr/>
        </p:nvGrpSpPr>
        <p:grpSpPr>
          <a:xfrm>
            <a:off x="366040" y="1169638"/>
            <a:ext cx="522132" cy="4929060"/>
            <a:chOff x="335360" y="949839"/>
            <a:chExt cx="566259" cy="5345629"/>
          </a:xfrm>
        </p:grpSpPr>
        <p:pic>
          <p:nvPicPr>
            <p:cNvPr id="21" name="Picture 10">
              <a:extLst>
                <a:ext uri="{FF2B5EF4-FFF2-40B4-BE49-F238E27FC236}">
                  <a16:creationId xmlns:a16="http://schemas.microsoft.com/office/drawing/2014/main" id="{74006F98-8C42-410E-B082-B7857E45864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3820" y="949839"/>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2">
              <a:extLst>
                <a:ext uri="{FF2B5EF4-FFF2-40B4-BE49-F238E27FC236}">
                  <a16:creationId xmlns:a16="http://schemas.microsoft.com/office/drawing/2014/main" id="{6DF40B86-491C-4FBC-A39B-1FF2E67C678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4660" y="155040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4">
              <a:extLst>
                <a:ext uri="{FF2B5EF4-FFF2-40B4-BE49-F238E27FC236}">
                  <a16:creationId xmlns:a16="http://schemas.microsoft.com/office/drawing/2014/main" id="{AD143101-30CB-4469-90AE-5B674639FA7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3820" y="2150977"/>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6">
              <a:extLst>
                <a:ext uri="{FF2B5EF4-FFF2-40B4-BE49-F238E27FC236}">
                  <a16:creationId xmlns:a16="http://schemas.microsoft.com/office/drawing/2014/main" id="{716A8DF8-E526-4927-A960-7A760303BB7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4660" y="2751544"/>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18">
              <a:extLst>
                <a:ext uri="{FF2B5EF4-FFF2-40B4-BE49-F238E27FC236}">
                  <a16:creationId xmlns:a16="http://schemas.microsoft.com/office/drawing/2014/main" id="{9CC32322-99DF-4AC2-A1FC-44A271D570B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3820" y="3352114"/>
              <a:ext cx="537715" cy="537715"/>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0">
              <a:extLst>
                <a:ext uri="{FF2B5EF4-FFF2-40B4-BE49-F238E27FC236}">
                  <a16:creationId xmlns:a16="http://schemas.microsoft.com/office/drawing/2014/main" id="{D709C8A6-E855-4545-ABED-18EA10FD751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4660" y="3954364"/>
              <a:ext cx="536959" cy="537716"/>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2">
              <a:extLst>
                <a:ext uri="{FF2B5EF4-FFF2-40B4-BE49-F238E27FC236}">
                  <a16:creationId xmlns:a16="http://schemas.microsoft.com/office/drawing/2014/main" id="{BF4D9DAE-3A2B-43D2-A5E7-217DAA99A165}"/>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64660" y="455661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4">
              <a:extLst>
                <a:ext uri="{FF2B5EF4-FFF2-40B4-BE49-F238E27FC236}">
                  <a16:creationId xmlns:a16="http://schemas.microsoft.com/office/drawing/2014/main" id="{E47A8097-C9E8-4175-916B-DCC328BB5A76}"/>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64660" y="515718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6">
              <a:extLst>
                <a:ext uri="{FF2B5EF4-FFF2-40B4-BE49-F238E27FC236}">
                  <a16:creationId xmlns:a16="http://schemas.microsoft.com/office/drawing/2014/main" id="{05E6A9F9-A434-4EF6-AF31-6FD4D428024A}"/>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35360" y="5757752"/>
              <a:ext cx="536959" cy="537716"/>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87"/>
        <p:cNvGrpSpPr/>
        <p:nvPr/>
      </p:nvGrpSpPr>
      <p:grpSpPr>
        <a:xfrm>
          <a:off x="0" y="0"/>
          <a:ext cx="0" cy="0"/>
          <a:chOff x="0" y="0"/>
          <a:chExt cx="0" cy="0"/>
        </a:xfrm>
      </p:grpSpPr>
      <p:sp>
        <p:nvSpPr>
          <p:cNvPr id="389" name="Google Shape;389;p14"/>
          <p:cNvSpPr txBox="1">
            <a:spLocks noGrp="1"/>
          </p:cNvSpPr>
          <p:nvPr>
            <p:ph type="dt" idx="10"/>
          </p:nvPr>
        </p:nvSpPr>
        <p:spPr>
          <a:xfrm>
            <a:off x="335360" y="6381328"/>
            <a:ext cx="2844800" cy="288032"/>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05/05/2020</a:t>
            </a:r>
            <a:endParaRPr/>
          </a:p>
        </p:txBody>
      </p:sp>
      <p:sp>
        <p:nvSpPr>
          <p:cNvPr id="390" name="Google Shape;390;p14"/>
          <p:cNvSpPr txBox="1">
            <a:spLocks noGrp="1"/>
          </p:cNvSpPr>
          <p:nvPr>
            <p:ph type="sldNum" idx="12"/>
          </p:nvPr>
        </p:nvSpPr>
        <p:spPr>
          <a:xfrm>
            <a:off x="8737600" y="6381328"/>
            <a:ext cx="3119040" cy="288032"/>
          </a:xfrm>
          <a:prstGeom prst="rect">
            <a:avLst/>
          </a:prstGeom>
          <a:noFill/>
          <a:ln>
            <a:noFill/>
          </a:ln>
        </p:spPr>
        <p:txBody>
          <a:bodyPr spcFirstLastPara="1" wrap="square" lIns="91425" tIns="45700" rIns="91425" bIns="45700" anchor="t" anchorCtr="0">
            <a:noAutofit/>
          </a:bodyPr>
          <a:lstStyle/>
          <a:p>
            <a:pPr marL="0" lvl="0" indent="0" algn="r" rtl="0">
              <a:lnSpc>
                <a:spcPct val="100000"/>
              </a:lnSpc>
              <a:spcBef>
                <a:spcPts val="0"/>
              </a:spcBef>
              <a:spcAft>
                <a:spcPts val="0"/>
              </a:spcAft>
              <a:buSzPts val="1300"/>
              <a:buNone/>
            </a:pPr>
            <a:fld id="{00000000-1234-1234-1234-123412341234}" type="slidenum">
              <a:rPr lang="en-GB"/>
              <a:t>20</a:t>
            </a:fld>
            <a:endParaRPr/>
          </a:p>
        </p:txBody>
      </p:sp>
      <p:sp>
        <p:nvSpPr>
          <p:cNvPr id="391" name="Google Shape;391;p14"/>
          <p:cNvSpPr txBox="1">
            <a:spLocks noGrp="1"/>
          </p:cNvSpPr>
          <p:nvPr>
            <p:ph type="title"/>
          </p:nvPr>
        </p:nvSpPr>
        <p:spPr>
          <a:xfrm>
            <a:off x="3220977" y="294970"/>
            <a:ext cx="8640960" cy="537716"/>
          </a:xfrm>
          <a:prstGeom prst="rect">
            <a:avLst/>
          </a:prstGeom>
          <a:noFill/>
          <a:ln>
            <a:noFill/>
          </a:ln>
        </p:spPr>
        <p:txBody>
          <a:bodyPr spcFirstLastPara="1" wrap="square" lIns="91425" tIns="45700" rIns="91425" bIns="45700" anchor="t" anchorCtr="0">
            <a:normAutofit/>
          </a:bodyPr>
          <a:lstStyle/>
          <a:p>
            <a:pPr lvl="0">
              <a:buSzPts val="3240"/>
            </a:pPr>
            <a:r>
              <a:rPr lang="en-GB" dirty="0"/>
              <a:t>SOMBO (Service Order Handling)</a:t>
            </a:r>
            <a:endParaRPr dirty="0"/>
          </a:p>
        </p:txBody>
      </p:sp>
      <p:sp>
        <p:nvSpPr>
          <p:cNvPr id="52" name="Google Shape;173;p21">
            <a:extLst>
              <a:ext uri="{FF2B5EF4-FFF2-40B4-BE49-F238E27FC236}">
                <a16:creationId xmlns:a16="http://schemas.microsoft.com/office/drawing/2014/main" id="{1BC24315-7DA7-4601-931C-1ED1C6E5E4F6}"/>
              </a:ext>
            </a:extLst>
          </p:cNvPr>
          <p:cNvSpPr/>
          <p:nvPr/>
        </p:nvSpPr>
        <p:spPr>
          <a:xfrm>
            <a:off x="9533438" y="1207006"/>
            <a:ext cx="2204548" cy="686800"/>
          </a:xfrm>
          <a:prstGeom prst="rect">
            <a:avLst/>
          </a:prstGeom>
          <a:solidFill>
            <a:schemeClr val="lt2"/>
          </a:solidFill>
          <a:ln w="9525" cap="flat" cmpd="sng">
            <a:solidFill>
              <a:schemeClr val="dk2"/>
            </a:solidFill>
            <a:prstDash val="solid"/>
            <a:round/>
            <a:headEnd type="none" w="sm" len="sm"/>
            <a:tailEnd type="none" w="sm" len="sm"/>
          </a:ln>
          <a:effectLst>
            <a:outerShdw blurRad="85725" dist="28575" dir="7500000" algn="bl" rotWithShape="0">
              <a:srgbClr val="000000">
                <a:alpha val="90000"/>
              </a:srgbClr>
            </a:outerShdw>
          </a:effectLst>
        </p:spPr>
        <p:txBody>
          <a:bodyPr spcFirstLastPara="1" wrap="square" lIns="91433" tIns="91433" rIns="91433" bIns="91433" anchor="ctr" anchorCtr="0">
            <a:noAutofit/>
          </a:bodyPr>
          <a:lstStyle/>
          <a:p>
            <a:pPr algn="ctr"/>
            <a:r>
              <a:rPr lang="en" sz="1600" b="1" dirty="0"/>
              <a:t>Software and App Repositories</a:t>
            </a:r>
            <a:endParaRPr sz="1600" b="1" dirty="0"/>
          </a:p>
        </p:txBody>
      </p:sp>
      <p:sp>
        <p:nvSpPr>
          <p:cNvPr id="53" name="Google Shape;174;p21">
            <a:extLst>
              <a:ext uri="{FF2B5EF4-FFF2-40B4-BE49-F238E27FC236}">
                <a16:creationId xmlns:a16="http://schemas.microsoft.com/office/drawing/2014/main" id="{96258077-C64E-4BAE-9D8D-2A374CFB7364}"/>
              </a:ext>
            </a:extLst>
          </p:cNvPr>
          <p:cNvSpPr/>
          <p:nvPr/>
        </p:nvSpPr>
        <p:spPr>
          <a:xfrm>
            <a:off x="3945689" y="1216040"/>
            <a:ext cx="2204548" cy="686800"/>
          </a:xfrm>
          <a:prstGeom prst="rect">
            <a:avLst/>
          </a:prstGeom>
          <a:solidFill>
            <a:schemeClr val="lt2"/>
          </a:solidFill>
          <a:ln w="9525" cap="flat" cmpd="sng">
            <a:solidFill>
              <a:schemeClr val="dk2"/>
            </a:solidFill>
            <a:prstDash val="solid"/>
            <a:round/>
            <a:headEnd type="none" w="sm" len="sm"/>
            <a:tailEnd type="none" w="sm" len="sm"/>
          </a:ln>
          <a:effectLst>
            <a:outerShdw blurRad="85725" dist="28575" dir="7500000" algn="bl" rotWithShape="0">
              <a:srgbClr val="000000">
                <a:alpha val="90000"/>
              </a:srgbClr>
            </a:outerShdw>
          </a:effectLst>
        </p:spPr>
        <p:txBody>
          <a:bodyPr spcFirstLastPara="1" wrap="square" lIns="91433" tIns="91433" rIns="91433" bIns="91433" anchor="ctr" anchorCtr="0">
            <a:noAutofit/>
          </a:bodyPr>
          <a:lstStyle/>
          <a:p>
            <a:pPr algn="ctr"/>
            <a:r>
              <a:rPr lang="en" sz="1600" b="1"/>
              <a:t>Service Discovery and Ordering</a:t>
            </a:r>
            <a:endParaRPr sz="1600" b="1"/>
          </a:p>
        </p:txBody>
      </p:sp>
      <p:sp>
        <p:nvSpPr>
          <p:cNvPr id="54" name="Google Shape;175;p21">
            <a:extLst>
              <a:ext uri="{FF2B5EF4-FFF2-40B4-BE49-F238E27FC236}">
                <a16:creationId xmlns:a16="http://schemas.microsoft.com/office/drawing/2014/main" id="{D6CAC551-1D0C-42E3-83FD-9B014523F946}"/>
              </a:ext>
            </a:extLst>
          </p:cNvPr>
          <p:cNvSpPr/>
          <p:nvPr/>
        </p:nvSpPr>
        <p:spPr>
          <a:xfrm>
            <a:off x="1342059" y="1215940"/>
            <a:ext cx="2204548" cy="686800"/>
          </a:xfrm>
          <a:prstGeom prst="rect">
            <a:avLst/>
          </a:prstGeom>
          <a:solidFill>
            <a:schemeClr val="lt2"/>
          </a:solidFill>
          <a:ln w="9525" cap="flat" cmpd="sng">
            <a:solidFill>
              <a:schemeClr val="dk2"/>
            </a:solidFill>
            <a:prstDash val="solid"/>
            <a:round/>
            <a:headEnd type="none" w="sm" len="sm"/>
            <a:tailEnd type="none" w="sm" len="sm"/>
          </a:ln>
          <a:effectLst>
            <a:outerShdw blurRad="85725" dist="28575" dir="7500000" algn="bl" rotWithShape="0">
              <a:srgbClr val="000000">
                <a:alpha val="90000"/>
              </a:srgbClr>
            </a:outerShdw>
          </a:effectLst>
        </p:spPr>
        <p:txBody>
          <a:bodyPr spcFirstLastPara="1" wrap="square" lIns="91433" tIns="91433" rIns="91433" bIns="91433" anchor="ctr" anchorCtr="0">
            <a:noAutofit/>
          </a:bodyPr>
          <a:lstStyle/>
          <a:p>
            <a:pPr algn="ctr"/>
            <a:r>
              <a:rPr lang="en" sz="1600" b="1"/>
              <a:t>Access </a:t>
            </a:r>
            <a:endParaRPr sz="1600" b="1"/>
          </a:p>
        </p:txBody>
      </p:sp>
      <p:sp>
        <p:nvSpPr>
          <p:cNvPr id="55" name="Google Shape;176;p21">
            <a:extLst>
              <a:ext uri="{FF2B5EF4-FFF2-40B4-BE49-F238E27FC236}">
                <a16:creationId xmlns:a16="http://schemas.microsoft.com/office/drawing/2014/main" id="{889E4DD7-AF10-4009-9905-3151521508E9}"/>
              </a:ext>
            </a:extLst>
          </p:cNvPr>
          <p:cNvSpPr/>
          <p:nvPr/>
        </p:nvSpPr>
        <p:spPr>
          <a:xfrm>
            <a:off x="1339928" y="2087018"/>
            <a:ext cx="754521" cy="1249600"/>
          </a:xfrm>
          <a:prstGeom prst="rect">
            <a:avLst/>
          </a:prstGeom>
          <a:solidFill>
            <a:schemeClr val="lt2"/>
          </a:solidFill>
          <a:ln w="19050" cap="flat" cmpd="sng">
            <a:solidFill>
              <a:schemeClr val="dk2"/>
            </a:solidFill>
            <a:prstDash val="solid"/>
            <a:round/>
            <a:headEnd type="none" w="sm" len="sm"/>
            <a:tailEnd type="none" w="sm" len="sm"/>
          </a:ln>
          <a:effectLst>
            <a:outerShdw blurRad="57150" dist="28575" dir="8160000" algn="bl" rotWithShape="0">
              <a:srgbClr val="000000">
                <a:alpha val="50000"/>
              </a:srgbClr>
            </a:outerShdw>
          </a:effectLst>
        </p:spPr>
        <p:txBody>
          <a:bodyPr spcFirstLastPara="1" wrap="square" lIns="91433" tIns="91433" rIns="91433" bIns="91433" anchor="ctr" anchorCtr="0">
            <a:noAutofit/>
          </a:bodyPr>
          <a:lstStyle/>
          <a:p>
            <a:pPr algn="ctr"/>
            <a:r>
              <a:rPr lang="en" sz="1200" b="1" dirty="0">
                <a:latin typeface="Calibri"/>
                <a:ea typeface="Calibri"/>
                <a:cs typeface="Calibri"/>
                <a:sym typeface="Calibri"/>
              </a:rPr>
              <a:t>Check-in</a:t>
            </a:r>
            <a:endParaRPr sz="1200" b="1" dirty="0">
              <a:latin typeface="Calibri"/>
              <a:ea typeface="Calibri"/>
              <a:cs typeface="Calibri"/>
              <a:sym typeface="Calibri"/>
            </a:endParaRPr>
          </a:p>
        </p:txBody>
      </p:sp>
      <p:pic>
        <p:nvPicPr>
          <p:cNvPr id="56" name="Google Shape;177;p21">
            <a:hlinkClick r:id="rId3"/>
            <a:extLst>
              <a:ext uri="{FF2B5EF4-FFF2-40B4-BE49-F238E27FC236}">
                <a16:creationId xmlns:a16="http://schemas.microsoft.com/office/drawing/2014/main" id="{DE5025A1-1C19-4740-AD7D-F4B3F88514EC}"/>
              </a:ext>
            </a:extLst>
          </p:cNvPr>
          <p:cNvPicPr preferRelativeResize="0"/>
          <p:nvPr/>
        </p:nvPicPr>
        <p:blipFill>
          <a:blip r:embed="rId4">
            <a:alphaModFix/>
          </a:blip>
          <a:stretch>
            <a:fillRect/>
          </a:stretch>
        </p:blipFill>
        <p:spPr>
          <a:xfrm>
            <a:off x="2198988" y="2087365"/>
            <a:ext cx="1342723" cy="1249275"/>
          </a:xfrm>
          <a:prstGeom prst="rect">
            <a:avLst/>
          </a:prstGeom>
          <a:noFill/>
          <a:ln w="19050" cap="flat" cmpd="sng">
            <a:solidFill>
              <a:schemeClr val="dk2"/>
            </a:solidFill>
            <a:prstDash val="solid"/>
            <a:round/>
            <a:headEnd type="none" w="sm" len="sm"/>
            <a:tailEnd type="none" w="sm" len="sm"/>
          </a:ln>
          <a:effectLst>
            <a:outerShdw blurRad="57150" dist="28575" dir="8160000" algn="bl" rotWithShape="0">
              <a:srgbClr val="000000">
                <a:alpha val="50000"/>
              </a:srgbClr>
            </a:outerShdw>
          </a:effectLst>
        </p:spPr>
      </p:pic>
      <p:sp>
        <p:nvSpPr>
          <p:cNvPr id="57" name="Google Shape;178;p21">
            <a:extLst>
              <a:ext uri="{FF2B5EF4-FFF2-40B4-BE49-F238E27FC236}">
                <a16:creationId xmlns:a16="http://schemas.microsoft.com/office/drawing/2014/main" id="{636E734D-D331-4986-8B02-98FDBDA19D6D}"/>
              </a:ext>
            </a:extLst>
          </p:cNvPr>
          <p:cNvSpPr/>
          <p:nvPr/>
        </p:nvSpPr>
        <p:spPr>
          <a:xfrm>
            <a:off x="1339928" y="4955467"/>
            <a:ext cx="754521" cy="1249600"/>
          </a:xfrm>
          <a:prstGeom prst="rect">
            <a:avLst/>
          </a:prstGeom>
          <a:solidFill>
            <a:schemeClr val="lt2"/>
          </a:solidFill>
          <a:ln w="19050" cap="flat" cmpd="sng">
            <a:solidFill>
              <a:schemeClr val="dk2"/>
            </a:solidFill>
            <a:prstDash val="solid"/>
            <a:round/>
            <a:headEnd type="none" w="sm" len="sm"/>
            <a:tailEnd type="none" w="sm" len="sm"/>
          </a:ln>
          <a:effectLst>
            <a:outerShdw blurRad="57150" dist="28575" dir="8160000" algn="bl" rotWithShape="0">
              <a:srgbClr val="000000">
                <a:alpha val="50000"/>
              </a:srgbClr>
            </a:outerShdw>
          </a:effectLst>
        </p:spPr>
        <p:txBody>
          <a:bodyPr spcFirstLastPara="1" wrap="square" lIns="91433" tIns="91433" rIns="91433" bIns="91433" anchor="ctr" anchorCtr="0">
            <a:noAutofit/>
          </a:bodyPr>
          <a:lstStyle/>
          <a:p>
            <a:pPr algn="ctr"/>
            <a:r>
              <a:rPr lang="en" sz="1000" b="1" dirty="0">
                <a:latin typeface="Calibri"/>
                <a:ea typeface="Calibri"/>
                <a:cs typeface="Calibri"/>
                <a:sym typeface="Calibri"/>
              </a:rPr>
              <a:t>eduTEAMs</a:t>
            </a:r>
            <a:endParaRPr sz="1000" b="1" dirty="0">
              <a:latin typeface="Calibri"/>
              <a:ea typeface="Calibri"/>
              <a:cs typeface="Calibri"/>
              <a:sym typeface="Calibri"/>
            </a:endParaRPr>
          </a:p>
          <a:p>
            <a:pPr algn="ctr"/>
            <a:r>
              <a:rPr lang="en" sz="1000" b="1" dirty="0">
                <a:latin typeface="Calibri"/>
                <a:ea typeface="Calibri"/>
                <a:cs typeface="Calibri"/>
                <a:sym typeface="Calibri"/>
              </a:rPr>
              <a:t>IAM</a:t>
            </a:r>
            <a:endParaRPr sz="1000" b="1" dirty="0">
              <a:latin typeface="Calibri"/>
              <a:ea typeface="Calibri"/>
              <a:cs typeface="Calibri"/>
              <a:sym typeface="Calibri"/>
            </a:endParaRPr>
          </a:p>
        </p:txBody>
      </p:sp>
      <p:pic>
        <p:nvPicPr>
          <p:cNvPr id="58" name="Google Shape;179;p21">
            <a:hlinkClick r:id="rId5"/>
            <a:extLst>
              <a:ext uri="{FF2B5EF4-FFF2-40B4-BE49-F238E27FC236}">
                <a16:creationId xmlns:a16="http://schemas.microsoft.com/office/drawing/2014/main" id="{8632F2ED-0686-4CA3-AB00-6A0E6B0CCAE2}"/>
              </a:ext>
            </a:extLst>
          </p:cNvPr>
          <p:cNvPicPr preferRelativeResize="0"/>
          <p:nvPr/>
        </p:nvPicPr>
        <p:blipFill>
          <a:blip r:embed="rId6">
            <a:alphaModFix/>
          </a:blip>
          <a:stretch>
            <a:fillRect/>
          </a:stretch>
        </p:blipFill>
        <p:spPr>
          <a:xfrm>
            <a:off x="2199015" y="3521816"/>
            <a:ext cx="1342750" cy="1249275"/>
          </a:xfrm>
          <a:prstGeom prst="rect">
            <a:avLst/>
          </a:prstGeom>
          <a:noFill/>
          <a:ln w="19050" cap="flat" cmpd="sng">
            <a:solidFill>
              <a:schemeClr val="dk2"/>
            </a:solidFill>
            <a:prstDash val="solid"/>
            <a:round/>
            <a:headEnd type="none" w="sm" len="sm"/>
            <a:tailEnd type="none" w="sm" len="sm"/>
          </a:ln>
          <a:effectLst>
            <a:outerShdw blurRad="57150" dist="28575" dir="8160000" algn="bl" rotWithShape="0">
              <a:srgbClr val="000000">
                <a:alpha val="50000"/>
              </a:srgbClr>
            </a:outerShdw>
          </a:effectLst>
        </p:spPr>
      </p:pic>
      <p:sp>
        <p:nvSpPr>
          <p:cNvPr id="59" name="Google Shape;180;p21">
            <a:extLst>
              <a:ext uri="{FF2B5EF4-FFF2-40B4-BE49-F238E27FC236}">
                <a16:creationId xmlns:a16="http://schemas.microsoft.com/office/drawing/2014/main" id="{BA5AE630-83C7-4FCD-8FB2-3C912F655FE4}"/>
              </a:ext>
            </a:extLst>
          </p:cNvPr>
          <p:cNvSpPr/>
          <p:nvPr/>
        </p:nvSpPr>
        <p:spPr>
          <a:xfrm>
            <a:off x="1339952" y="3521242"/>
            <a:ext cx="754521" cy="1249600"/>
          </a:xfrm>
          <a:prstGeom prst="rect">
            <a:avLst/>
          </a:prstGeom>
          <a:solidFill>
            <a:schemeClr val="lt2"/>
          </a:solidFill>
          <a:ln w="19050" cap="flat" cmpd="sng">
            <a:solidFill>
              <a:schemeClr val="dk2"/>
            </a:solidFill>
            <a:prstDash val="solid"/>
            <a:round/>
            <a:headEnd type="none" w="sm" len="sm"/>
            <a:tailEnd type="none" w="sm" len="sm"/>
          </a:ln>
          <a:effectLst>
            <a:outerShdw blurRad="57150" dist="28575" dir="8160000" algn="bl" rotWithShape="0">
              <a:srgbClr val="000000">
                <a:alpha val="50000"/>
              </a:srgbClr>
            </a:outerShdw>
          </a:effectLst>
        </p:spPr>
        <p:txBody>
          <a:bodyPr spcFirstLastPara="1" wrap="square" lIns="91433" tIns="91433" rIns="91433" bIns="91433" anchor="ctr" anchorCtr="0">
            <a:noAutofit/>
          </a:bodyPr>
          <a:lstStyle/>
          <a:p>
            <a:pPr algn="ctr"/>
            <a:r>
              <a:rPr lang="en" sz="1050" b="1" dirty="0">
                <a:latin typeface="Calibri"/>
                <a:ea typeface="Calibri"/>
                <a:cs typeface="Calibri"/>
                <a:sym typeface="Calibri"/>
              </a:rPr>
              <a:t>B2ACCESS</a:t>
            </a:r>
            <a:endParaRPr sz="1050" b="1" dirty="0">
              <a:latin typeface="Calibri"/>
              <a:ea typeface="Calibri"/>
              <a:cs typeface="Calibri"/>
              <a:sym typeface="Calibri"/>
            </a:endParaRPr>
          </a:p>
        </p:txBody>
      </p:sp>
      <p:sp>
        <p:nvSpPr>
          <p:cNvPr id="60" name="Google Shape;181;p21">
            <a:extLst>
              <a:ext uri="{FF2B5EF4-FFF2-40B4-BE49-F238E27FC236}">
                <a16:creationId xmlns:a16="http://schemas.microsoft.com/office/drawing/2014/main" id="{07F078F3-932D-4986-AC35-5FF23BB63974}"/>
              </a:ext>
            </a:extLst>
          </p:cNvPr>
          <p:cNvSpPr/>
          <p:nvPr/>
        </p:nvSpPr>
        <p:spPr>
          <a:xfrm>
            <a:off x="3960525" y="4955815"/>
            <a:ext cx="754521" cy="1249600"/>
          </a:xfrm>
          <a:prstGeom prst="rect">
            <a:avLst/>
          </a:prstGeom>
          <a:solidFill>
            <a:schemeClr val="lt2"/>
          </a:solidFill>
          <a:ln w="19050" cap="flat" cmpd="sng">
            <a:solidFill>
              <a:schemeClr val="dk2"/>
            </a:solidFill>
            <a:prstDash val="solid"/>
            <a:round/>
            <a:headEnd type="none" w="sm" len="sm"/>
            <a:tailEnd type="none" w="sm" len="sm"/>
          </a:ln>
          <a:effectLst>
            <a:outerShdw blurRad="57150" dist="28575" dir="8160000" algn="bl" rotWithShape="0">
              <a:srgbClr val="000000">
                <a:alpha val="50000"/>
              </a:srgbClr>
            </a:outerShdw>
          </a:effectLst>
        </p:spPr>
        <p:txBody>
          <a:bodyPr spcFirstLastPara="1" wrap="square" lIns="91433" tIns="91433" rIns="91433" bIns="91433" anchor="ctr" anchorCtr="0">
            <a:noAutofit/>
          </a:bodyPr>
          <a:lstStyle/>
          <a:p>
            <a:pPr algn="ctr"/>
            <a:r>
              <a:rPr lang="en-GB" sz="1100" b="1" dirty="0">
                <a:latin typeface="Calibri"/>
                <a:ea typeface="Calibri"/>
                <a:cs typeface="Calibri"/>
                <a:sym typeface="Calibri"/>
              </a:rPr>
              <a:t>SOMBO (Service Order Handling)</a:t>
            </a:r>
            <a:endParaRPr sz="1100" b="1" dirty="0">
              <a:latin typeface="Calibri"/>
              <a:ea typeface="Calibri"/>
              <a:cs typeface="Calibri"/>
              <a:sym typeface="Calibri"/>
            </a:endParaRPr>
          </a:p>
        </p:txBody>
      </p:sp>
      <p:sp>
        <p:nvSpPr>
          <p:cNvPr id="61" name="Google Shape;182;p21">
            <a:extLst>
              <a:ext uri="{FF2B5EF4-FFF2-40B4-BE49-F238E27FC236}">
                <a16:creationId xmlns:a16="http://schemas.microsoft.com/office/drawing/2014/main" id="{D761D4E1-538F-443B-A8FD-9A9A96E10AA5}"/>
              </a:ext>
            </a:extLst>
          </p:cNvPr>
          <p:cNvSpPr/>
          <p:nvPr/>
        </p:nvSpPr>
        <p:spPr>
          <a:xfrm>
            <a:off x="3960549" y="3521590"/>
            <a:ext cx="754521" cy="1249600"/>
          </a:xfrm>
          <a:prstGeom prst="rect">
            <a:avLst/>
          </a:prstGeom>
          <a:solidFill>
            <a:schemeClr val="lt2"/>
          </a:solidFill>
          <a:ln w="19050" cap="flat" cmpd="sng">
            <a:solidFill>
              <a:schemeClr val="dk2"/>
            </a:solidFill>
            <a:prstDash val="solid"/>
            <a:round/>
            <a:headEnd type="none" w="sm" len="sm"/>
            <a:tailEnd type="none" w="sm" len="sm"/>
          </a:ln>
          <a:effectLst>
            <a:outerShdw blurRad="57150" dist="28575" dir="8160000" algn="bl" rotWithShape="0">
              <a:srgbClr val="000000">
                <a:alpha val="50000"/>
              </a:srgbClr>
            </a:outerShdw>
          </a:effectLst>
        </p:spPr>
        <p:txBody>
          <a:bodyPr spcFirstLastPara="1" wrap="square" lIns="91433" tIns="91433" rIns="91433" bIns="91433" anchor="ctr" anchorCtr="0">
            <a:noAutofit/>
          </a:bodyPr>
          <a:lstStyle/>
          <a:p>
            <a:pPr algn="ctr"/>
            <a:r>
              <a:rPr lang="en" sz="1200" b="1">
                <a:latin typeface="Calibri"/>
                <a:ea typeface="Calibri"/>
                <a:cs typeface="Calibri"/>
                <a:sym typeface="Calibri"/>
              </a:rPr>
              <a:t>Service</a:t>
            </a:r>
            <a:endParaRPr sz="1200" b="1">
              <a:latin typeface="Calibri"/>
              <a:ea typeface="Calibri"/>
              <a:cs typeface="Calibri"/>
              <a:sym typeface="Calibri"/>
            </a:endParaRPr>
          </a:p>
          <a:p>
            <a:pPr algn="ctr"/>
            <a:r>
              <a:rPr lang="en" sz="1200" b="1">
                <a:latin typeface="Calibri"/>
                <a:ea typeface="Calibri"/>
                <a:cs typeface="Calibri"/>
                <a:sym typeface="Calibri"/>
              </a:rPr>
              <a:t>Portfolio</a:t>
            </a:r>
            <a:endParaRPr sz="1200" b="1">
              <a:latin typeface="Calibri"/>
              <a:ea typeface="Calibri"/>
              <a:cs typeface="Calibri"/>
              <a:sym typeface="Calibri"/>
            </a:endParaRPr>
          </a:p>
          <a:p>
            <a:pPr algn="ctr"/>
            <a:r>
              <a:rPr lang="en" sz="1200" b="1">
                <a:latin typeface="Calibri"/>
                <a:ea typeface="Calibri"/>
                <a:cs typeface="Calibri"/>
                <a:sym typeface="Calibri"/>
              </a:rPr>
              <a:t>Tool</a:t>
            </a:r>
            <a:endParaRPr sz="1200" b="1">
              <a:latin typeface="Calibri"/>
              <a:ea typeface="Calibri"/>
              <a:cs typeface="Calibri"/>
              <a:sym typeface="Calibri"/>
            </a:endParaRPr>
          </a:p>
        </p:txBody>
      </p:sp>
      <p:sp>
        <p:nvSpPr>
          <p:cNvPr id="62" name="Google Shape;183;p21">
            <a:extLst>
              <a:ext uri="{FF2B5EF4-FFF2-40B4-BE49-F238E27FC236}">
                <a16:creationId xmlns:a16="http://schemas.microsoft.com/office/drawing/2014/main" id="{34EBE3ED-D364-4B2B-90FF-85F70A02D165}"/>
              </a:ext>
            </a:extLst>
          </p:cNvPr>
          <p:cNvSpPr/>
          <p:nvPr/>
        </p:nvSpPr>
        <p:spPr>
          <a:xfrm>
            <a:off x="3960525" y="2087366"/>
            <a:ext cx="754521" cy="1249600"/>
          </a:xfrm>
          <a:prstGeom prst="rect">
            <a:avLst/>
          </a:prstGeom>
          <a:solidFill>
            <a:schemeClr val="lt2"/>
          </a:solidFill>
          <a:ln w="19050" cap="flat" cmpd="sng">
            <a:solidFill>
              <a:schemeClr val="dk2"/>
            </a:solidFill>
            <a:prstDash val="solid"/>
            <a:round/>
            <a:headEnd type="none" w="sm" len="sm"/>
            <a:tailEnd type="none" w="sm" len="sm"/>
          </a:ln>
          <a:effectLst>
            <a:outerShdw blurRad="57150" dist="28575" dir="8160000" algn="bl" rotWithShape="0">
              <a:srgbClr val="000000">
                <a:alpha val="50000"/>
              </a:srgbClr>
            </a:outerShdw>
          </a:effectLst>
        </p:spPr>
        <p:txBody>
          <a:bodyPr spcFirstLastPara="1" wrap="square" lIns="91433" tIns="91433" rIns="91433" bIns="91433" anchor="ctr" anchorCtr="0">
            <a:noAutofit/>
          </a:bodyPr>
          <a:lstStyle/>
          <a:p>
            <a:pPr algn="ctr"/>
            <a:r>
              <a:rPr lang="en" sz="1200" b="1" dirty="0">
                <a:latin typeface="Calibri"/>
                <a:ea typeface="Calibri"/>
                <a:cs typeface="Calibri"/>
                <a:sym typeface="Calibri"/>
              </a:rPr>
              <a:t>EOSC Portal /</a:t>
            </a:r>
            <a:endParaRPr sz="1200" b="1" dirty="0">
              <a:latin typeface="Calibri"/>
              <a:ea typeface="Calibri"/>
              <a:cs typeface="Calibri"/>
              <a:sym typeface="Calibri"/>
            </a:endParaRPr>
          </a:p>
          <a:p>
            <a:pPr algn="ctr"/>
            <a:r>
              <a:rPr lang="en" sz="1200" b="1" dirty="0">
                <a:latin typeface="Calibri"/>
                <a:ea typeface="Calibri"/>
                <a:cs typeface="Calibri"/>
                <a:sym typeface="Calibri"/>
              </a:rPr>
              <a:t>Market</a:t>
            </a:r>
            <a:endParaRPr sz="1200" b="1" dirty="0">
              <a:latin typeface="Calibri"/>
              <a:ea typeface="Calibri"/>
              <a:cs typeface="Calibri"/>
              <a:sym typeface="Calibri"/>
            </a:endParaRPr>
          </a:p>
          <a:p>
            <a:pPr algn="ctr"/>
            <a:r>
              <a:rPr lang="en" sz="1200" b="1" dirty="0">
                <a:latin typeface="Calibri"/>
                <a:ea typeface="Calibri"/>
                <a:cs typeface="Calibri"/>
                <a:sym typeface="Calibri"/>
              </a:rPr>
              <a:t>place</a:t>
            </a:r>
            <a:endParaRPr sz="1200" b="1" dirty="0">
              <a:latin typeface="Calibri"/>
              <a:ea typeface="Calibri"/>
              <a:cs typeface="Calibri"/>
              <a:sym typeface="Calibri"/>
            </a:endParaRPr>
          </a:p>
          <a:p>
            <a:pPr algn="ctr"/>
            <a:endParaRPr sz="1200" b="1" dirty="0">
              <a:latin typeface="Calibri"/>
              <a:ea typeface="Calibri"/>
              <a:cs typeface="Calibri"/>
              <a:sym typeface="Calibri"/>
            </a:endParaRPr>
          </a:p>
        </p:txBody>
      </p:sp>
      <p:pic>
        <p:nvPicPr>
          <p:cNvPr id="63" name="Google Shape;184;p21">
            <a:hlinkClick r:id="rId7"/>
            <a:extLst>
              <a:ext uri="{FF2B5EF4-FFF2-40B4-BE49-F238E27FC236}">
                <a16:creationId xmlns:a16="http://schemas.microsoft.com/office/drawing/2014/main" id="{14AD3526-E909-4793-A31C-6EA6FA495361}"/>
              </a:ext>
            </a:extLst>
          </p:cNvPr>
          <p:cNvPicPr preferRelativeResize="0"/>
          <p:nvPr/>
        </p:nvPicPr>
        <p:blipFill>
          <a:blip r:embed="rId8">
            <a:alphaModFix/>
          </a:blip>
          <a:stretch>
            <a:fillRect/>
          </a:stretch>
        </p:blipFill>
        <p:spPr>
          <a:xfrm>
            <a:off x="4802698" y="2087366"/>
            <a:ext cx="1342707" cy="601499"/>
          </a:xfrm>
          <a:prstGeom prst="rect">
            <a:avLst/>
          </a:prstGeom>
          <a:noFill/>
          <a:ln w="19050" cap="flat" cmpd="sng">
            <a:solidFill>
              <a:schemeClr val="dk2"/>
            </a:solidFill>
            <a:prstDash val="solid"/>
            <a:round/>
            <a:headEnd type="none" w="sm" len="sm"/>
            <a:tailEnd type="none" w="sm" len="sm"/>
          </a:ln>
          <a:effectLst>
            <a:outerShdw blurRad="57150" dist="28575" dir="8160000" algn="bl" rotWithShape="0">
              <a:srgbClr val="000000">
                <a:alpha val="50000"/>
              </a:srgbClr>
            </a:outerShdw>
          </a:effectLst>
        </p:spPr>
      </p:pic>
      <p:sp>
        <p:nvSpPr>
          <p:cNvPr id="64" name="Google Shape;185;p21">
            <a:extLst>
              <a:ext uri="{FF2B5EF4-FFF2-40B4-BE49-F238E27FC236}">
                <a16:creationId xmlns:a16="http://schemas.microsoft.com/office/drawing/2014/main" id="{6022E4C7-81B7-4C39-B208-9C1EB3FB0549}"/>
              </a:ext>
            </a:extLst>
          </p:cNvPr>
          <p:cNvSpPr/>
          <p:nvPr/>
        </p:nvSpPr>
        <p:spPr>
          <a:xfrm>
            <a:off x="6637176" y="1215491"/>
            <a:ext cx="2234889" cy="686800"/>
          </a:xfrm>
          <a:prstGeom prst="rect">
            <a:avLst/>
          </a:prstGeom>
          <a:solidFill>
            <a:schemeClr val="lt2"/>
          </a:solidFill>
          <a:ln w="9525" cap="flat" cmpd="sng">
            <a:solidFill>
              <a:schemeClr val="dk2"/>
            </a:solidFill>
            <a:prstDash val="solid"/>
            <a:round/>
            <a:headEnd type="none" w="sm" len="sm"/>
            <a:tailEnd type="none" w="sm" len="sm"/>
          </a:ln>
          <a:effectLst>
            <a:outerShdw blurRad="85725" dist="28575" dir="7500000" algn="bl" rotWithShape="0">
              <a:srgbClr val="000000">
                <a:alpha val="90000"/>
              </a:srgbClr>
            </a:outerShdw>
          </a:effectLst>
        </p:spPr>
        <p:txBody>
          <a:bodyPr spcFirstLastPara="1" wrap="square" lIns="91433" tIns="91433" rIns="91433" bIns="91433" anchor="ctr" anchorCtr="0">
            <a:noAutofit/>
          </a:bodyPr>
          <a:lstStyle/>
          <a:p>
            <a:pPr algn="ctr"/>
            <a:r>
              <a:rPr lang="en" sz="1600" b="1"/>
              <a:t>Operations Support </a:t>
            </a:r>
            <a:endParaRPr sz="1600" b="1"/>
          </a:p>
        </p:txBody>
      </p:sp>
      <p:sp>
        <p:nvSpPr>
          <p:cNvPr id="65" name="Google Shape;186;p21">
            <a:extLst>
              <a:ext uri="{FF2B5EF4-FFF2-40B4-BE49-F238E27FC236}">
                <a16:creationId xmlns:a16="http://schemas.microsoft.com/office/drawing/2014/main" id="{61025B16-598D-4052-876D-E49C0A6467A7}"/>
              </a:ext>
            </a:extLst>
          </p:cNvPr>
          <p:cNvSpPr/>
          <p:nvPr/>
        </p:nvSpPr>
        <p:spPr>
          <a:xfrm>
            <a:off x="6619885" y="4949609"/>
            <a:ext cx="754521" cy="1249600"/>
          </a:xfrm>
          <a:prstGeom prst="rect">
            <a:avLst/>
          </a:prstGeom>
          <a:solidFill>
            <a:schemeClr val="lt2"/>
          </a:solidFill>
          <a:ln w="19050" cap="flat" cmpd="sng">
            <a:solidFill>
              <a:schemeClr val="dk2"/>
            </a:solidFill>
            <a:prstDash val="solid"/>
            <a:round/>
            <a:headEnd type="none" w="sm" len="sm"/>
            <a:tailEnd type="none" w="sm" len="sm"/>
          </a:ln>
          <a:effectLst>
            <a:outerShdw blurRad="57150" dist="28575" dir="8160000" algn="bl" rotWithShape="0">
              <a:srgbClr val="000000">
                <a:alpha val="50000"/>
              </a:srgbClr>
            </a:outerShdw>
          </a:effectLst>
        </p:spPr>
        <p:txBody>
          <a:bodyPr spcFirstLastPara="1" wrap="square" lIns="91433" tIns="91433" rIns="91433" bIns="91433" anchor="ctr" anchorCtr="0">
            <a:noAutofit/>
          </a:bodyPr>
          <a:lstStyle/>
          <a:p>
            <a:r>
              <a:rPr lang="en" sz="1000" b="1" dirty="0"/>
              <a:t>Helpdesk</a:t>
            </a:r>
            <a:endParaRPr sz="1000" b="1" dirty="0"/>
          </a:p>
        </p:txBody>
      </p:sp>
      <p:sp>
        <p:nvSpPr>
          <p:cNvPr id="66" name="Google Shape;187;p21">
            <a:extLst>
              <a:ext uri="{FF2B5EF4-FFF2-40B4-BE49-F238E27FC236}">
                <a16:creationId xmlns:a16="http://schemas.microsoft.com/office/drawing/2014/main" id="{B98EAE6C-AF9B-4AF0-882D-673E958C226E}"/>
              </a:ext>
            </a:extLst>
          </p:cNvPr>
          <p:cNvSpPr/>
          <p:nvPr/>
        </p:nvSpPr>
        <p:spPr>
          <a:xfrm>
            <a:off x="9533414" y="2072870"/>
            <a:ext cx="754521" cy="1249600"/>
          </a:xfrm>
          <a:prstGeom prst="rect">
            <a:avLst/>
          </a:prstGeom>
          <a:solidFill>
            <a:schemeClr val="lt2"/>
          </a:solidFill>
          <a:ln w="19050" cap="flat" cmpd="sng">
            <a:solidFill>
              <a:schemeClr val="dk2"/>
            </a:solidFill>
            <a:prstDash val="solid"/>
            <a:round/>
            <a:headEnd type="none" w="sm" len="sm"/>
            <a:tailEnd type="none" w="sm" len="sm"/>
          </a:ln>
          <a:effectLst>
            <a:outerShdw blurRad="57150" dist="28575" dir="8160000" algn="bl" rotWithShape="0">
              <a:srgbClr val="000000">
                <a:alpha val="50000"/>
              </a:srgbClr>
            </a:outerShdw>
          </a:effectLst>
        </p:spPr>
        <p:txBody>
          <a:bodyPr spcFirstLastPara="1" wrap="square" lIns="91433" tIns="91433" rIns="91433" bIns="91433" anchor="ctr" anchorCtr="0">
            <a:noAutofit/>
          </a:bodyPr>
          <a:lstStyle/>
          <a:p>
            <a:pPr algn="ctr"/>
            <a:r>
              <a:rPr lang="en" sz="1200" b="1"/>
              <a:t>AppDB</a:t>
            </a:r>
            <a:endParaRPr sz="1200" b="1"/>
          </a:p>
        </p:txBody>
      </p:sp>
      <p:sp>
        <p:nvSpPr>
          <p:cNvPr id="67" name="Google Shape;188;p21">
            <a:extLst>
              <a:ext uri="{FF2B5EF4-FFF2-40B4-BE49-F238E27FC236}">
                <a16:creationId xmlns:a16="http://schemas.microsoft.com/office/drawing/2014/main" id="{18843FCF-4436-42C1-8C49-EEE7648D489D}"/>
              </a:ext>
            </a:extLst>
          </p:cNvPr>
          <p:cNvSpPr/>
          <p:nvPr/>
        </p:nvSpPr>
        <p:spPr>
          <a:xfrm>
            <a:off x="6619894" y="2081160"/>
            <a:ext cx="754521" cy="1249600"/>
          </a:xfrm>
          <a:prstGeom prst="rect">
            <a:avLst/>
          </a:prstGeom>
          <a:solidFill>
            <a:schemeClr val="lt2"/>
          </a:solidFill>
          <a:ln w="19050" cap="flat" cmpd="sng">
            <a:solidFill>
              <a:schemeClr val="dk2"/>
            </a:solidFill>
            <a:prstDash val="solid"/>
            <a:round/>
            <a:headEnd type="none" w="sm" len="sm"/>
            <a:tailEnd type="none" w="sm" len="sm"/>
          </a:ln>
          <a:effectLst>
            <a:outerShdw blurRad="57150" dist="28575" dir="8160000" algn="bl" rotWithShape="0">
              <a:srgbClr val="000000">
                <a:alpha val="50000"/>
              </a:srgbClr>
            </a:outerShdw>
          </a:effectLst>
        </p:spPr>
        <p:txBody>
          <a:bodyPr spcFirstLastPara="1" wrap="square" lIns="91433" tIns="91433" rIns="91433" bIns="91433" anchor="ctr" anchorCtr="0">
            <a:noAutofit/>
          </a:bodyPr>
          <a:lstStyle/>
          <a:p>
            <a:r>
              <a:rPr lang="en" sz="900" b="1" dirty="0">
                <a:latin typeface="Calibri"/>
                <a:ea typeface="Calibri"/>
                <a:cs typeface="Calibri"/>
                <a:sym typeface="Calibri"/>
              </a:rPr>
              <a:t>Monitoring</a:t>
            </a:r>
            <a:endParaRPr sz="900" b="1" dirty="0">
              <a:latin typeface="Calibri"/>
              <a:ea typeface="Calibri"/>
              <a:cs typeface="Calibri"/>
              <a:sym typeface="Calibri"/>
            </a:endParaRPr>
          </a:p>
          <a:p>
            <a:r>
              <a:rPr lang="en" sz="900" b="1" dirty="0">
                <a:latin typeface="Calibri"/>
                <a:ea typeface="Calibri"/>
                <a:cs typeface="Calibri"/>
                <a:sym typeface="Calibri"/>
              </a:rPr>
              <a:t>Accounting</a:t>
            </a:r>
            <a:endParaRPr sz="900" b="1" dirty="0">
              <a:latin typeface="Calibri"/>
              <a:ea typeface="Calibri"/>
              <a:cs typeface="Calibri"/>
              <a:sym typeface="Calibri"/>
            </a:endParaRPr>
          </a:p>
        </p:txBody>
      </p:sp>
      <p:pic>
        <p:nvPicPr>
          <p:cNvPr id="68" name="Google Shape;189;p21">
            <a:hlinkClick r:id="rId9"/>
            <a:extLst>
              <a:ext uri="{FF2B5EF4-FFF2-40B4-BE49-F238E27FC236}">
                <a16:creationId xmlns:a16="http://schemas.microsoft.com/office/drawing/2014/main" id="{7E3BE559-4824-4DB7-89BE-8BF7DD5E9050}"/>
              </a:ext>
            </a:extLst>
          </p:cNvPr>
          <p:cNvPicPr preferRelativeResize="0"/>
          <p:nvPr/>
        </p:nvPicPr>
        <p:blipFill>
          <a:blip r:embed="rId10">
            <a:alphaModFix/>
          </a:blip>
          <a:stretch>
            <a:fillRect/>
          </a:stretch>
        </p:blipFill>
        <p:spPr>
          <a:xfrm>
            <a:off x="7529977" y="2679391"/>
            <a:ext cx="1346815" cy="657152"/>
          </a:xfrm>
          <a:prstGeom prst="rect">
            <a:avLst/>
          </a:prstGeom>
          <a:noFill/>
          <a:ln w="19050" cap="flat" cmpd="sng">
            <a:solidFill>
              <a:schemeClr val="dk2"/>
            </a:solidFill>
            <a:prstDash val="solid"/>
            <a:round/>
            <a:headEnd type="none" w="sm" len="sm"/>
            <a:tailEnd type="none" w="sm" len="sm"/>
          </a:ln>
          <a:effectLst>
            <a:outerShdw blurRad="57150" dist="28575" dir="8160000" algn="bl" rotWithShape="0">
              <a:srgbClr val="000000">
                <a:alpha val="50000"/>
              </a:srgbClr>
            </a:outerShdw>
          </a:effectLst>
        </p:spPr>
      </p:pic>
      <p:sp>
        <p:nvSpPr>
          <p:cNvPr id="69" name="Google Shape;190;p21">
            <a:extLst>
              <a:ext uri="{FF2B5EF4-FFF2-40B4-BE49-F238E27FC236}">
                <a16:creationId xmlns:a16="http://schemas.microsoft.com/office/drawing/2014/main" id="{627B5A8C-F614-4C09-80CA-68C70CFF3E8C}"/>
              </a:ext>
            </a:extLst>
          </p:cNvPr>
          <p:cNvSpPr/>
          <p:nvPr/>
        </p:nvSpPr>
        <p:spPr>
          <a:xfrm>
            <a:off x="9533438" y="3507094"/>
            <a:ext cx="754521" cy="1249600"/>
          </a:xfrm>
          <a:prstGeom prst="rect">
            <a:avLst/>
          </a:prstGeom>
          <a:solidFill>
            <a:schemeClr val="lt2"/>
          </a:solidFill>
          <a:ln w="19050" cap="flat" cmpd="sng">
            <a:solidFill>
              <a:schemeClr val="dk2"/>
            </a:solidFill>
            <a:prstDash val="solid"/>
            <a:round/>
            <a:headEnd type="none" w="sm" len="sm"/>
            <a:tailEnd type="none" w="sm" len="sm"/>
          </a:ln>
          <a:effectLst>
            <a:outerShdw blurRad="57150" dist="28575" dir="8160000" algn="bl" rotWithShape="0">
              <a:srgbClr val="000000">
                <a:alpha val="50000"/>
              </a:srgbClr>
            </a:outerShdw>
          </a:effectLst>
        </p:spPr>
        <p:txBody>
          <a:bodyPr spcFirstLastPara="1" wrap="square" lIns="91433" tIns="91433" rIns="91433" bIns="91433" anchor="ctr" anchorCtr="0">
            <a:noAutofit/>
          </a:bodyPr>
          <a:lstStyle/>
          <a:p>
            <a:pPr algn="ctr"/>
            <a:r>
              <a:rPr lang="en" sz="1200" b="1"/>
              <a:t>GitLab</a:t>
            </a:r>
            <a:endParaRPr sz="1200" b="1"/>
          </a:p>
        </p:txBody>
      </p:sp>
      <p:pic>
        <p:nvPicPr>
          <p:cNvPr id="70" name="Google Shape;191;p21">
            <a:hlinkClick r:id="rId11"/>
            <a:extLst>
              <a:ext uri="{FF2B5EF4-FFF2-40B4-BE49-F238E27FC236}">
                <a16:creationId xmlns:a16="http://schemas.microsoft.com/office/drawing/2014/main" id="{EAF2F48A-C1A9-4B7C-9863-F1CC39D51E8D}"/>
              </a:ext>
            </a:extLst>
          </p:cNvPr>
          <p:cNvPicPr preferRelativeResize="0"/>
          <p:nvPr/>
        </p:nvPicPr>
        <p:blipFill>
          <a:blip r:embed="rId12">
            <a:alphaModFix/>
          </a:blip>
          <a:stretch>
            <a:fillRect/>
          </a:stretch>
        </p:blipFill>
        <p:spPr>
          <a:xfrm>
            <a:off x="10409935" y="3512433"/>
            <a:ext cx="1342707" cy="1249500"/>
          </a:xfrm>
          <a:prstGeom prst="rect">
            <a:avLst/>
          </a:prstGeom>
          <a:noFill/>
          <a:ln w="19050" cap="flat" cmpd="sng">
            <a:solidFill>
              <a:schemeClr val="dk2"/>
            </a:solidFill>
            <a:prstDash val="solid"/>
            <a:round/>
            <a:headEnd type="none" w="sm" len="sm"/>
            <a:tailEnd type="none" w="sm" len="sm"/>
          </a:ln>
          <a:effectLst>
            <a:outerShdw blurRad="57150" dist="28575" dir="8160000" algn="bl" rotWithShape="0">
              <a:srgbClr val="000000">
                <a:alpha val="50000"/>
              </a:srgbClr>
            </a:outerShdw>
          </a:effectLst>
        </p:spPr>
      </p:pic>
      <p:pic>
        <p:nvPicPr>
          <p:cNvPr id="71" name="Google Shape;192;p21">
            <a:hlinkClick r:id="rId13"/>
            <a:extLst>
              <a:ext uri="{FF2B5EF4-FFF2-40B4-BE49-F238E27FC236}">
                <a16:creationId xmlns:a16="http://schemas.microsoft.com/office/drawing/2014/main" id="{894709A9-53FF-4E91-93DB-0B255FDAEF8A}"/>
              </a:ext>
            </a:extLst>
          </p:cNvPr>
          <p:cNvPicPr preferRelativeResize="0"/>
          <p:nvPr/>
        </p:nvPicPr>
        <p:blipFill>
          <a:blip r:embed="rId14">
            <a:alphaModFix/>
          </a:blip>
          <a:stretch>
            <a:fillRect/>
          </a:stretch>
        </p:blipFill>
        <p:spPr>
          <a:xfrm>
            <a:off x="7529978" y="3521366"/>
            <a:ext cx="1346814" cy="592349"/>
          </a:xfrm>
          <a:prstGeom prst="rect">
            <a:avLst/>
          </a:prstGeom>
          <a:noFill/>
          <a:ln w="19050" cap="flat" cmpd="sng">
            <a:solidFill>
              <a:schemeClr val="dk2"/>
            </a:solidFill>
            <a:prstDash val="solid"/>
            <a:round/>
            <a:headEnd type="none" w="sm" len="sm"/>
            <a:tailEnd type="none" w="sm" len="sm"/>
          </a:ln>
          <a:effectLst>
            <a:outerShdw blurRad="57150" dist="28575" dir="8160000" algn="bl" rotWithShape="0">
              <a:srgbClr val="000000">
                <a:alpha val="50000"/>
              </a:srgbClr>
            </a:outerShdw>
          </a:effectLst>
        </p:spPr>
      </p:pic>
      <p:sp>
        <p:nvSpPr>
          <p:cNvPr id="72" name="Google Shape;193;p21">
            <a:extLst>
              <a:ext uri="{FF2B5EF4-FFF2-40B4-BE49-F238E27FC236}">
                <a16:creationId xmlns:a16="http://schemas.microsoft.com/office/drawing/2014/main" id="{E8815FDF-5D88-40C6-AAD5-9C51E1ECABB3}"/>
              </a:ext>
            </a:extLst>
          </p:cNvPr>
          <p:cNvSpPr/>
          <p:nvPr/>
        </p:nvSpPr>
        <p:spPr>
          <a:xfrm>
            <a:off x="6619918" y="3515384"/>
            <a:ext cx="754521" cy="1249600"/>
          </a:xfrm>
          <a:prstGeom prst="rect">
            <a:avLst/>
          </a:prstGeom>
          <a:solidFill>
            <a:schemeClr val="lt2"/>
          </a:solidFill>
          <a:ln w="19050" cap="flat" cmpd="sng">
            <a:solidFill>
              <a:schemeClr val="dk2"/>
            </a:solidFill>
            <a:prstDash val="solid"/>
            <a:round/>
            <a:headEnd type="none" w="sm" len="sm"/>
            <a:tailEnd type="none" w="sm" len="sm"/>
          </a:ln>
          <a:effectLst>
            <a:outerShdw blurRad="57150" dist="28575" dir="8160000" algn="bl" rotWithShape="0">
              <a:srgbClr val="000000">
                <a:alpha val="50000"/>
              </a:srgbClr>
            </a:outerShdw>
          </a:effectLst>
        </p:spPr>
        <p:txBody>
          <a:bodyPr spcFirstLastPara="1" wrap="square" lIns="91433" tIns="91433" rIns="91433" bIns="91433" anchor="ctr" anchorCtr="0">
            <a:noAutofit/>
          </a:bodyPr>
          <a:lstStyle/>
          <a:p>
            <a:endParaRPr sz="1100" b="1" dirty="0">
              <a:latin typeface="Calibri"/>
              <a:ea typeface="Calibri"/>
              <a:cs typeface="Calibri"/>
              <a:sym typeface="Calibri"/>
            </a:endParaRPr>
          </a:p>
          <a:p>
            <a:pPr algn="ctr"/>
            <a:r>
              <a:rPr lang="en" sz="1100" b="1" dirty="0">
                <a:latin typeface="Calibri"/>
                <a:ea typeface="Calibri"/>
                <a:cs typeface="Calibri"/>
                <a:sym typeface="Calibri"/>
              </a:rPr>
              <a:t>Config. </a:t>
            </a:r>
            <a:endParaRPr sz="1100" b="1" dirty="0">
              <a:latin typeface="Calibri"/>
              <a:ea typeface="Calibri"/>
              <a:cs typeface="Calibri"/>
              <a:sym typeface="Calibri"/>
            </a:endParaRPr>
          </a:p>
          <a:p>
            <a:pPr algn="ctr"/>
            <a:r>
              <a:rPr lang="en" sz="1100" b="1" dirty="0">
                <a:latin typeface="Calibri"/>
                <a:ea typeface="Calibri"/>
                <a:cs typeface="Calibri"/>
                <a:sym typeface="Calibri"/>
              </a:rPr>
              <a:t>Database</a:t>
            </a:r>
            <a:endParaRPr sz="1100" b="1" dirty="0">
              <a:latin typeface="Calibri"/>
              <a:ea typeface="Calibri"/>
              <a:cs typeface="Calibri"/>
              <a:sym typeface="Calibri"/>
            </a:endParaRPr>
          </a:p>
        </p:txBody>
      </p:sp>
      <p:pic>
        <p:nvPicPr>
          <p:cNvPr id="73" name="Google Shape;194;p21">
            <a:hlinkClick r:id="rId15"/>
            <a:extLst>
              <a:ext uri="{FF2B5EF4-FFF2-40B4-BE49-F238E27FC236}">
                <a16:creationId xmlns:a16="http://schemas.microsoft.com/office/drawing/2014/main" id="{A408402A-B3C3-4B6E-9934-CDE5C4F5DE76}"/>
              </a:ext>
            </a:extLst>
          </p:cNvPr>
          <p:cNvPicPr preferRelativeResize="0"/>
          <p:nvPr/>
        </p:nvPicPr>
        <p:blipFill>
          <a:blip r:embed="rId16">
            <a:alphaModFix/>
          </a:blip>
          <a:stretch>
            <a:fillRect/>
          </a:stretch>
        </p:blipFill>
        <p:spPr>
          <a:xfrm>
            <a:off x="7529978" y="4113717"/>
            <a:ext cx="1346814" cy="657149"/>
          </a:xfrm>
          <a:prstGeom prst="rect">
            <a:avLst/>
          </a:prstGeom>
          <a:noFill/>
          <a:ln w="19050" cap="flat" cmpd="sng">
            <a:solidFill>
              <a:schemeClr val="dk2"/>
            </a:solidFill>
            <a:prstDash val="solid"/>
            <a:round/>
            <a:headEnd type="none" w="sm" len="sm"/>
            <a:tailEnd type="none" w="sm" len="sm"/>
          </a:ln>
          <a:effectLst>
            <a:outerShdw blurRad="57150" dist="28575" dir="8160000" algn="bl" rotWithShape="0">
              <a:srgbClr val="000000">
                <a:alpha val="50000"/>
              </a:srgbClr>
            </a:outerShdw>
          </a:effectLst>
        </p:spPr>
      </p:pic>
      <p:pic>
        <p:nvPicPr>
          <p:cNvPr id="74" name="Google Shape;195;p21">
            <a:hlinkClick r:id="rId17"/>
            <a:extLst>
              <a:ext uri="{FF2B5EF4-FFF2-40B4-BE49-F238E27FC236}">
                <a16:creationId xmlns:a16="http://schemas.microsoft.com/office/drawing/2014/main" id="{D6568F75-C16E-4684-AC63-C9FB633CCC2A}"/>
              </a:ext>
            </a:extLst>
          </p:cNvPr>
          <p:cNvPicPr preferRelativeResize="0"/>
          <p:nvPr/>
        </p:nvPicPr>
        <p:blipFill>
          <a:blip r:embed="rId18">
            <a:alphaModFix/>
          </a:blip>
          <a:stretch>
            <a:fillRect/>
          </a:stretch>
        </p:blipFill>
        <p:spPr>
          <a:xfrm>
            <a:off x="2199826" y="4956267"/>
            <a:ext cx="1346812" cy="657148"/>
          </a:xfrm>
          <a:prstGeom prst="rect">
            <a:avLst/>
          </a:prstGeom>
          <a:noFill/>
          <a:ln w="19050" cap="flat" cmpd="sng">
            <a:solidFill>
              <a:schemeClr val="dk2"/>
            </a:solidFill>
            <a:prstDash val="solid"/>
            <a:round/>
            <a:headEnd type="none" w="sm" len="sm"/>
            <a:tailEnd type="none" w="sm" len="sm"/>
          </a:ln>
          <a:effectLst>
            <a:outerShdw blurRad="57150" dist="28575" dir="8160000" algn="bl" rotWithShape="0">
              <a:srgbClr val="000000">
                <a:alpha val="50000"/>
              </a:srgbClr>
            </a:outerShdw>
          </a:effectLst>
        </p:spPr>
      </p:pic>
      <p:pic>
        <p:nvPicPr>
          <p:cNvPr id="75" name="Google Shape;196;p21">
            <a:hlinkClick r:id="rId19"/>
            <a:extLst>
              <a:ext uri="{FF2B5EF4-FFF2-40B4-BE49-F238E27FC236}">
                <a16:creationId xmlns:a16="http://schemas.microsoft.com/office/drawing/2014/main" id="{A37E9C6B-91C4-46A2-BB9D-189BD59D82E1}"/>
              </a:ext>
            </a:extLst>
          </p:cNvPr>
          <p:cNvPicPr preferRelativeResize="0"/>
          <p:nvPr/>
        </p:nvPicPr>
        <p:blipFill>
          <a:blip r:embed="rId20">
            <a:alphaModFix/>
          </a:blip>
          <a:stretch>
            <a:fillRect/>
          </a:stretch>
        </p:blipFill>
        <p:spPr>
          <a:xfrm>
            <a:off x="2199804" y="5648317"/>
            <a:ext cx="1346816" cy="557449"/>
          </a:xfrm>
          <a:prstGeom prst="rect">
            <a:avLst/>
          </a:prstGeom>
          <a:noFill/>
          <a:ln w="19050" cap="flat" cmpd="sng">
            <a:solidFill>
              <a:schemeClr val="dk2"/>
            </a:solidFill>
            <a:prstDash val="solid"/>
            <a:round/>
            <a:headEnd type="none" w="sm" len="sm"/>
            <a:tailEnd type="none" w="sm" len="sm"/>
          </a:ln>
          <a:effectLst>
            <a:outerShdw blurRad="57150" dist="28575" dir="8160000" algn="bl" rotWithShape="0">
              <a:srgbClr val="000000">
                <a:alpha val="50000"/>
              </a:srgbClr>
            </a:outerShdw>
          </a:effectLst>
        </p:spPr>
      </p:pic>
      <p:pic>
        <p:nvPicPr>
          <p:cNvPr id="76" name="Google Shape;197;p21">
            <a:hlinkClick r:id="rId21"/>
            <a:extLst>
              <a:ext uri="{FF2B5EF4-FFF2-40B4-BE49-F238E27FC236}">
                <a16:creationId xmlns:a16="http://schemas.microsoft.com/office/drawing/2014/main" id="{8F769198-42C2-43F1-B92E-3FEF4ECE1338}"/>
              </a:ext>
            </a:extLst>
          </p:cNvPr>
          <p:cNvPicPr preferRelativeResize="0"/>
          <p:nvPr/>
        </p:nvPicPr>
        <p:blipFill>
          <a:blip r:embed="rId22">
            <a:alphaModFix/>
          </a:blip>
          <a:stretch>
            <a:fillRect/>
          </a:stretch>
        </p:blipFill>
        <p:spPr>
          <a:xfrm>
            <a:off x="7529977" y="4955467"/>
            <a:ext cx="1346815" cy="1249273"/>
          </a:xfrm>
          <a:prstGeom prst="rect">
            <a:avLst/>
          </a:prstGeom>
          <a:noFill/>
          <a:ln w="19050" cap="flat" cmpd="sng">
            <a:solidFill>
              <a:schemeClr val="dk2"/>
            </a:solidFill>
            <a:prstDash val="solid"/>
            <a:round/>
            <a:headEnd type="none" w="sm" len="sm"/>
            <a:tailEnd type="none" w="sm" len="sm"/>
          </a:ln>
          <a:effectLst>
            <a:outerShdw blurRad="57150" dist="28575" dir="8160000" algn="bl" rotWithShape="0">
              <a:srgbClr val="000000">
                <a:alpha val="50000"/>
              </a:srgbClr>
            </a:outerShdw>
          </a:effectLst>
        </p:spPr>
      </p:pic>
      <p:pic>
        <p:nvPicPr>
          <p:cNvPr id="77" name="Google Shape;198;p21">
            <a:hlinkClick r:id="rId23"/>
            <a:extLst>
              <a:ext uri="{FF2B5EF4-FFF2-40B4-BE49-F238E27FC236}">
                <a16:creationId xmlns:a16="http://schemas.microsoft.com/office/drawing/2014/main" id="{3C466865-C74C-44F7-9586-64F1AA2902B9}"/>
              </a:ext>
            </a:extLst>
          </p:cNvPr>
          <p:cNvPicPr preferRelativeResize="0"/>
          <p:nvPr/>
        </p:nvPicPr>
        <p:blipFill>
          <a:blip r:embed="rId24">
            <a:alphaModFix/>
          </a:blip>
          <a:stretch>
            <a:fillRect/>
          </a:stretch>
        </p:blipFill>
        <p:spPr>
          <a:xfrm>
            <a:off x="4805149" y="4955567"/>
            <a:ext cx="1342711" cy="1249500"/>
          </a:xfrm>
          <a:prstGeom prst="rect">
            <a:avLst/>
          </a:prstGeom>
          <a:noFill/>
          <a:ln w="19050" cap="flat" cmpd="sng">
            <a:solidFill>
              <a:schemeClr val="dk2"/>
            </a:solidFill>
            <a:prstDash val="solid"/>
            <a:round/>
            <a:headEnd type="none" w="sm" len="sm"/>
            <a:tailEnd type="none" w="sm" len="sm"/>
          </a:ln>
          <a:effectLst>
            <a:outerShdw blurRad="57150" dist="28575" dir="8160000" algn="bl" rotWithShape="0">
              <a:srgbClr val="000000">
                <a:alpha val="50000"/>
              </a:srgbClr>
            </a:outerShdw>
          </a:effectLst>
        </p:spPr>
      </p:pic>
      <p:pic>
        <p:nvPicPr>
          <p:cNvPr id="78" name="Google Shape;199;p21">
            <a:hlinkClick r:id="rId25"/>
            <a:extLst>
              <a:ext uri="{FF2B5EF4-FFF2-40B4-BE49-F238E27FC236}">
                <a16:creationId xmlns:a16="http://schemas.microsoft.com/office/drawing/2014/main" id="{775559D4-9B65-4901-882C-36257E0DED94}"/>
              </a:ext>
            </a:extLst>
          </p:cNvPr>
          <p:cNvPicPr preferRelativeResize="0"/>
          <p:nvPr/>
        </p:nvPicPr>
        <p:blipFill>
          <a:blip r:embed="rId26">
            <a:alphaModFix/>
          </a:blip>
          <a:stretch>
            <a:fillRect/>
          </a:stretch>
        </p:blipFill>
        <p:spPr>
          <a:xfrm>
            <a:off x="7529978" y="2087017"/>
            <a:ext cx="1346814" cy="601493"/>
          </a:xfrm>
          <a:prstGeom prst="rect">
            <a:avLst/>
          </a:prstGeom>
          <a:noFill/>
          <a:ln w="19050" cap="flat" cmpd="sng">
            <a:solidFill>
              <a:schemeClr val="dk2"/>
            </a:solidFill>
            <a:prstDash val="solid"/>
            <a:round/>
            <a:headEnd type="none" w="sm" len="sm"/>
            <a:tailEnd type="none" w="sm" len="sm"/>
          </a:ln>
          <a:effectLst>
            <a:outerShdw blurRad="57150" dist="28575" dir="8160000" algn="bl" rotWithShape="0">
              <a:srgbClr val="000000">
                <a:alpha val="50000"/>
              </a:srgbClr>
            </a:outerShdw>
          </a:effectLst>
        </p:spPr>
      </p:pic>
      <p:grpSp>
        <p:nvGrpSpPr>
          <p:cNvPr id="79" name="Google Shape;200;p21">
            <a:extLst>
              <a:ext uri="{FF2B5EF4-FFF2-40B4-BE49-F238E27FC236}">
                <a16:creationId xmlns:a16="http://schemas.microsoft.com/office/drawing/2014/main" id="{B21F133D-CA73-45AD-AC11-4E2B4288A8EE}"/>
              </a:ext>
            </a:extLst>
          </p:cNvPr>
          <p:cNvGrpSpPr/>
          <p:nvPr/>
        </p:nvGrpSpPr>
        <p:grpSpPr>
          <a:xfrm>
            <a:off x="9540773" y="4946307"/>
            <a:ext cx="2216795" cy="1250168"/>
            <a:chOff x="9202582" y="4846425"/>
            <a:chExt cx="2659492" cy="1250168"/>
          </a:xfrm>
        </p:grpSpPr>
        <p:sp>
          <p:nvSpPr>
            <p:cNvPr id="80" name="Google Shape;201;p21">
              <a:extLst>
                <a:ext uri="{FF2B5EF4-FFF2-40B4-BE49-F238E27FC236}">
                  <a16:creationId xmlns:a16="http://schemas.microsoft.com/office/drawing/2014/main" id="{0F90A20D-D623-4974-95CF-4A6C0F3B8F64}"/>
                </a:ext>
              </a:extLst>
            </p:cNvPr>
            <p:cNvSpPr/>
            <p:nvPr/>
          </p:nvSpPr>
          <p:spPr>
            <a:xfrm>
              <a:off x="9202582" y="4847093"/>
              <a:ext cx="905400" cy="1249500"/>
            </a:xfrm>
            <a:prstGeom prst="rect">
              <a:avLst/>
            </a:prstGeom>
            <a:solidFill>
              <a:schemeClr val="lt2"/>
            </a:solidFill>
            <a:ln w="19050" cap="flat" cmpd="sng">
              <a:solidFill>
                <a:schemeClr val="dk2"/>
              </a:solidFill>
              <a:prstDash val="solid"/>
              <a:round/>
              <a:headEnd type="none" w="sm" len="sm"/>
              <a:tailEnd type="none" w="sm" len="sm"/>
            </a:ln>
            <a:effectLst>
              <a:outerShdw blurRad="57150" dist="28575" dir="8160000" algn="bl" rotWithShape="0">
                <a:srgbClr val="000000">
                  <a:alpha val="50000"/>
                </a:srgbClr>
              </a:outerShdw>
            </a:effectLst>
          </p:spPr>
          <p:txBody>
            <a:bodyPr spcFirstLastPara="1" wrap="square" lIns="91433" tIns="91433" rIns="91433" bIns="91433" anchor="ctr" anchorCtr="0">
              <a:noAutofit/>
            </a:bodyPr>
            <a:lstStyle/>
            <a:p>
              <a:pPr algn="ctr"/>
              <a:endParaRPr lang="en" sz="1050" b="1" dirty="0"/>
            </a:p>
            <a:p>
              <a:pPr algn="ctr"/>
              <a:r>
                <a:rPr lang="en" sz="1050" b="1" dirty="0"/>
                <a:t>EGI Software Repo</a:t>
              </a:r>
              <a:endParaRPr sz="1050" b="1" dirty="0"/>
            </a:p>
            <a:p>
              <a:pPr algn="ctr"/>
              <a:endParaRPr sz="1050" b="1" dirty="0"/>
            </a:p>
          </p:txBody>
        </p:sp>
        <p:pic>
          <p:nvPicPr>
            <p:cNvPr id="81" name="Google Shape;202;p21">
              <a:hlinkClick r:id="rId27"/>
              <a:extLst>
                <a:ext uri="{FF2B5EF4-FFF2-40B4-BE49-F238E27FC236}">
                  <a16:creationId xmlns:a16="http://schemas.microsoft.com/office/drawing/2014/main" id="{2C3E4820-6142-43E1-8F89-EF17A9526BAA}"/>
                </a:ext>
              </a:extLst>
            </p:cNvPr>
            <p:cNvPicPr preferRelativeResize="0"/>
            <p:nvPr/>
          </p:nvPicPr>
          <p:blipFill>
            <a:blip r:embed="rId28">
              <a:alphaModFix/>
            </a:blip>
            <a:stretch>
              <a:fillRect/>
            </a:stretch>
          </p:blipFill>
          <p:spPr>
            <a:xfrm>
              <a:off x="10246300" y="4846425"/>
              <a:ext cx="1615774" cy="1249275"/>
            </a:xfrm>
            <a:prstGeom prst="rect">
              <a:avLst/>
            </a:prstGeom>
            <a:noFill/>
            <a:ln w="19050" cap="flat" cmpd="sng">
              <a:solidFill>
                <a:schemeClr val="dk2"/>
              </a:solidFill>
              <a:prstDash val="solid"/>
              <a:round/>
              <a:headEnd type="none" w="sm" len="sm"/>
              <a:tailEnd type="none" w="sm" len="sm"/>
            </a:ln>
            <a:effectLst>
              <a:outerShdw blurRad="57150" dist="28575" dir="8160000" algn="bl" rotWithShape="0">
                <a:srgbClr val="000000">
                  <a:alpha val="50000"/>
                </a:srgbClr>
              </a:outerShdw>
            </a:effectLst>
          </p:spPr>
        </p:pic>
      </p:grpSp>
      <p:pic>
        <p:nvPicPr>
          <p:cNvPr id="82" name="Google Shape;203;p21">
            <a:hlinkClick r:id="rId29"/>
            <a:extLst>
              <a:ext uri="{FF2B5EF4-FFF2-40B4-BE49-F238E27FC236}">
                <a16:creationId xmlns:a16="http://schemas.microsoft.com/office/drawing/2014/main" id="{99DB93F1-D85F-470F-AE0C-6F5F7736066D}"/>
              </a:ext>
            </a:extLst>
          </p:cNvPr>
          <p:cNvPicPr preferRelativeResize="0"/>
          <p:nvPr/>
        </p:nvPicPr>
        <p:blipFill>
          <a:blip r:embed="rId30">
            <a:alphaModFix/>
          </a:blip>
          <a:stretch>
            <a:fillRect/>
          </a:stretch>
        </p:blipFill>
        <p:spPr>
          <a:xfrm>
            <a:off x="4805181" y="2712341"/>
            <a:ext cx="1342751" cy="601499"/>
          </a:xfrm>
          <a:prstGeom prst="rect">
            <a:avLst/>
          </a:prstGeom>
          <a:noFill/>
          <a:ln w="19050" cap="flat" cmpd="sng">
            <a:solidFill>
              <a:schemeClr val="dk2"/>
            </a:solidFill>
            <a:prstDash val="solid"/>
            <a:round/>
            <a:headEnd type="none" w="sm" len="sm"/>
            <a:tailEnd type="none" w="sm" len="sm"/>
          </a:ln>
          <a:effectLst>
            <a:outerShdw blurRad="57150" dist="28575" dir="8160000" algn="bl" rotWithShape="0">
              <a:srgbClr val="000000">
                <a:alpha val="50000"/>
              </a:srgbClr>
            </a:outerShdw>
          </a:effectLst>
        </p:spPr>
      </p:pic>
      <p:pic>
        <p:nvPicPr>
          <p:cNvPr id="83" name="Google Shape;204;p21">
            <a:hlinkClick r:id="rId31"/>
            <a:extLst>
              <a:ext uri="{FF2B5EF4-FFF2-40B4-BE49-F238E27FC236}">
                <a16:creationId xmlns:a16="http://schemas.microsoft.com/office/drawing/2014/main" id="{B26B7B68-45A3-4AA9-98A7-48C0FD2330DD}"/>
              </a:ext>
            </a:extLst>
          </p:cNvPr>
          <p:cNvPicPr preferRelativeResize="0"/>
          <p:nvPr/>
        </p:nvPicPr>
        <p:blipFill>
          <a:blip r:embed="rId32">
            <a:alphaModFix/>
          </a:blip>
          <a:stretch>
            <a:fillRect/>
          </a:stretch>
        </p:blipFill>
        <p:spPr>
          <a:xfrm>
            <a:off x="4806043" y="3521892"/>
            <a:ext cx="1346815" cy="1249276"/>
          </a:xfrm>
          <a:prstGeom prst="rect">
            <a:avLst/>
          </a:prstGeom>
          <a:noFill/>
          <a:ln w="19050" cap="flat" cmpd="sng">
            <a:solidFill>
              <a:schemeClr val="dk2"/>
            </a:solidFill>
            <a:prstDash val="solid"/>
            <a:round/>
            <a:headEnd type="none" w="sm" len="sm"/>
            <a:tailEnd type="none" w="sm" len="sm"/>
          </a:ln>
          <a:effectLst>
            <a:outerShdw blurRad="57150" dist="28575" dir="8160000" algn="bl" rotWithShape="0">
              <a:srgbClr val="000000">
                <a:alpha val="50000"/>
              </a:srgbClr>
            </a:outerShdw>
          </a:effectLst>
        </p:spPr>
      </p:pic>
      <p:pic>
        <p:nvPicPr>
          <p:cNvPr id="84" name="Google Shape;206;p21">
            <a:hlinkClick r:id="rId33"/>
            <a:extLst>
              <a:ext uri="{FF2B5EF4-FFF2-40B4-BE49-F238E27FC236}">
                <a16:creationId xmlns:a16="http://schemas.microsoft.com/office/drawing/2014/main" id="{E8BFB29F-4084-4978-A273-ECD73F464983}"/>
              </a:ext>
            </a:extLst>
          </p:cNvPr>
          <p:cNvPicPr preferRelativeResize="0"/>
          <p:nvPr/>
        </p:nvPicPr>
        <p:blipFill>
          <a:blip r:embed="rId34">
            <a:alphaModFix/>
          </a:blip>
          <a:stretch>
            <a:fillRect/>
          </a:stretch>
        </p:blipFill>
        <p:spPr>
          <a:xfrm>
            <a:off x="10408282" y="2670906"/>
            <a:ext cx="1346812" cy="657149"/>
          </a:xfrm>
          <a:prstGeom prst="rect">
            <a:avLst/>
          </a:prstGeom>
          <a:noFill/>
          <a:ln w="19050" cap="flat" cmpd="sng">
            <a:solidFill>
              <a:schemeClr val="dk2"/>
            </a:solidFill>
            <a:prstDash val="solid"/>
            <a:round/>
            <a:headEnd type="none" w="sm" len="sm"/>
            <a:tailEnd type="none" w="sm" len="sm"/>
          </a:ln>
          <a:effectLst>
            <a:outerShdw blurRad="57150" dist="28575" dir="8160000" algn="bl" rotWithShape="0">
              <a:srgbClr val="000000">
                <a:alpha val="50000"/>
              </a:srgbClr>
            </a:outerShdw>
          </a:effectLst>
        </p:spPr>
      </p:pic>
      <p:pic>
        <p:nvPicPr>
          <p:cNvPr id="85" name="Google Shape;207;p21">
            <a:hlinkClick r:id="rId35"/>
            <a:extLst>
              <a:ext uri="{FF2B5EF4-FFF2-40B4-BE49-F238E27FC236}">
                <a16:creationId xmlns:a16="http://schemas.microsoft.com/office/drawing/2014/main" id="{CA40F37C-E21C-4087-A0B5-CD80300DD81C}"/>
              </a:ext>
            </a:extLst>
          </p:cNvPr>
          <p:cNvPicPr preferRelativeResize="0"/>
          <p:nvPr/>
        </p:nvPicPr>
        <p:blipFill>
          <a:blip r:embed="rId36">
            <a:alphaModFix/>
          </a:blip>
          <a:stretch>
            <a:fillRect/>
          </a:stretch>
        </p:blipFill>
        <p:spPr>
          <a:xfrm>
            <a:off x="10409937" y="2078332"/>
            <a:ext cx="1342708" cy="601499"/>
          </a:xfrm>
          <a:prstGeom prst="rect">
            <a:avLst/>
          </a:prstGeom>
          <a:noFill/>
          <a:ln w="19050" cap="flat" cmpd="sng">
            <a:solidFill>
              <a:schemeClr val="dk2"/>
            </a:solidFill>
            <a:prstDash val="solid"/>
            <a:round/>
            <a:headEnd type="none" w="sm" len="sm"/>
            <a:tailEnd type="none" w="sm" len="sm"/>
          </a:ln>
          <a:effectLst>
            <a:outerShdw blurRad="57150" dist="28575" dir="8160000" algn="bl" rotWithShape="0">
              <a:srgbClr val="000000">
                <a:alpha val="50000"/>
              </a:srgbClr>
            </a:outerShdw>
          </a:effectLst>
        </p:spPr>
      </p:pic>
      <p:grpSp>
        <p:nvGrpSpPr>
          <p:cNvPr id="49" name="Group 16">
            <a:extLst>
              <a:ext uri="{FF2B5EF4-FFF2-40B4-BE49-F238E27FC236}">
                <a16:creationId xmlns:a16="http://schemas.microsoft.com/office/drawing/2014/main" id="{0647E410-C82F-1043-A6E8-246E3A911869}"/>
              </a:ext>
            </a:extLst>
          </p:cNvPr>
          <p:cNvGrpSpPr/>
          <p:nvPr/>
        </p:nvGrpSpPr>
        <p:grpSpPr>
          <a:xfrm>
            <a:off x="324728" y="1104285"/>
            <a:ext cx="529520" cy="4998802"/>
            <a:chOff x="335360" y="949839"/>
            <a:chExt cx="566259" cy="5345629"/>
          </a:xfrm>
        </p:grpSpPr>
        <p:pic>
          <p:nvPicPr>
            <p:cNvPr id="50" name="Picture 10">
              <a:extLst>
                <a:ext uri="{FF2B5EF4-FFF2-40B4-BE49-F238E27FC236}">
                  <a16:creationId xmlns:a16="http://schemas.microsoft.com/office/drawing/2014/main" id="{0C84A516-ECF4-0F48-8579-C3445D919F91}"/>
                </a:ext>
              </a:extLst>
            </p:cNvPr>
            <p:cNvPicPr>
              <a:picLocks noChangeAspect="1" noChangeArrowheads="1"/>
            </p:cNvPicPr>
            <p:nvPr/>
          </p:nvPicPr>
          <p:blipFill>
            <a:blip r:embed="rId37">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949839"/>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12">
              <a:extLst>
                <a:ext uri="{FF2B5EF4-FFF2-40B4-BE49-F238E27FC236}">
                  <a16:creationId xmlns:a16="http://schemas.microsoft.com/office/drawing/2014/main" id="{30D2D327-2523-B342-8E23-9626B950390B}"/>
                </a:ext>
              </a:extLst>
            </p:cNvPr>
            <p:cNvPicPr>
              <a:picLocks noChangeAspect="1" noChangeArrowheads="1"/>
            </p:cNvPicPr>
            <p:nvPr/>
          </p:nvPicPr>
          <p:blipFill>
            <a:blip r:embed="rId38">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155040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86" name="Picture 14">
              <a:extLst>
                <a:ext uri="{FF2B5EF4-FFF2-40B4-BE49-F238E27FC236}">
                  <a16:creationId xmlns:a16="http://schemas.microsoft.com/office/drawing/2014/main" id="{C9C55A6F-4189-0449-BEBB-A6AAD292737F}"/>
                </a:ext>
              </a:extLst>
            </p:cNvPr>
            <p:cNvPicPr>
              <a:picLocks noChangeAspect="1" noChangeArrowheads="1"/>
            </p:cNvPicPr>
            <p:nvPr/>
          </p:nvPicPr>
          <p:blipFill>
            <a:blip r:embed="rId39">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2150977"/>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87" name="Picture 16">
              <a:extLst>
                <a:ext uri="{FF2B5EF4-FFF2-40B4-BE49-F238E27FC236}">
                  <a16:creationId xmlns:a16="http://schemas.microsoft.com/office/drawing/2014/main" id="{E7BF38C9-AD99-3D43-B302-CE7648B2C947}"/>
                </a:ext>
              </a:extLst>
            </p:cNvPr>
            <p:cNvPicPr>
              <a:picLocks noChangeAspect="1" noChangeArrowheads="1"/>
            </p:cNvPicPr>
            <p:nvPr/>
          </p:nvPicPr>
          <p:blipFill>
            <a:blip r:embed="rId40">
              <a:extLst>
                <a:ext uri="{28A0092B-C50C-407E-A947-70E740481C1C}">
                  <a14:useLocalDpi xmlns:a14="http://schemas.microsoft.com/office/drawing/2010/main" val="0"/>
                </a:ext>
              </a:extLst>
            </a:blip>
            <a:srcRect/>
            <a:stretch>
              <a:fillRect/>
            </a:stretch>
          </p:blipFill>
          <p:spPr bwMode="auto">
            <a:xfrm>
              <a:off x="364660" y="2751544"/>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88" name="Picture 18">
              <a:extLst>
                <a:ext uri="{FF2B5EF4-FFF2-40B4-BE49-F238E27FC236}">
                  <a16:creationId xmlns:a16="http://schemas.microsoft.com/office/drawing/2014/main" id="{DEF6A4D3-FDAB-A945-A987-284A34BE4137}"/>
                </a:ext>
              </a:extLst>
            </p:cNvPr>
            <p:cNvPicPr>
              <a:picLocks noChangeAspect="1" noChangeArrowheads="1"/>
            </p:cNvPicPr>
            <p:nvPr/>
          </p:nvPicPr>
          <p:blipFill>
            <a:blip r:embed="rId41">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3352114"/>
              <a:ext cx="537715" cy="537715"/>
            </a:xfrm>
            <a:prstGeom prst="rect">
              <a:avLst/>
            </a:prstGeom>
            <a:noFill/>
            <a:extLst>
              <a:ext uri="{909E8E84-426E-40DD-AFC4-6F175D3DCCD1}">
                <a14:hiddenFill xmlns:a14="http://schemas.microsoft.com/office/drawing/2010/main">
                  <a:solidFill>
                    <a:srgbClr val="FFFFFF"/>
                  </a:solidFill>
                </a14:hiddenFill>
              </a:ext>
            </a:extLst>
          </p:spPr>
        </p:pic>
        <p:pic>
          <p:nvPicPr>
            <p:cNvPr id="89" name="Picture 20">
              <a:extLst>
                <a:ext uri="{FF2B5EF4-FFF2-40B4-BE49-F238E27FC236}">
                  <a16:creationId xmlns:a16="http://schemas.microsoft.com/office/drawing/2014/main" id="{66877A26-1684-6A44-9F44-8964E9398505}"/>
                </a:ext>
              </a:extLst>
            </p:cNvPr>
            <p:cNvPicPr>
              <a:picLocks noChangeAspect="1" noChangeArrowheads="1"/>
            </p:cNvPicPr>
            <p:nvPr/>
          </p:nvPicPr>
          <p:blipFill>
            <a:blip r:embed="rId42">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3954364"/>
              <a:ext cx="536959" cy="537716"/>
            </a:xfrm>
            <a:prstGeom prst="rect">
              <a:avLst/>
            </a:prstGeom>
            <a:noFill/>
            <a:extLst>
              <a:ext uri="{909E8E84-426E-40DD-AFC4-6F175D3DCCD1}">
                <a14:hiddenFill xmlns:a14="http://schemas.microsoft.com/office/drawing/2010/main">
                  <a:solidFill>
                    <a:srgbClr val="FFFFFF"/>
                  </a:solidFill>
                </a14:hiddenFill>
              </a:ext>
            </a:extLst>
          </p:spPr>
        </p:pic>
        <p:pic>
          <p:nvPicPr>
            <p:cNvPr id="90" name="Picture 22">
              <a:extLst>
                <a:ext uri="{FF2B5EF4-FFF2-40B4-BE49-F238E27FC236}">
                  <a16:creationId xmlns:a16="http://schemas.microsoft.com/office/drawing/2014/main" id="{2D0BF3D7-D12F-644B-A2F1-FA70B8F16509}"/>
                </a:ext>
              </a:extLst>
            </p:cNvPr>
            <p:cNvPicPr>
              <a:picLocks noChangeAspect="1" noChangeArrowheads="1"/>
            </p:cNvPicPr>
            <p:nvPr/>
          </p:nvPicPr>
          <p:blipFill>
            <a:blip r:embed="rId43">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455661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91" name="Picture 24">
              <a:extLst>
                <a:ext uri="{FF2B5EF4-FFF2-40B4-BE49-F238E27FC236}">
                  <a16:creationId xmlns:a16="http://schemas.microsoft.com/office/drawing/2014/main" id="{10D26B40-18C5-2D46-90A4-E5EA823B1780}"/>
                </a:ext>
              </a:extLst>
            </p:cNvPr>
            <p:cNvPicPr>
              <a:picLocks noChangeAspect="1" noChangeArrowheads="1"/>
            </p:cNvPicPr>
            <p:nvPr/>
          </p:nvPicPr>
          <p:blipFill>
            <a:blip r:embed="rId44">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515718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92" name="Picture 26">
              <a:extLst>
                <a:ext uri="{FF2B5EF4-FFF2-40B4-BE49-F238E27FC236}">
                  <a16:creationId xmlns:a16="http://schemas.microsoft.com/office/drawing/2014/main" id="{94575BC8-C3EF-BB4F-84C5-E7EBC63AB554}"/>
                </a:ext>
              </a:extLst>
            </p:cNvPr>
            <p:cNvPicPr>
              <a:picLocks noChangeAspect="1" noChangeArrowheads="1"/>
            </p:cNvPicPr>
            <p:nvPr/>
          </p:nvPicPr>
          <p:blipFill>
            <a:blip r:embed="rId45">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35360" y="5757752"/>
              <a:ext cx="536959" cy="537716"/>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sp>
        <p:nvSpPr>
          <p:cNvPr id="397" name="Google Shape;397;p15"/>
          <p:cNvSpPr txBox="1">
            <a:spLocks noGrp="1"/>
          </p:cNvSpPr>
          <p:nvPr>
            <p:ph type="body" idx="1"/>
          </p:nvPr>
        </p:nvSpPr>
        <p:spPr>
          <a:xfrm>
            <a:off x="1637414" y="1418034"/>
            <a:ext cx="9783290" cy="4440846"/>
          </a:xfrm>
          <a:prstGeom prst="rect">
            <a:avLst/>
          </a:prstGeom>
          <a:noFill/>
          <a:ln>
            <a:noFill/>
          </a:ln>
        </p:spPr>
        <p:txBody>
          <a:bodyPr spcFirstLastPara="1" wrap="square" lIns="91425" tIns="45700" rIns="91425" bIns="45700" anchor="t" anchorCtr="0">
            <a:normAutofit lnSpcReduction="10000"/>
          </a:bodyPr>
          <a:lstStyle/>
          <a:p>
            <a:pPr marL="342900" lvl="0" indent="-342900" algn="l" rtl="0">
              <a:lnSpc>
                <a:spcPct val="100000"/>
              </a:lnSpc>
              <a:spcBef>
                <a:spcPts val="0"/>
              </a:spcBef>
              <a:spcAft>
                <a:spcPts val="0"/>
              </a:spcAft>
              <a:buClr>
                <a:srgbClr val="3C3C3C"/>
              </a:buClr>
              <a:buSzPts val="2800"/>
              <a:buFont typeface="Calibri"/>
              <a:buChar char="•"/>
            </a:pPr>
            <a:r>
              <a:rPr lang="en-GB" sz="2400" dirty="0"/>
              <a:t>Provides a common toolset for integrating services to EOSC ecosystem. </a:t>
            </a:r>
            <a:endParaRPr sz="2400" dirty="0"/>
          </a:p>
          <a:p>
            <a:pPr marL="742950" lvl="1" indent="-285750" algn="l" rtl="0">
              <a:lnSpc>
                <a:spcPct val="100000"/>
              </a:lnSpc>
              <a:spcBef>
                <a:spcPts val="520"/>
              </a:spcBef>
              <a:spcAft>
                <a:spcPts val="0"/>
              </a:spcAft>
              <a:buClr>
                <a:srgbClr val="3C3C3C"/>
              </a:buClr>
              <a:buSzPts val="2340"/>
              <a:buChar char="-"/>
            </a:pPr>
            <a:r>
              <a:rPr lang="en-GB" sz="2400" dirty="0"/>
              <a:t>A prerequisite for the function of the hub as a federating core</a:t>
            </a:r>
            <a:endParaRPr sz="2400" dirty="0"/>
          </a:p>
          <a:p>
            <a:pPr marL="742950" lvl="1" indent="-285750" algn="l" rtl="0">
              <a:lnSpc>
                <a:spcPct val="100000"/>
              </a:lnSpc>
              <a:spcBef>
                <a:spcPts val="520"/>
              </a:spcBef>
              <a:spcAft>
                <a:spcPts val="0"/>
              </a:spcAft>
              <a:buClr>
                <a:srgbClr val="3C3C3C"/>
              </a:buClr>
              <a:buSzPts val="2340"/>
              <a:buChar char="-"/>
            </a:pPr>
            <a:r>
              <a:rPr lang="en-GB" sz="2400" dirty="0"/>
              <a:t>A mature implementation of the tools will streamline the processes of the EOSC Hub Operators.</a:t>
            </a:r>
            <a:br>
              <a:rPr lang="en-GB" sz="2400" dirty="0"/>
            </a:br>
            <a:r>
              <a:rPr lang="en-GB" sz="2400" dirty="0"/>
              <a:t> </a:t>
            </a:r>
            <a:endParaRPr sz="2400" dirty="0"/>
          </a:p>
          <a:p>
            <a:pPr marL="342900" lvl="0" indent="-342900" algn="l" rtl="0">
              <a:lnSpc>
                <a:spcPct val="100000"/>
              </a:lnSpc>
              <a:spcBef>
                <a:spcPts val="560"/>
              </a:spcBef>
              <a:spcAft>
                <a:spcPts val="0"/>
              </a:spcAft>
              <a:buClr>
                <a:srgbClr val="3C3C3C"/>
              </a:buClr>
              <a:buSzPts val="2800"/>
              <a:buFont typeface="Calibri"/>
              <a:buChar char="•"/>
            </a:pPr>
            <a:r>
              <a:rPr lang="en-GB" sz="2400" dirty="0"/>
              <a:t>For the service providers, the KER provides tools to access several user communities through the hub</a:t>
            </a:r>
            <a:endParaRPr sz="2400" dirty="0"/>
          </a:p>
          <a:p>
            <a:pPr marL="742950" lvl="1" indent="-285750" algn="l" rtl="0">
              <a:lnSpc>
                <a:spcPct val="100000"/>
              </a:lnSpc>
              <a:spcBef>
                <a:spcPts val="520"/>
              </a:spcBef>
              <a:spcAft>
                <a:spcPts val="0"/>
              </a:spcAft>
              <a:buClr>
                <a:srgbClr val="3C3C3C"/>
              </a:buClr>
              <a:buSzPts val="2340"/>
              <a:buChar char="-"/>
            </a:pPr>
            <a:r>
              <a:rPr lang="en-GB" sz="2400" dirty="0"/>
              <a:t>Multiple communities, single service API</a:t>
            </a:r>
            <a:br>
              <a:rPr lang="en-GB" sz="2400" dirty="0"/>
            </a:br>
            <a:endParaRPr sz="2400" dirty="0"/>
          </a:p>
          <a:p>
            <a:pPr marL="457200" lvl="0" indent="-406400" algn="l" rtl="0">
              <a:lnSpc>
                <a:spcPct val="100000"/>
              </a:lnSpc>
              <a:spcBef>
                <a:spcPts val="520"/>
              </a:spcBef>
              <a:spcAft>
                <a:spcPts val="0"/>
              </a:spcAft>
              <a:buSzPts val="2800"/>
              <a:buChar char="•"/>
            </a:pPr>
            <a:r>
              <a:rPr lang="en-GB" sz="2400" dirty="0"/>
              <a:t>More information</a:t>
            </a:r>
            <a:endParaRPr sz="2400" dirty="0"/>
          </a:p>
          <a:p>
            <a:pPr marL="914400" lvl="1" indent="-377190" algn="l" rtl="0">
              <a:lnSpc>
                <a:spcPct val="100000"/>
              </a:lnSpc>
              <a:spcBef>
                <a:spcPts val="520"/>
              </a:spcBef>
              <a:spcAft>
                <a:spcPts val="0"/>
              </a:spcAft>
              <a:buSzPts val="2340"/>
              <a:buChar char="-"/>
            </a:pPr>
            <a:r>
              <a:rPr lang="en-GB" sz="24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go="http://customooxmlschemas.google.com/" textRoundtripDataId="5"/>
                  </a:ext>
                </a:extLst>
              </a:rPr>
              <a:t>KER page on EOSC-hub website</a:t>
            </a:r>
            <a:br>
              <a:rPr lang="en-GB" sz="24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go="http://customooxmlschemas.google.com/" textRoundtripDataId="5"/>
                  </a:ext>
                </a:extLst>
              </a:rPr>
            </a:br>
            <a:r>
              <a:rPr lang="en-GB" sz="2400" u="sng" dirty="0">
                <a:solidFill>
                  <a:schemeClr val="hlink"/>
                </a:solidFill>
                <a:hlinkClick r:id="rId3"/>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go="http://customooxmlschemas.google.com/" textRoundtripDataId="6"/>
                  </a:ext>
                </a:extLst>
              </a:rPr>
              <a:t>https://www.eosc-hub.eu/eosc-hub-key-exploitable-results#KER4</a:t>
            </a:r>
            <a:r>
              <a:rPr lang="en-GB" sz="24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go="http://customooxmlschemas.google.com/" textRoundtripDataId="7"/>
                  </a:ext>
                </a:extLst>
              </a:rPr>
              <a:t> </a:t>
            </a:r>
            <a:endParaRPr sz="2400" dirty="0"/>
          </a:p>
        </p:txBody>
      </p:sp>
      <p:sp>
        <p:nvSpPr>
          <p:cNvPr id="398" name="Google Shape;398;p15"/>
          <p:cNvSpPr txBox="1">
            <a:spLocks noGrp="1"/>
          </p:cNvSpPr>
          <p:nvPr>
            <p:ph type="dt" idx="10"/>
          </p:nvPr>
        </p:nvSpPr>
        <p:spPr>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05/05/2020</a:t>
            </a:r>
            <a:endParaRPr/>
          </a:p>
        </p:txBody>
      </p:sp>
      <p:sp>
        <p:nvSpPr>
          <p:cNvPr id="399" name="Google Shape;399;p15"/>
          <p:cNvSpPr txBox="1">
            <a:spLocks noGrp="1"/>
          </p:cNvSpPr>
          <p:nvPr>
            <p:ph type="sldNum" idx="12"/>
          </p:nvPr>
        </p:nvSpPr>
        <p:spPr>
          <a:prstGeom prst="rect">
            <a:avLst/>
          </a:prstGeom>
          <a:noFill/>
          <a:ln>
            <a:noFill/>
          </a:ln>
        </p:spPr>
        <p:txBody>
          <a:bodyPr spcFirstLastPara="1" wrap="square" lIns="91425" tIns="45700" rIns="91425" bIns="45700" anchor="t" anchorCtr="0">
            <a:noAutofit/>
          </a:bodyPr>
          <a:lstStyle/>
          <a:p>
            <a:pPr marL="0" lvl="0" indent="0" algn="r" rtl="0">
              <a:lnSpc>
                <a:spcPct val="100000"/>
              </a:lnSpc>
              <a:spcBef>
                <a:spcPts val="0"/>
              </a:spcBef>
              <a:spcAft>
                <a:spcPts val="0"/>
              </a:spcAft>
              <a:buSzPts val="1300"/>
              <a:buNone/>
            </a:pPr>
            <a:fld id="{00000000-1234-1234-1234-123412341234}" type="slidenum">
              <a:rPr lang="en-GB"/>
              <a:t>21</a:t>
            </a:fld>
            <a:endParaRPr/>
          </a:p>
        </p:txBody>
      </p:sp>
      <p:sp>
        <p:nvSpPr>
          <p:cNvPr id="400" name="Google Shape;400;p15"/>
          <p:cNvSpPr txBox="1">
            <a:spLocks noGrp="1"/>
          </p:cNvSpPr>
          <p:nvPr>
            <p:ph type="title"/>
          </p:nvPr>
        </p:nvSpPr>
        <p:spPr>
          <a:xfrm>
            <a:off x="3220977" y="304658"/>
            <a:ext cx="8640960" cy="537716"/>
          </a:xfrm>
          <a:prstGeom prst="rect">
            <a:avLst/>
          </a:prstGeom>
          <a:noFill/>
          <a:ln>
            <a:noFill/>
          </a:ln>
        </p:spPr>
        <p:txBody>
          <a:bodyPr spcFirstLastPara="1" wrap="square" lIns="91425" tIns="45700" rIns="91425" bIns="45700" anchor="t" anchorCtr="0">
            <a:normAutofit/>
          </a:bodyPr>
          <a:lstStyle/>
          <a:p>
            <a:pPr marL="0" lvl="0" indent="0" rtl="0">
              <a:lnSpc>
                <a:spcPct val="100000"/>
              </a:lnSpc>
              <a:spcBef>
                <a:spcPts val="0"/>
              </a:spcBef>
              <a:spcAft>
                <a:spcPts val="0"/>
              </a:spcAft>
              <a:buClr>
                <a:srgbClr val="1D2F45"/>
              </a:buClr>
              <a:buSzPts val="3240"/>
              <a:buFont typeface="Calibri"/>
              <a:buNone/>
            </a:pPr>
            <a:r>
              <a:rPr lang="en-GB" dirty="0"/>
              <a:t>Key benefits</a:t>
            </a:r>
            <a:endParaRPr dirty="0"/>
          </a:p>
        </p:txBody>
      </p:sp>
      <p:grpSp>
        <p:nvGrpSpPr>
          <p:cNvPr id="17" name="Group 16">
            <a:extLst>
              <a:ext uri="{FF2B5EF4-FFF2-40B4-BE49-F238E27FC236}">
                <a16:creationId xmlns:a16="http://schemas.microsoft.com/office/drawing/2014/main" id="{E19E913F-E1C5-1341-A41F-BAB930138F02}"/>
              </a:ext>
            </a:extLst>
          </p:cNvPr>
          <p:cNvGrpSpPr/>
          <p:nvPr/>
        </p:nvGrpSpPr>
        <p:grpSpPr>
          <a:xfrm>
            <a:off x="324728" y="1104285"/>
            <a:ext cx="529520" cy="4998802"/>
            <a:chOff x="335360" y="949839"/>
            <a:chExt cx="566259" cy="5345629"/>
          </a:xfrm>
        </p:grpSpPr>
        <p:pic>
          <p:nvPicPr>
            <p:cNvPr id="18" name="Picture 10">
              <a:extLst>
                <a:ext uri="{FF2B5EF4-FFF2-40B4-BE49-F238E27FC236}">
                  <a16:creationId xmlns:a16="http://schemas.microsoft.com/office/drawing/2014/main" id="{29C30455-526C-F747-9D5F-4D0DA2C67BFA}"/>
                </a:ext>
              </a:extLst>
            </p:cNvPr>
            <p:cNvPicPr>
              <a:picLocks noChangeAspect="1" noChangeArrowheads="1"/>
            </p:cNvPicPr>
            <p:nvPr/>
          </p:nvPicPr>
          <p:blipFill>
            <a:blip r:embed="rId4">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949839"/>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2">
              <a:extLst>
                <a:ext uri="{FF2B5EF4-FFF2-40B4-BE49-F238E27FC236}">
                  <a16:creationId xmlns:a16="http://schemas.microsoft.com/office/drawing/2014/main" id="{ABC5FBAB-569E-0E44-8EB0-6BBDF077C136}"/>
                </a:ext>
              </a:extLst>
            </p:cNvPr>
            <p:cNvPicPr>
              <a:picLocks noChangeAspect="1" noChangeArrowheads="1"/>
            </p:cNvPicPr>
            <p:nvPr/>
          </p:nvPicPr>
          <p:blipFill>
            <a:blip r:embed="rId5">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155040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4">
              <a:extLst>
                <a:ext uri="{FF2B5EF4-FFF2-40B4-BE49-F238E27FC236}">
                  <a16:creationId xmlns:a16="http://schemas.microsoft.com/office/drawing/2014/main" id="{799BA2BB-77E5-CB45-8FE5-E0A82EA57992}"/>
                </a:ext>
              </a:extLst>
            </p:cNvPr>
            <p:cNvPicPr>
              <a:picLocks noChangeAspect="1" noChangeArrowheads="1"/>
            </p:cNvPicPr>
            <p:nvPr/>
          </p:nvPicPr>
          <p:blipFill>
            <a:blip r:embed="rId6">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2150977"/>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6">
              <a:extLst>
                <a:ext uri="{FF2B5EF4-FFF2-40B4-BE49-F238E27FC236}">
                  <a16:creationId xmlns:a16="http://schemas.microsoft.com/office/drawing/2014/main" id="{180AE458-E03A-024B-8B06-C35F11605C4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4660" y="2751544"/>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8">
              <a:extLst>
                <a:ext uri="{FF2B5EF4-FFF2-40B4-BE49-F238E27FC236}">
                  <a16:creationId xmlns:a16="http://schemas.microsoft.com/office/drawing/2014/main" id="{28147D20-9631-7344-BFE0-F4CE7BCF7351}"/>
                </a:ext>
              </a:extLst>
            </p:cNvPr>
            <p:cNvPicPr>
              <a:picLocks noChangeAspect="1" noChangeArrowheads="1"/>
            </p:cNvPicPr>
            <p:nvPr/>
          </p:nvPicPr>
          <p:blipFill>
            <a:blip r:embed="rId8">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3352114"/>
              <a:ext cx="537715" cy="537715"/>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0">
              <a:extLst>
                <a:ext uri="{FF2B5EF4-FFF2-40B4-BE49-F238E27FC236}">
                  <a16:creationId xmlns:a16="http://schemas.microsoft.com/office/drawing/2014/main" id="{15DBF6EA-676C-734B-B154-F4A49EA233FE}"/>
                </a:ext>
              </a:extLst>
            </p:cNvPr>
            <p:cNvPicPr>
              <a:picLocks noChangeAspect="1" noChangeArrowheads="1"/>
            </p:cNvPicPr>
            <p:nvPr/>
          </p:nvPicPr>
          <p:blipFill>
            <a:blip r:embed="rId9">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3954364"/>
              <a:ext cx="536959" cy="537716"/>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2">
              <a:extLst>
                <a:ext uri="{FF2B5EF4-FFF2-40B4-BE49-F238E27FC236}">
                  <a16:creationId xmlns:a16="http://schemas.microsoft.com/office/drawing/2014/main" id="{2313BCC4-9E47-D64E-8AD5-E463849D7D03}"/>
                </a:ext>
              </a:extLst>
            </p:cNvPr>
            <p:cNvPicPr>
              <a:picLocks noChangeAspect="1" noChangeArrowheads="1"/>
            </p:cNvPicPr>
            <p:nvPr/>
          </p:nvPicPr>
          <p:blipFill>
            <a:blip r:embed="rId10">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455661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4">
              <a:extLst>
                <a:ext uri="{FF2B5EF4-FFF2-40B4-BE49-F238E27FC236}">
                  <a16:creationId xmlns:a16="http://schemas.microsoft.com/office/drawing/2014/main" id="{4E545C2D-A74E-6748-8BC5-15ECF4B621F4}"/>
                </a:ext>
              </a:extLst>
            </p:cNvPr>
            <p:cNvPicPr>
              <a:picLocks noChangeAspect="1" noChangeArrowheads="1"/>
            </p:cNvPicPr>
            <p:nvPr/>
          </p:nvPicPr>
          <p:blipFill>
            <a:blip r:embed="rId11">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515718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6">
              <a:extLst>
                <a:ext uri="{FF2B5EF4-FFF2-40B4-BE49-F238E27FC236}">
                  <a16:creationId xmlns:a16="http://schemas.microsoft.com/office/drawing/2014/main" id="{D77F8A07-A57A-2647-8608-68177B7413C8}"/>
                </a:ext>
              </a:extLst>
            </p:cNvPr>
            <p:cNvPicPr>
              <a:picLocks noChangeAspect="1" noChangeArrowheads="1"/>
            </p:cNvPicPr>
            <p:nvPr/>
          </p:nvPicPr>
          <p:blipFill>
            <a:blip r:embed="rId12">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35360" y="5757752"/>
              <a:ext cx="536959" cy="537716"/>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05"/>
        <p:cNvGrpSpPr/>
        <p:nvPr/>
      </p:nvGrpSpPr>
      <p:grpSpPr>
        <a:xfrm>
          <a:off x="0" y="0"/>
          <a:ext cx="0" cy="0"/>
          <a:chOff x="0" y="0"/>
          <a:chExt cx="0" cy="0"/>
        </a:xfrm>
      </p:grpSpPr>
      <p:grpSp>
        <p:nvGrpSpPr>
          <p:cNvPr id="11" name="Group 10">
            <a:extLst>
              <a:ext uri="{FF2B5EF4-FFF2-40B4-BE49-F238E27FC236}">
                <a16:creationId xmlns:a16="http://schemas.microsoft.com/office/drawing/2014/main" id="{6770C5FB-6ECB-434B-B3EC-AE9DB274B883}"/>
              </a:ext>
            </a:extLst>
          </p:cNvPr>
          <p:cNvGrpSpPr/>
          <p:nvPr/>
        </p:nvGrpSpPr>
        <p:grpSpPr>
          <a:xfrm>
            <a:off x="1477920" y="1230894"/>
            <a:ext cx="9968432" cy="4560049"/>
            <a:chOff x="1026034" y="1166441"/>
            <a:chExt cx="10707403" cy="4560049"/>
          </a:xfrm>
        </p:grpSpPr>
        <p:sp>
          <p:nvSpPr>
            <p:cNvPr id="12" name="Google Shape;195;p40">
              <a:extLst>
                <a:ext uri="{FF2B5EF4-FFF2-40B4-BE49-F238E27FC236}">
                  <a16:creationId xmlns:a16="http://schemas.microsoft.com/office/drawing/2014/main" id="{B1776D07-715D-4A2C-AC0D-A1EA2CA288BC}"/>
                </a:ext>
              </a:extLst>
            </p:cNvPr>
            <p:cNvSpPr/>
            <p:nvPr/>
          </p:nvSpPr>
          <p:spPr>
            <a:xfrm>
              <a:off x="1026034" y="1166441"/>
              <a:ext cx="8620227" cy="999983"/>
            </a:xfrm>
            <a:prstGeom prst="rect">
              <a:avLst/>
            </a:prstGeom>
            <a:solidFill>
              <a:srgbClr val="8CB3E3"/>
            </a:solidFill>
            <a:ln w="38100" cap="flat" cmpd="sng">
              <a:solidFill>
                <a:schemeClr val="bg1">
                  <a:lumMod val="50000"/>
                </a:schemeClr>
              </a:solidFill>
              <a:prstDash val="solid"/>
              <a:round/>
              <a:headEnd type="none" w="sm" len="sm"/>
              <a:tailEnd type="none" w="sm" len="sm"/>
            </a:ln>
          </p:spPr>
          <p:txBody>
            <a:bodyPr spcFirstLastPara="1" wrap="square" lIns="91425" tIns="45700" rIns="91425" bIns="45700" anchor="t" anchorCtr="0">
              <a:noAutofit/>
            </a:bodyPr>
            <a:lstStyle/>
            <a:p>
              <a:pPr marL="274320" marR="0" lvl="0" indent="0" algn="l" rtl="0">
                <a:lnSpc>
                  <a:spcPct val="100000"/>
                </a:lnSpc>
                <a:spcBef>
                  <a:spcPts val="0"/>
                </a:spcBef>
                <a:spcAft>
                  <a:spcPts val="0"/>
                </a:spcAft>
                <a:buNone/>
              </a:pPr>
              <a:endParaRPr sz="1400" b="1" i="0"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r>
                <a:rPr lang="en-GB" sz="2800" b="1" i="0" u="none" strike="noStrike" cap="none" dirty="0">
                  <a:solidFill>
                    <a:schemeClr val="lt1"/>
                  </a:solidFill>
                  <a:latin typeface="Calibri"/>
                  <a:ea typeface="Calibri"/>
                  <a:cs typeface="Calibri"/>
                  <a:sym typeface="Calibri"/>
                </a:rPr>
                <a:t>Enterprise</a:t>
              </a:r>
              <a:endParaRPr sz="1400" b="0" i="1" u="none" strike="noStrike" cap="none" dirty="0">
                <a:solidFill>
                  <a:schemeClr val="lt1"/>
                </a:solidFill>
                <a:latin typeface="Calibri"/>
                <a:ea typeface="Calibri"/>
                <a:cs typeface="Calibri"/>
                <a:sym typeface="Calibri"/>
              </a:endParaRPr>
            </a:p>
          </p:txBody>
        </p:sp>
        <p:sp>
          <p:nvSpPr>
            <p:cNvPr id="13" name="Google Shape;196;p40">
              <a:extLst>
                <a:ext uri="{FF2B5EF4-FFF2-40B4-BE49-F238E27FC236}">
                  <a16:creationId xmlns:a16="http://schemas.microsoft.com/office/drawing/2014/main" id="{1668B54A-CAB3-4862-A427-0456406243D9}"/>
                </a:ext>
              </a:extLst>
            </p:cNvPr>
            <p:cNvSpPr/>
            <p:nvPr/>
          </p:nvSpPr>
          <p:spPr>
            <a:xfrm>
              <a:off x="1026035" y="4553308"/>
              <a:ext cx="8620226" cy="1173182"/>
            </a:xfrm>
            <a:prstGeom prst="rect">
              <a:avLst/>
            </a:prstGeom>
            <a:solidFill>
              <a:srgbClr val="1C3046"/>
            </a:solidFill>
            <a:ln w="38100" cap="flat" cmpd="sng">
              <a:solidFill>
                <a:schemeClr val="bg1">
                  <a:lumMod val="50000"/>
                </a:schemeClr>
              </a:solidFill>
              <a:prstDash val="solid"/>
              <a:round/>
              <a:headEnd type="none" w="sm" len="sm"/>
              <a:tailEnd type="none" w="sm" len="sm"/>
            </a:ln>
          </p:spPr>
          <p:txBody>
            <a:bodyPr spcFirstLastPara="1" wrap="square" lIns="91425" tIns="45700" rIns="91425" bIns="45700" anchor="ctr" anchorCtr="0">
              <a:noAutofit/>
            </a:bodyPr>
            <a:lstStyle/>
            <a:p>
              <a:pPr marL="274320" marR="0" lvl="0" indent="0" algn="l" rtl="0">
                <a:lnSpc>
                  <a:spcPct val="100000"/>
                </a:lnSpc>
                <a:spcBef>
                  <a:spcPts val="0"/>
                </a:spcBef>
                <a:spcAft>
                  <a:spcPts val="0"/>
                </a:spcAft>
                <a:buNone/>
              </a:pPr>
              <a:r>
                <a:rPr lang="en-GB" sz="2800" b="1" i="0" u="none" strike="noStrike" cap="none" dirty="0">
                  <a:solidFill>
                    <a:schemeClr val="lt1"/>
                  </a:solidFill>
                  <a:latin typeface="Calibri"/>
                  <a:ea typeface="Calibri"/>
                  <a:cs typeface="Calibri"/>
                  <a:sym typeface="Calibri"/>
                </a:rPr>
                <a:t>Researchers and </a:t>
              </a:r>
              <a:br>
                <a:rPr lang="en-GB" sz="2800" b="1" i="0" u="none" strike="noStrike" cap="none" dirty="0">
                  <a:solidFill>
                    <a:schemeClr val="lt1"/>
                  </a:solidFill>
                  <a:latin typeface="Calibri"/>
                  <a:ea typeface="Calibri"/>
                  <a:cs typeface="Calibri"/>
                  <a:sym typeface="Calibri"/>
                </a:rPr>
              </a:br>
              <a:r>
                <a:rPr lang="en-GB" sz="2800" b="1" i="0" u="none" strike="noStrike" cap="none" dirty="0">
                  <a:solidFill>
                    <a:schemeClr val="lt1"/>
                  </a:solidFill>
                  <a:latin typeface="Calibri"/>
                  <a:ea typeface="Calibri"/>
                  <a:cs typeface="Calibri"/>
                  <a:sym typeface="Calibri"/>
                </a:rPr>
                <a:t>research communities</a:t>
              </a:r>
              <a:endParaRPr sz="2800" b="1" i="1" u="none" strike="noStrike" cap="none" dirty="0">
                <a:solidFill>
                  <a:schemeClr val="lt1"/>
                </a:solidFill>
                <a:latin typeface="Calibri"/>
                <a:ea typeface="Calibri"/>
                <a:cs typeface="Calibri"/>
                <a:sym typeface="Calibri"/>
              </a:endParaRPr>
            </a:p>
          </p:txBody>
        </p:sp>
        <p:sp>
          <p:nvSpPr>
            <p:cNvPr id="14" name="Google Shape;197;p40">
              <a:extLst>
                <a:ext uri="{FF2B5EF4-FFF2-40B4-BE49-F238E27FC236}">
                  <a16:creationId xmlns:a16="http://schemas.microsoft.com/office/drawing/2014/main" id="{2042301A-544A-4852-AF34-DE15C2C58B56}"/>
                </a:ext>
              </a:extLst>
            </p:cNvPr>
            <p:cNvSpPr/>
            <p:nvPr/>
          </p:nvSpPr>
          <p:spPr>
            <a:xfrm>
              <a:off x="1048027" y="2299533"/>
              <a:ext cx="4397986" cy="2091062"/>
            </a:xfrm>
            <a:prstGeom prst="rect">
              <a:avLst/>
            </a:prstGeom>
            <a:solidFill>
              <a:srgbClr val="8CB3E3"/>
            </a:solidFill>
            <a:ln w="38100" cap="flat" cmpd="sng">
              <a:solidFill>
                <a:schemeClr val="bg1">
                  <a:lumMod val="50000"/>
                </a:schemeClr>
              </a:solidFill>
              <a:prstDash val="solid"/>
              <a:round/>
              <a:headEnd type="none" w="sm" len="sm"/>
              <a:tailEnd type="none" w="sm" len="sm"/>
            </a:ln>
          </p:spPr>
          <p:txBody>
            <a:bodyPr spcFirstLastPara="1" wrap="square" lIns="91425" tIns="45700" rIns="91425" bIns="45700" anchor="ctr" anchorCtr="0">
              <a:noAutofit/>
            </a:bodyPr>
            <a:lstStyle/>
            <a:p>
              <a:pPr marL="274320" marR="0" lvl="0" indent="0" algn="l" rtl="0">
                <a:spcBef>
                  <a:spcPts val="0"/>
                </a:spcBef>
                <a:spcAft>
                  <a:spcPts val="0"/>
                </a:spcAft>
                <a:buNone/>
              </a:pPr>
              <a:endParaRPr lang="en-GB" sz="2800" b="1" i="0" u="none" strike="noStrike" cap="none" dirty="0">
                <a:solidFill>
                  <a:schemeClr val="lt1"/>
                </a:solidFill>
                <a:latin typeface="Calibri"/>
                <a:ea typeface="Calibri"/>
                <a:cs typeface="Calibri"/>
                <a:sym typeface="Calibri"/>
              </a:endParaRPr>
            </a:p>
            <a:p>
              <a:pPr marL="274320" marR="0" lvl="0" indent="0" algn="l" rtl="0">
                <a:spcBef>
                  <a:spcPts val="0"/>
                </a:spcBef>
                <a:spcAft>
                  <a:spcPts val="0"/>
                </a:spcAft>
                <a:buNone/>
              </a:pPr>
              <a:endParaRPr lang="en-GB" sz="2800" b="1" dirty="0">
                <a:solidFill>
                  <a:schemeClr val="lt1"/>
                </a:solidFill>
                <a:latin typeface="Calibri"/>
                <a:ea typeface="Calibri"/>
                <a:cs typeface="Calibri"/>
                <a:sym typeface="Calibri"/>
              </a:endParaRPr>
            </a:p>
            <a:p>
              <a:pPr marL="274320" marR="0" lvl="0" indent="0" algn="l" rtl="0">
                <a:spcBef>
                  <a:spcPts val="0"/>
                </a:spcBef>
                <a:spcAft>
                  <a:spcPts val="0"/>
                </a:spcAft>
                <a:buNone/>
              </a:pPr>
              <a:endParaRPr lang="en-GB" sz="2800" b="1" i="0" u="none" strike="noStrike" cap="none" dirty="0">
                <a:solidFill>
                  <a:schemeClr val="lt1"/>
                </a:solidFill>
                <a:latin typeface="Calibri"/>
                <a:ea typeface="Calibri"/>
                <a:cs typeface="Calibri"/>
                <a:sym typeface="Calibri"/>
              </a:endParaRPr>
            </a:p>
            <a:p>
              <a:pPr marL="274320" marR="0" lvl="0" indent="0" algn="l" rtl="0">
                <a:spcBef>
                  <a:spcPts val="0"/>
                </a:spcBef>
                <a:spcAft>
                  <a:spcPts val="0"/>
                </a:spcAft>
                <a:buNone/>
              </a:pPr>
              <a:r>
                <a:rPr lang="en-GB" sz="2800" b="1" i="0" u="none" strike="noStrike" cap="none" dirty="0">
                  <a:solidFill>
                    <a:schemeClr val="lt1"/>
                  </a:solidFill>
                  <a:latin typeface="Calibri"/>
                  <a:ea typeface="Calibri"/>
                  <a:cs typeface="Calibri"/>
                  <a:sym typeface="Calibri"/>
                </a:rPr>
                <a:t>EOSC-hub Operators</a:t>
              </a:r>
              <a:endParaRPr sz="2800" b="0" i="1" u="none" strike="noStrike" cap="none" dirty="0">
                <a:solidFill>
                  <a:schemeClr val="lt1"/>
                </a:solidFill>
                <a:latin typeface="Calibri"/>
                <a:ea typeface="Calibri"/>
                <a:cs typeface="Calibri"/>
                <a:sym typeface="Calibri"/>
              </a:endParaRPr>
            </a:p>
            <a:p>
              <a:pPr marL="274320" marR="0" lvl="0" indent="0" algn="l" rtl="0">
                <a:spcBef>
                  <a:spcPts val="0"/>
                </a:spcBef>
                <a:spcAft>
                  <a:spcPts val="0"/>
                </a:spcAft>
                <a:buNone/>
              </a:pPr>
              <a:endParaRPr sz="1400" b="0" i="1" u="none" strike="noStrike" cap="none" dirty="0">
                <a:solidFill>
                  <a:schemeClr val="lt1"/>
                </a:solidFill>
                <a:latin typeface="Calibri"/>
                <a:ea typeface="Calibri"/>
                <a:cs typeface="Calibri"/>
                <a:sym typeface="Calibri"/>
              </a:endParaRPr>
            </a:p>
            <a:p>
              <a:pPr marL="274320" marR="0" lvl="0" indent="0" algn="l" rtl="0">
                <a:spcBef>
                  <a:spcPts val="0"/>
                </a:spcBef>
                <a:spcAft>
                  <a:spcPts val="0"/>
                </a:spcAft>
                <a:buNone/>
              </a:pPr>
              <a:endParaRPr sz="1400" b="0" i="1" u="none" strike="noStrike" cap="none" dirty="0">
                <a:solidFill>
                  <a:schemeClr val="lt1"/>
                </a:solidFill>
                <a:latin typeface="Calibri"/>
                <a:ea typeface="Calibri"/>
                <a:cs typeface="Calibri"/>
                <a:sym typeface="Calibri"/>
              </a:endParaRPr>
            </a:p>
            <a:p>
              <a:pPr marL="274320" marR="0" lvl="0" indent="0" algn="l" rtl="0">
                <a:spcBef>
                  <a:spcPts val="0"/>
                </a:spcBef>
                <a:spcAft>
                  <a:spcPts val="0"/>
                </a:spcAft>
                <a:buNone/>
              </a:pPr>
              <a:endParaRPr sz="1400" b="0" i="1" u="none" strike="noStrike" cap="none" dirty="0">
                <a:solidFill>
                  <a:schemeClr val="lt1"/>
                </a:solidFill>
                <a:latin typeface="Calibri"/>
                <a:ea typeface="Calibri"/>
                <a:cs typeface="Calibri"/>
                <a:sym typeface="Calibri"/>
              </a:endParaRPr>
            </a:p>
            <a:p>
              <a:pPr marL="274320" marR="0" lvl="0" indent="0" algn="l" rtl="0">
                <a:spcBef>
                  <a:spcPts val="0"/>
                </a:spcBef>
                <a:spcAft>
                  <a:spcPts val="0"/>
                </a:spcAft>
                <a:buNone/>
              </a:pPr>
              <a:endParaRPr sz="1400" b="0" i="1" u="none" strike="noStrike" cap="none" dirty="0">
                <a:solidFill>
                  <a:schemeClr val="lt1"/>
                </a:solidFill>
                <a:latin typeface="Calibri"/>
                <a:ea typeface="Calibri"/>
                <a:cs typeface="Calibri"/>
                <a:sym typeface="Calibri"/>
              </a:endParaRPr>
            </a:p>
            <a:p>
              <a:pPr marL="274320" marR="0" lvl="0" indent="0" algn="l" rtl="0">
                <a:spcBef>
                  <a:spcPts val="0"/>
                </a:spcBef>
                <a:spcAft>
                  <a:spcPts val="0"/>
                </a:spcAft>
                <a:buNone/>
              </a:pPr>
              <a:endParaRPr sz="1400" b="0" i="1" u="none" strike="noStrike" cap="none" dirty="0">
                <a:solidFill>
                  <a:schemeClr val="lt1"/>
                </a:solidFill>
                <a:latin typeface="Calibri"/>
                <a:ea typeface="Calibri"/>
                <a:cs typeface="Calibri"/>
                <a:sym typeface="Calibri"/>
              </a:endParaRPr>
            </a:p>
            <a:p>
              <a:pPr marL="0" marR="0" lvl="0" indent="0" algn="ctr" rtl="0">
                <a:spcBef>
                  <a:spcPts val="0"/>
                </a:spcBef>
                <a:spcAft>
                  <a:spcPts val="0"/>
                </a:spcAft>
                <a:buNone/>
              </a:pPr>
              <a:endParaRPr lang="en-GB" sz="1400" b="0" i="0" u="none" strike="noStrike" cap="none" dirty="0">
                <a:solidFill>
                  <a:schemeClr val="lt1"/>
                </a:solidFill>
                <a:latin typeface="Calibri"/>
                <a:ea typeface="Calibri"/>
                <a:cs typeface="Calibri"/>
                <a:sym typeface="Calibri"/>
              </a:endParaRPr>
            </a:p>
            <a:p>
              <a:pPr marL="0" marR="0" lvl="0" indent="0" algn="ctr" rtl="0">
                <a:spcBef>
                  <a:spcPts val="0"/>
                </a:spcBef>
                <a:spcAft>
                  <a:spcPts val="0"/>
                </a:spcAft>
                <a:buNone/>
              </a:pPr>
              <a:endParaRPr lang="en-GB" dirty="0">
                <a:solidFill>
                  <a:schemeClr val="lt1"/>
                </a:solidFill>
                <a:latin typeface="Calibri"/>
                <a:ea typeface="Calibri"/>
                <a:cs typeface="Calibri"/>
                <a:sym typeface="Calibri"/>
              </a:endParaRPr>
            </a:p>
            <a:p>
              <a:pPr marL="0" marR="0" lvl="0" indent="0" algn="ctr" rtl="0">
                <a:spcBef>
                  <a:spcPts val="0"/>
                </a:spcBef>
                <a:spcAft>
                  <a:spcPts val="0"/>
                </a:spcAft>
                <a:buNone/>
              </a:pPr>
              <a:endParaRPr sz="1400" b="0" i="0" u="none" strike="noStrike" cap="none" dirty="0">
                <a:solidFill>
                  <a:schemeClr val="lt1"/>
                </a:solidFill>
                <a:latin typeface="Calibri"/>
                <a:ea typeface="Calibri"/>
                <a:cs typeface="Calibri"/>
                <a:sym typeface="Calibri"/>
              </a:endParaRPr>
            </a:p>
            <a:p>
              <a:pPr marL="0" marR="0" lvl="0" indent="0" algn="ctr" rtl="0">
                <a:spcBef>
                  <a:spcPts val="0"/>
                </a:spcBef>
                <a:spcAft>
                  <a:spcPts val="0"/>
                </a:spcAft>
                <a:buNone/>
              </a:pPr>
              <a:endParaRPr sz="1400" b="0" i="0" u="none" strike="noStrike" cap="none" dirty="0">
                <a:solidFill>
                  <a:schemeClr val="lt1"/>
                </a:solidFill>
                <a:latin typeface="Calibri"/>
                <a:ea typeface="Calibri"/>
                <a:cs typeface="Calibri"/>
                <a:sym typeface="Calibri"/>
              </a:endParaRPr>
            </a:p>
          </p:txBody>
        </p:sp>
        <p:sp>
          <p:nvSpPr>
            <p:cNvPr id="15" name="Google Shape;198;p40">
              <a:extLst>
                <a:ext uri="{FF2B5EF4-FFF2-40B4-BE49-F238E27FC236}">
                  <a16:creationId xmlns:a16="http://schemas.microsoft.com/office/drawing/2014/main" id="{628E839F-9229-4F4E-B217-AE6E6C02DCFB}"/>
                </a:ext>
              </a:extLst>
            </p:cNvPr>
            <p:cNvSpPr/>
            <p:nvPr/>
          </p:nvSpPr>
          <p:spPr>
            <a:xfrm>
              <a:off x="5592420" y="2299533"/>
              <a:ext cx="4053841" cy="2091062"/>
            </a:xfrm>
            <a:prstGeom prst="rect">
              <a:avLst/>
            </a:prstGeom>
            <a:solidFill>
              <a:srgbClr val="8CB3E3"/>
            </a:solidFill>
            <a:ln w="38100" cap="flat" cmpd="sng">
              <a:solidFill>
                <a:schemeClr val="bg1">
                  <a:lumMod val="50000"/>
                </a:schemeClr>
              </a:solidFill>
              <a:prstDash val="solid"/>
              <a:round/>
              <a:headEnd type="none" w="sm" len="sm"/>
              <a:tailEnd type="none" w="sm" len="sm"/>
            </a:ln>
          </p:spPr>
          <p:txBody>
            <a:bodyPr spcFirstLastPara="1" wrap="square" lIns="91425" tIns="45700" rIns="91425" bIns="45700" anchor="ctr" anchorCtr="0">
              <a:noAutofit/>
            </a:bodyPr>
            <a:lstStyle/>
            <a:p>
              <a:pPr marL="274320" marR="0" lvl="0" indent="0" algn="l" rtl="0">
                <a:spcBef>
                  <a:spcPts val="0"/>
                </a:spcBef>
                <a:spcAft>
                  <a:spcPts val="0"/>
                </a:spcAft>
                <a:buNone/>
              </a:pPr>
              <a:endParaRPr lang="en-GB" sz="2800" b="1" i="0" u="none" strike="noStrike" cap="none" dirty="0">
                <a:solidFill>
                  <a:schemeClr val="lt1"/>
                </a:solidFill>
                <a:latin typeface="Calibri"/>
                <a:ea typeface="Calibri"/>
                <a:cs typeface="Calibri"/>
                <a:sym typeface="Calibri"/>
              </a:endParaRPr>
            </a:p>
            <a:p>
              <a:pPr marL="274320" marR="0" lvl="0" indent="0" algn="l" rtl="0">
                <a:spcBef>
                  <a:spcPts val="0"/>
                </a:spcBef>
                <a:spcAft>
                  <a:spcPts val="0"/>
                </a:spcAft>
                <a:buNone/>
              </a:pPr>
              <a:endParaRPr lang="en-GB" sz="2800" b="1" dirty="0">
                <a:solidFill>
                  <a:schemeClr val="lt1"/>
                </a:solidFill>
                <a:latin typeface="Calibri"/>
                <a:ea typeface="Calibri"/>
                <a:cs typeface="Calibri"/>
                <a:sym typeface="Calibri"/>
              </a:endParaRPr>
            </a:p>
            <a:p>
              <a:pPr marL="274320" marR="0" lvl="0" indent="0" algn="l" rtl="0">
                <a:spcBef>
                  <a:spcPts val="0"/>
                </a:spcBef>
                <a:spcAft>
                  <a:spcPts val="0"/>
                </a:spcAft>
                <a:buNone/>
              </a:pPr>
              <a:endParaRPr lang="en-GB" sz="2800" b="1" i="0" u="none" strike="noStrike" cap="none" dirty="0">
                <a:solidFill>
                  <a:schemeClr val="lt1"/>
                </a:solidFill>
                <a:latin typeface="Calibri"/>
                <a:ea typeface="Calibri"/>
                <a:cs typeface="Calibri"/>
                <a:sym typeface="Calibri"/>
              </a:endParaRPr>
            </a:p>
            <a:p>
              <a:pPr marL="274320" marR="0" lvl="0" indent="0" algn="l" rtl="0">
                <a:spcBef>
                  <a:spcPts val="0"/>
                </a:spcBef>
                <a:spcAft>
                  <a:spcPts val="0"/>
                </a:spcAft>
                <a:buNone/>
              </a:pPr>
              <a:r>
                <a:rPr lang="en-GB" sz="2800" b="1" i="0" u="none" strike="noStrike" cap="none" dirty="0">
                  <a:solidFill>
                    <a:schemeClr val="lt1"/>
                  </a:solidFill>
                  <a:latin typeface="Calibri"/>
                  <a:ea typeface="Calibri"/>
                  <a:cs typeface="Calibri"/>
                  <a:sym typeface="Calibri"/>
                </a:rPr>
                <a:t>Service Providers</a:t>
              </a:r>
              <a:endParaRPr sz="2800" b="1" i="1" u="none" strike="noStrike" cap="none" dirty="0">
                <a:solidFill>
                  <a:schemeClr val="lt1"/>
                </a:solidFill>
                <a:latin typeface="Calibri"/>
                <a:ea typeface="Calibri"/>
                <a:cs typeface="Calibri"/>
                <a:sym typeface="Calibri"/>
              </a:endParaRPr>
            </a:p>
            <a:p>
              <a:pPr marL="274320" marR="0" lvl="0" indent="0" algn="l" rtl="0">
                <a:spcBef>
                  <a:spcPts val="0"/>
                </a:spcBef>
                <a:spcAft>
                  <a:spcPts val="0"/>
                </a:spcAft>
                <a:buNone/>
              </a:pPr>
              <a:endParaRPr lang="en-GB" sz="2800" b="0" i="1" u="none" strike="noStrike" cap="none" dirty="0">
                <a:solidFill>
                  <a:schemeClr val="lt1"/>
                </a:solidFill>
                <a:latin typeface="Calibri"/>
                <a:ea typeface="Calibri"/>
                <a:cs typeface="Calibri"/>
                <a:sym typeface="Calibri"/>
              </a:endParaRPr>
            </a:p>
            <a:p>
              <a:pPr marL="274320" marR="0" lvl="0" indent="0" algn="l" rtl="0">
                <a:spcBef>
                  <a:spcPts val="0"/>
                </a:spcBef>
                <a:spcAft>
                  <a:spcPts val="0"/>
                </a:spcAft>
                <a:buNone/>
              </a:pPr>
              <a:endParaRPr sz="2800" b="0" i="1" u="none" strike="noStrike" cap="none" dirty="0">
                <a:solidFill>
                  <a:schemeClr val="lt1"/>
                </a:solidFill>
                <a:latin typeface="Calibri"/>
                <a:ea typeface="Calibri"/>
                <a:cs typeface="Calibri"/>
                <a:sym typeface="Calibri"/>
              </a:endParaRPr>
            </a:p>
            <a:p>
              <a:pPr marL="0" marR="0" lvl="0" indent="0" algn="ctr" rtl="0">
                <a:spcBef>
                  <a:spcPts val="0"/>
                </a:spcBef>
                <a:spcAft>
                  <a:spcPts val="0"/>
                </a:spcAft>
                <a:buNone/>
              </a:pPr>
              <a:endParaRPr sz="2800" b="1" i="0" u="none" strike="noStrike" cap="none" dirty="0">
                <a:solidFill>
                  <a:schemeClr val="lt1"/>
                </a:solidFill>
                <a:latin typeface="Calibri"/>
                <a:ea typeface="Calibri"/>
                <a:cs typeface="Calibri"/>
                <a:sym typeface="Calibri"/>
              </a:endParaRPr>
            </a:p>
            <a:p>
              <a:pPr marL="0" marR="0" lvl="0" indent="0" algn="ctr" rtl="0">
                <a:spcBef>
                  <a:spcPts val="0"/>
                </a:spcBef>
                <a:spcAft>
                  <a:spcPts val="0"/>
                </a:spcAft>
                <a:buNone/>
              </a:pPr>
              <a:endParaRPr sz="2800" b="1" i="0" u="none" strike="noStrike" cap="none" dirty="0">
                <a:solidFill>
                  <a:schemeClr val="lt1"/>
                </a:solidFill>
                <a:latin typeface="Calibri"/>
                <a:ea typeface="Calibri"/>
                <a:cs typeface="Calibri"/>
                <a:sym typeface="Calibri"/>
              </a:endParaRPr>
            </a:p>
          </p:txBody>
        </p:sp>
        <p:sp>
          <p:nvSpPr>
            <p:cNvPr id="16" name="Google Shape;199;p40">
              <a:extLst>
                <a:ext uri="{FF2B5EF4-FFF2-40B4-BE49-F238E27FC236}">
                  <a16:creationId xmlns:a16="http://schemas.microsoft.com/office/drawing/2014/main" id="{F0ECACB7-7B1E-436E-B1C5-45C43E7B1998}"/>
                </a:ext>
              </a:extLst>
            </p:cNvPr>
            <p:cNvSpPr/>
            <p:nvPr/>
          </p:nvSpPr>
          <p:spPr>
            <a:xfrm>
              <a:off x="9792668" y="1166441"/>
              <a:ext cx="1940769" cy="4560049"/>
            </a:xfrm>
            <a:prstGeom prst="rect">
              <a:avLst/>
            </a:prstGeom>
            <a:solidFill>
              <a:srgbClr val="8CB3E3"/>
            </a:solidFill>
            <a:ln w="38100" cap="flat" cmpd="sng">
              <a:solidFill>
                <a:schemeClr val="bg1">
                  <a:lumMod val="50000"/>
                </a:schemeClr>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endParaRPr sz="2800" b="0" i="0"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lang="en-GB" sz="2800" b="0" i="1"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lang="en-GB" sz="2800" i="1"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lang="en-GB" sz="2800" b="0" i="1"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r>
                <a:rPr lang="en-GB" sz="2800" b="0" i="1" u="none" strike="noStrike" cap="none" dirty="0">
                  <a:solidFill>
                    <a:schemeClr val="lt1"/>
                  </a:solidFill>
                  <a:latin typeface="Calibri"/>
                  <a:ea typeface="Calibri"/>
                  <a:cs typeface="Calibri"/>
                  <a:sym typeface="Calibri"/>
                </a:rPr>
                <a:t>Educate, inform and support</a:t>
              </a:r>
              <a:endParaRPr sz="2800" b="1" i="1"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sz="2800" b="1" i="0" u="none" strike="noStrike" cap="none" dirty="0">
                <a:solidFill>
                  <a:schemeClr val="lt1"/>
                </a:solidFill>
                <a:latin typeface="Calibri"/>
                <a:ea typeface="Calibri"/>
                <a:cs typeface="Calibri"/>
                <a:sym typeface="Calibri"/>
              </a:endParaRPr>
            </a:p>
          </p:txBody>
        </p:sp>
      </p:grpSp>
      <p:sp>
        <p:nvSpPr>
          <p:cNvPr id="407" name="Google Shape;407;p44"/>
          <p:cNvSpPr txBox="1">
            <a:spLocks noGrp="1"/>
          </p:cNvSpPr>
          <p:nvPr>
            <p:ph type="sldNum" idx="12"/>
          </p:nvPr>
        </p:nvSpPr>
        <p:spPr>
          <a:xfrm>
            <a:off x="8737600" y="6381328"/>
            <a:ext cx="3119040" cy="288032"/>
          </a:xfrm>
          <a:prstGeom prst="rect">
            <a:avLst/>
          </a:prstGeom>
          <a:noFill/>
          <a:ln>
            <a:noFill/>
          </a:ln>
        </p:spPr>
        <p:txBody>
          <a:bodyPr spcFirstLastPara="1" wrap="square" lIns="91425" tIns="45700" rIns="91425" bIns="45700" anchor="t" anchorCtr="0">
            <a:noAutofit/>
          </a:bodyPr>
          <a:lstStyle/>
          <a:p>
            <a:pPr marL="0" lvl="0" indent="0" algn="r" rtl="0">
              <a:lnSpc>
                <a:spcPct val="100000"/>
              </a:lnSpc>
              <a:spcBef>
                <a:spcPts val="0"/>
              </a:spcBef>
              <a:spcAft>
                <a:spcPts val="0"/>
              </a:spcAft>
              <a:buSzPts val="1300"/>
              <a:buNone/>
            </a:pPr>
            <a:fld id="{00000000-1234-1234-1234-123412341234}" type="slidenum">
              <a:rPr lang="en-GB"/>
              <a:t>22</a:t>
            </a:fld>
            <a:endParaRPr/>
          </a:p>
        </p:txBody>
      </p:sp>
      <p:sp>
        <p:nvSpPr>
          <p:cNvPr id="408" name="Google Shape;408;p44"/>
          <p:cNvSpPr txBox="1">
            <a:spLocks noGrp="1"/>
          </p:cNvSpPr>
          <p:nvPr>
            <p:ph type="title"/>
          </p:nvPr>
        </p:nvSpPr>
        <p:spPr>
          <a:xfrm>
            <a:off x="3220977" y="284337"/>
            <a:ext cx="8640960" cy="537716"/>
          </a:xfrm>
          <a:prstGeom prst="rect">
            <a:avLst/>
          </a:prstGeom>
          <a:noFill/>
          <a:ln>
            <a:noFill/>
          </a:ln>
        </p:spPr>
        <p:txBody>
          <a:bodyPr spcFirstLastPara="1" wrap="square" lIns="91425" tIns="45700" rIns="91425" bIns="45700" anchor="t" anchorCtr="0">
            <a:normAutofit/>
          </a:bodyPr>
          <a:lstStyle/>
          <a:p>
            <a:pPr marL="0" marR="0" lvl="0" indent="0" rtl="0">
              <a:lnSpc>
                <a:spcPct val="100000"/>
              </a:lnSpc>
              <a:spcBef>
                <a:spcPts val="0"/>
              </a:spcBef>
              <a:spcAft>
                <a:spcPts val="0"/>
              </a:spcAft>
              <a:buClr>
                <a:srgbClr val="1D2F45"/>
              </a:buClr>
              <a:buSzPts val="3600"/>
              <a:buFont typeface="Calibri"/>
              <a:buNone/>
            </a:pPr>
            <a:r>
              <a:rPr lang="en-GB" dirty="0"/>
              <a:t>5. External services in the EOSC Service Portfolio</a:t>
            </a:r>
            <a:endParaRPr dirty="0"/>
          </a:p>
        </p:txBody>
      </p:sp>
      <p:sp>
        <p:nvSpPr>
          <p:cNvPr id="414" name="Google Shape;414;p44"/>
          <p:cNvSpPr/>
          <p:nvPr/>
        </p:nvSpPr>
        <p:spPr>
          <a:xfrm>
            <a:off x="5376058" y="4728702"/>
            <a:ext cx="3157870" cy="964443"/>
          </a:xfrm>
          <a:prstGeom prst="roundRect">
            <a:avLst>
              <a:gd name="adj" fmla="val 16667"/>
            </a:avLst>
          </a:prstGeom>
          <a:solidFill>
            <a:srgbClr val="FFFFFF">
              <a:alpha val="92156"/>
            </a:srgbClr>
          </a:solidFill>
          <a:ln w="38100" cap="flat" cmpd="sng">
            <a:solidFill>
              <a:srgbClr val="B5892D"/>
            </a:solidFill>
            <a:prstDash val="solid"/>
            <a:round/>
            <a:headEnd type="none" w="sm" len="sm"/>
            <a:tailEnd type="none" w="sm" len="sm"/>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None/>
            </a:pPr>
            <a:r>
              <a:rPr lang="en-GB" sz="1600" b="1" i="0" u="none" strike="noStrike" cap="none" dirty="0">
                <a:solidFill>
                  <a:srgbClr val="B5892D"/>
                </a:solidFill>
                <a:latin typeface="Open Sans"/>
                <a:ea typeface="Open Sans"/>
                <a:cs typeface="Open Sans"/>
                <a:sym typeface="Open Sans"/>
              </a:rPr>
              <a:t>Services in the EOSC </a:t>
            </a:r>
            <a:br>
              <a:rPr lang="en-GB" sz="1600" b="1" i="0" u="none" strike="noStrike" cap="none" dirty="0">
                <a:solidFill>
                  <a:srgbClr val="B5892D"/>
                </a:solidFill>
                <a:latin typeface="Open Sans"/>
                <a:ea typeface="Open Sans"/>
                <a:cs typeface="Open Sans"/>
                <a:sym typeface="Open Sans"/>
              </a:rPr>
            </a:br>
            <a:r>
              <a:rPr lang="en-GB" sz="1600" b="1" i="0" u="none" strike="noStrike" cap="none" dirty="0">
                <a:solidFill>
                  <a:srgbClr val="B5892D"/>
                </a:solidFill>
                <a:latin typeface="Open Sans"/>
                <a:ea typeface="Open Sans"/>
                <a:cs typeface="Open Sans"/>
                <a:sym typeface="Open Sans"/>
              </a:rPr>
              <a:t>Service Portfolio</a:t>
            </a:r>
            <a:endParaRPr dirty="0"/>
          </a:p>
        </p:txBody>
      </p:sp>
      <p:grpSp>
        <p:nvGrpSpPr>
          <p:cNvPr id="17" name="Group 16">
            <a:extLst>
              <a:ext uri="{FF2B5EF4-FFF2-40B4-BE49-F238E27FC236}">
                <a16:creationId xmlns:a16="http://schemas.microsoft.com/office/drawing/2014/main" id="{FA03A081-9AA8-4587-854C-442E33C05D74}"/>
              </a:ext>
            </a:extLst>
          </p:cNvPr>
          <p:cNvGrpSpPr/>
          <p:nvPr/>
        </p:nvGrpSpPr>
        <p:grpSpPr>
          <a:xfrm>
            <a:off x="335360" y="1082033"/>
            <a:ext cx="544267" cy="5138018"/>
            <a:chOff x="335360" y="949839"/>
            <a:chExt cx="566259" cy="5345629"/>
          </a:xfrm>
        </p:grpSpPr>
        <p:pic>
          <p:nvPicPr>
            <p:cNvPr id="18" name="Picture 10">
              <a:extLst>
                <a:ext uri="{FF2B5EF4-FFF2-40B4-BE49-F238E27FC236}">
                  <a16:creationId xmlns:a16="http://schemas.microsoft.com/office/drawing/2014/main" id="{FB90E0A5-CF81-48A0-BE6D-E82139D8F667}"/>
                </a:ext>
              </a:extLst>
            </p:cNvPr>
            <p:cNvPicPr>
              <a:picLocks noChangeAspect="1" noChangeArrowheads="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949839"/>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2">
              <a:extLst>
                <a:ext uri="{FF2B5EF4-FFF2-40B4-BE49-F238E27FC236}">
                  <a16:creationId xmlns:a16="http://schemas.microsoft.com/office/drawing/2014/main" id="{585FE8C2-EA3E-47CE-AB0B-2DAC46A96F14}"/>
                </a:ext>
              </a:extLst>
            </p:cNvPr>
            <p:cNvPicPr>
              <a:picLocks noChangeAspect="1" noChangeArrowheads="1"/>
            </p:cNvPicPr>
            <p:nvPr/>
          </p:nvPicPr>
          <p:blipFill>
            <a:blip r:embed="rId4">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155040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4">
              <a:extLst>
                <a:ext uri="{FF2B5EF4-FFF2-40B4-BE49-F238E27FC236}">
                  <a16:creationId xmlns:a16="http://schemas.microsoft.com/office/drawing/2014/main" id="{6F608C64-BE09-48F5-8161-6967AA6A55F8}"/>
                </a:ext>
              </a:extLst>
            </p:cNvPr>
            <p:cNvPicPr>
              <a:picLocks noChangeAspect="1" noChangeArrowheads="1"/>
            </p:cNvPicPr>
            <p:nvPr/>
          </p:nvPicPr>
          <p:blipFill>
            <a:blip r:embed="rId5">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2150977"/>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6">
              <a:extLst>
                <a:ext uri="{FF2B5EF4-FFF2-40B4-BE49-F238E27FC236}">
                  <a16:creationId xmlns:a16="http://schemas.microsoft.com/office/drawing/2014/main" id="{F3A2F7AF-6474-4426-993B-EE4C365010DF}"/>
                </a:ext>
              </a:extLst>
            </p:cNvPr>
            <p:cNvPicPr>
              <a:picLocks noChangeAspect="1" noChangeArrowheads="1"/>
            </p:cNvPicPr>
            <p:nvPr/>
          </p:nvPicPr>
          <p:blipFill>
            <a:blip r:embed="rId6">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2751544"/>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8">
              <a:extLst>
                <a:ext uri="{FF2B5EF4-FFF2-40B4-BE49-F238E27FC236}">
                  <a16:creationId xmlns:a16="http://schemas.microsoft.com/office/drawing/2014/main" id="{B2BC0A96-BF24-478C-AE9E-D87E93A8EB4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3820" y="3352114"/>
              <a:ext cx="537715" cy="537715"/>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0">
              <a:extLst>
                <a:ext uri="{FF2B5EF4-FFF2-40B4-BE49-F238E27FC236}">
                  <a16:creationId xmlns:a16="http://schemas.microsoft.com/office/drawing/2014/main" id="{21FE5DEE-6351-4DCB-9266-36F50AFA4E59}"/>
                </a:ext>
              </a:extLst>
            </p:cNvPr>
            <p:cNvPicPr>
              <a:picLocks noChangeAspect="1" noChangeArrowheads="1"/>
            </p:cNvPicPr>
            <p:nvPr/>
          </p:nvPicPr>
          <p:blipFill>
            <a:blip r:embed="rId8">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3954364"/>
              <a:ext cx="536959" cy="537716"/>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2">
              <a:extLst>
                <a:ext uri="{FF2B5EF4-FFF2-40B4-BE49-F238E27FC236}">
                  <a16:creationId xmlns:a16="http://schemas.microsoft.com/office/drawing/2014/main" id="{AF702BF4-34F3-421D-9259-376690306EF2}"/>
                </a:ext>
              </a:extLst>
            </p:cNvPr>
            <p:cNvPicPr>
              <a:picLocks noChangeAspect="1" noChangeArrowheads="1"/>
            </p:cNvPicPr>
            <p:nvPr/>
          </p:nvPicPr>
          <p:blipFill>
            <a:blip r:embed="rId9">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455661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4">
              <a:extLst>
                <a:ext uri="{FF2B5EF4-FFF2-40B4-BE49-F238E27FC236}">
                  <a16:creationId xmlns:a16="http://schemas.microsoft.com/office/drawing/2014/main" id="{5863EF97-A02D-4219-A74B-7E21A694E181}"/>
                </a:ext>
              </a:extLst>
            </p:cNvPr>
            <p:cNvPicPr>
              <a:picLocks noChangeAspect="1" noChangeArrowheads="1"/>
            </p:cNvPicPr>
            <p:nvPr/>
          </p:nvPicPr>
          <p:blipFill>
            <a:blip r:embed="rId10">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515718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6">
              <a:extLst>
                <a:ext uri="{FF2B5EF4-FFF2-40B4-BE49-F238E27FC236}">
                  <a16:creationId xmlns:a16="http://schemas.microsoft.com/office/drawing/2014/main" id="{3B446B9A-E9AA-4163-A988-AD97AD75BC25}"/>
                </a:ext>
              </a:extLst>
            </p:cNvPr>
            <p:cNvPicPr>
              <a:picLocks noChangeAspect="1" noChangeArrowheads="1"/>
            </p:cNvPicPr>
            <p:nvPr/>
          </p:nvPicPr>
          <p:blipFill>
            <a:blip r:embed="rId11">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35360" y="5757752"/>
              <a:ext cx="536959" cy="537716"/>
            </a:xfrm>
            <a:prstGeom prst="rect">
              <a:avLst/>
            </a:prstGeom>
            <a:noFill/>
            <a:extLst>
              <a:ext uri="{909E8E84-426E-40DD-AFC4-6F175D3DCCD1}">
                <a14:hiddenFill xmlns:a14="http://schemas.microsoft.com/office/drawing/2010/main">
                  <a:solidFill>
                    <a:srgbClr val="FFFFFF"/>
                  </a:solidFill>
                </a14:hiddenFill>
              </a:ext>
            </a:extLst>
          </p:spPr>
        </p:pic>
      </p:grpSp>
      <p:pic>
        <p:nvPicPr>
          <p:cNvPr id="27" name="Picture 18">
            <a:extLst>
              <a:ext uri="{FF2B5EF4-FFF2-40B4-BE49-F238E27FC236}">
                <a16:creationId xmlns:a16="http://schemas.microsoft.com/office/drawing/2014/main" id="{BEC911A6-4CB9-4C38-A1E5-1ADE8BA2A0F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89583" y="4811806"/>
            <a:ext cx="811505" cy="8115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19264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18"/>
        <p:cNvGrpSpPr/>
        <p:nvPr/>
      </p:nvGrpSpPr>
      <p:grpSpPr>
        <a:xfrm>
          <a:off x="0" y="0"/>
          <a:ext cx="0" cy="0"/>
          <a:chOff x="0" y="0"/>
          <a:chExt cx="0" cy="0"/>
        </a:xfrm>
      </p:grpSpPr>
      <p:sp>
        <p:nvSpPr>
          <p:cNvPr id="419" name="Google Shape;419;p16"/>
          <p:cNvSpPr txBox="1">
            <a:spLocks noGrp="1"/>
          </p:cNvSpPr>
          <p:nvPr>
            <p:ph type="body" idx="1"/>
          </p:nvPr>
        </p:nvSpPr>
        <p:spPr>
          <a:xfrm>
            <a:off x="2009553" y="1445682"/>
            <a:ext cx="8549913" cy="4855007"/>
          </a:xfrm>
          <a:prstGeom prst="rect">
            <a:avLst/>
          </a:prstGeom>
          <a:noFill/>
          <a:ln>
            <a:noFill/>
          </a:ln>
        </p:spPr>
        <p:txBody>
          <a:bodyPr spcFirstLastPara="1" wrap="square" lIns="91425" tIns="45700" rIns="91425" bIns="45700" anchor="t" anchorCtr="0">
            <a:normAutofit fontScale="85000" lnSpcReduction="10000"/>
          </a:bodyPr>
          <a:lstStyle/>
          <a:p>
            <a:pPr marL="342900" lvl="0" indent="-336550" algn="l" rtl="0">
              <a:lnSpc>
                <a:spcPct val="100000"/>
              </a:lnSpc>
              <a:spcBef>
                <a:spcPts val="0"/>
              </a:spcBef>
              <a:spcAft>
                <a:spcPts val="0"/>
              </a:spcAft>
              <a:buClr>
                <a:srgbClr val="3C3C3C"/>
              </a:buClr>
              <a:buSzPts val="2700"/>
              <a:buFont typeface="Calibri"/>
              <a:buChar char="•"/>
            </a:pPr>
            <a:r>
              <a:rPr lang="en-GB" sz="2700" dirty="0"/>
              <a:t>These services and solutions are “onboarded” to EOSC Portal and Marketplace and also often integrated with each other</a:t>
            </a:r>
            <a:br>
              <a:rPr lang="en-GB" sz="2700" dirty="0"/>
            </a:br>
            <a:endParaRPr sz="2700" dirty="0"/>
          </a:p>
          <a:p>
            <a:pPr marL="742950" lvl="1" indent="-279400" algn="l" rtl="0">
              <a:lnSpc>
                <a:spcPct val="100000"/>
              </a:lnSpc>
              <a:spcBef>
                <a:spcPts val="520"/>
              </a:spcBef>
              <a:spcAft>
                <a:spcPts val="0"/>
              </a:spcAft>
              <a:buClr>
                <a:srgbClr val="3C3C3C"/>
              </a:buClr>
              <a:buSzPts val="2240"/>
              <a:buChar char="-"/>
            </a:pPr>
            <a:r>
              <a:rPr lang="en-GB" sz="25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go="http://customooxmlschemas.google.com/" textRoundtripDataId="8"/>
                  </a:ext>
                </a:extLst>
              </a:rPr>
              <a:t>They speed up the research process and enable cross-disciplinary collaboration and reuse of tools and results. </a:t>
            </a:r>
            <a:endParaRPr sz="2500" dirty="0"/>
          </a:p>
          <a:p>
            <a:pPr marL="742950" lvl="1" indent="-279400" algn="l" rtl="0">
              <a:lnSpc>
                <a:spcPct val="100000"/>
              </a:lnSpc>
              <a:spcBef>
                <a:spcPts val="520"/>
              </a:spcBef>
              <a:spcAft>
                <a:spcPts val="0"/>
              </a:spcAft>
              <a:buClr>
                <a:srgbClr val="3C3C3C"/>
              </a:buClr>
              <a:buSzPts val="2240"/>
              <a:buChar char="-"/>
            </a:pPr>
            <a:r>
              <a:rPr lang="en-GB" sz="2500" dirty="0"/>
              <a:t>The services have different application areas and sustainability models. </a:t>
            </a:r>
            <a:endParaRPr sz="2500" dirty="0"/>
          </a:p>
          <a:p>
            <a:pPr marL="742950" lvl="1" indent="-279400" algn="l" rtl="0">
              <a:lnSpc>
                <a:spcPct val="100000"/>
              </a:lnSpc>
              <a:spcBef>
                <a:spcPts val="520"/>
              </a:spcBef>
              <a:spcAft>
                <a:spcPts val="0"/>
              </a:spcAft>
              <a:buClr>
                <a:srgbClr val="3C3C3C"/>
              </a:buClr>
              <a:buSzPts val="2240"/>
              <a:buChar char="-"/>
            </a:pPr>
            <a:r>
              <a:rPr lang="en-GB" sz="2500" dirty="0"/>
              <a:t>EOSC Service Portfolio will support them by making the discovery of </a:t>
            </a:r>
            <a:br>
              <a:rPr lang="en-GB" sz="2500" dirty="0"/>
            </a:br>
            <a:r>
              <a:rPr lang="en-GB" sz="2500" dirty="0"/>
              <a:t>the services easier and reducing the effort needed to adopt them. </a:t>
            </a:r>
            <a:endParaRPr sz="2500" dirty="0"/>
          </a:p>
          <a:p>
            <a:pPr marL="742950" lvl="1" indent="-295910" algn="l" rtl="0">
              <a:lnSpc>
                <a:spcPct val="100000"/>
              </a:lnSpc>
              <a:spcBef>
                <a:spcPts val="520"/>
              </a:spcBef>
              <a:spcAft>
                <a:spcPts val="0"/>
              </a:spcAft>
              <a:buSzPts val="2500"/>
              <a:buChar char="-"/>
            </a:pPr>
            <a:r>
              <a:rPr lang="en-GB" sz="2500" dirty="0"/>
              <a:t>Off the shelf FAIR data and compute services with service integration</a:t>
            </a:r>
            <a:br>
              <a:rPr lang="en-GB" sz="2500" dirty="0"/>
            </a:br>
            <a:endParaRPr sz="2500" dirty="0"/>
          </a:p>
          <a:p>
            <a:pPr marL="457200" lvl="0" indent="-387350" algn="l" rtl="0">
              <a:lnSpc>
                <a:spcPct val="100000"/>
              </a:lnSpc>
              <a:spcBef>
                <a:spcPts val="520"/>
              </a:spcBef>
              <a:spcAft>
                <a:spcPts val="0"/>
              </a:spcAft>
              <a:buSzPts val="2500"/>
              <a:buChar char="•"/>
            </a:pPr>
            <a:r>
              <a:rPr lang="en-GB" sz="2500" dirty="0"/>
              <a:t>In the nutshell: </a:t>
            </a:r>
            <a:r>
              <a:rPr lang="en-GB" sz="2500" b="1" dirty="0"/>
              <a:t>EOSC is more than the sum of its parts!</a:t>
            </a:r>
            <a:endParaRPr sz="2500" b="1" dirty="0"/>
          </a:p>
          <a:p>
            <a:pPr marL="742950" lvl="1" indent="-279400" algn="l" rtl="0">
              <a:lnSpc>
                <a:spcPct val="100000"/>
              </a:lnSpc>
              <a:spcBef>
                <a:spcPts val="520"/>
              </a:spcBef>
              <a:spcAft>
                <a:spcPts val="0"/>
              </a:spcAft>
              <a:buSzPts val="2240"/>
              <a:buChar char="-"/>
            </a:pPr>
            <a:r>
              <a:rPr lang="en-GB" sz="2500" dirty="0"/>
              <a:t>More information: </a:t>
            </a:r>
            <a:r>
              <a:rPr lang="en-GB" sz="2500" u="sng" dirty="0">
                <a:solidFill>
                  <a:schemeClr val="hlink"/>
                </a:solidFill>
                <a:hlinkClick r:id="rId3"/>
              </a:rPr>
              <a:t>https://www.eosc-hub.eu/eosc-hub-key-exploitable-results#KER5</a:t>
            </a:r>
            <a:r>
              <a:rPr lang="en-GB" sz="2500" dirty="0"/>
              <a:t> </a:t>
            </a:r>
            <a:endParaRPr sz="2500" dirty="0"/>
          </a:p>
        </p:txBody>
      </p:sp>
      <p:sp>
        <p:nvSpPr>
          <p:cNvPr id="420" name="Google Shape;420;p16"/>
          <p:cNvSpPr txBox="1">
            <a:spLocks noGrp="1"/>
          </p:cNvSpPr>
          <p:nvPr>
            <p:ph type="dt" idx="10"/>
          </p:nvPr>
        </p:nvSpPr>
        <p:spPr>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05/05/2020</a:t>
            </a:r>
            <a:endParaRPr/>
          </a:p>
        </p:txBody>
      </p:sp>
      <p:sp>
        <p:nvSpPr>
          <p:cNvPr id="421" name="Google Shape;421;p16"/>
          <p:cNvSpPr txBox="1">
            <a:spLocks noGrp="1"/>
          </p:cNvSpPr>
          <p:nvPr>
            <p:ph type="sldNum" idx="12"/>
          </p:nvPr>
        </p:nvSpPr>
        <p:spPr>
          <a:prstGeom prst="rect">
            <a:avLst/>
          </a:prstGeom>
          <a:noFill/>
          <a:ln>
            <a:noFill/>
          </a:ln>
        </p:spPr>
        <p:txBody>
          <a:bodyPr spcFirstLastPara="1" wrap="square" lIns="91425" tIns="45700" rIns="91425" bIns="45700" anchor="t" anchorCtr="0">
            <a:noAutofit/>
          </a:bodyPr>
          <a:lstStyle/>
          <a:p>
            <a:pPr marL="0" lvl="0" indent="0" algn="r" rtl="0">
              <a:lnSpc>
                <a:spcPct val="100000"/>
              </a:lnSpc>
              <a:spcBef>
                <a:spcPts val="0"/>
              </a:spcBef>
              <a:spcAft>
                <a:spcPts val="0"/>
              </a:spcAft>
              <a:buSzPts val="1300"/>
              <a:buNone/>
            </a:pPr>
            <a:fld id="{00000000-1234-1234-1234-123412341234}" type="slidenum">
              <a:rPr lang="en-GB"/>
              <a:t>23</a:t>
            </a:fld>
            <a:endParaRPr/>
          </a:p>
        </p:txBody>
      </p:sp>
      <p:sp>
        <p:nvSpPr>
          <p:cNvPr id="422" name="Google Shape;422;p16"/>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Clr>
                <a:srgbClr val="1D2F45"/>
              </a:buClr>
              <a:buSzPts val="3240"/>
              <a:buFont typeface="Calibri"/>
              <a:buNone/>
            </a:pPr>
            <a:r>
              <a:rPr lang="en-GB" dirty="0"/>
              <a:t>External Services in the EOSC Service Portfolio - Overview</a:t>
            </a:r>
            <a:endParaRPr dirty="0"/>
          </a:p>
        </p:txBody>
      </p:sp>
      <p:grpSp>
        <p:nvGrpSpPr>
          <p:cNvPr id="17" name="Group 16">
            <a:extLst>
              <a:ext uri="{FF2B5EF4-FFF2-40B4-BE49-F238E27FC236}">
                <a16:creationId xmlns:a16="http://schemas.microsoft.com/office/drawing/2014/main" id="{C5D80CDA-038F-0747-A09B-B90ADFF254BB}"/>
              </a:ext>
            </a:extLst>
          </p:cNvPr>
          <p:cNvGrpSpPr/>
          <p:nvPr/>
        </p:nvGrpSpPr>
        <p:grpSpPr>
          <a:xfrm>
            <a:off x="335360" y="1082033"/>
            <a:ext cx="544267" cy="5138018"/>
            <a:chOff x="335360" y="949839"/>
            <a:chExt cx="566259" cy="5345629"/>
          </a:xfrm>
        </p:grpSpPr>
        <p:pic>
          <p:nvPicPr>
            <p:cNvPr id="18" name="Picture 10">
              <a:extLst>
                <a:ext uri="{FF2B5EF4-FFF2-40B4-BE49-F238E27FC236}">
                  <a16:creationId xmlns:a16="http://schemas.microsoft.com/office/drawing/2014/main" id="{BF41B832-4AB7-E249-9717-4D4C4DA59898}"/>
                </a:ext>
              </a:extLst>
            </p:cNvPr>
            <p:cNvPicPr>
              <a:picLocks noChangeAspect="1" noChangeArrowheads="1"/>
            </p:cNvPicPr>
            <p:nvPr/>
          </p:nvPicPr>
          <p:blipFill>
            <a:blip r:embed="rId4">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949839"/>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2">
              <a:extLst>
                <a:ext uri="{FF2B5EF4-FFF2-40B4-BE49-F238E27FC236}">
                  <a16:creationId xmlns:a16="http://schemas.microsoft.com/office/drawing/2014/main" id="{83C5CB51-43FB-2C44-A63D-9D4354302095}"/>
                </a:ext>
              </a:extLst>
            </p:cNvPr>
            <p:cNvPicPr>
              <a:picLocks noChangeAspect="1" noChangeArrowheads="1"/>
            </p:cNvPicPr>
            <p:nvPr/>
          </p:nvPicPr>
          <p:blipFill>
            <a:blip r:embed="rId5">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155040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4">
              <a:extLst>
                <a:ext uri="{FF2B5EF4-FFF2-40B4-BE49-F238E27FC236}">
                  <a16:creationId xmlns:a16="http://schemas.microsoft.com/office/drawing/2014/main" id="{9A9849F7-E197-074D-92A1-9D401C032BFB}"/>
                </a:ext>
              </a:extLst>
            </p:cNvPr>
            <p:cNvPicPr>
              <a:picLocks noChangeAspect="1" noChangeArrowheads="1"/>
            </p:cNvPicPr>
            <p:nvPr/>
          </p:nvPicPr>
          <p:blipFill>
            <a:blip r:embed="rId6">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2150977"/>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6">
              <a:extLst>
                <a:ext uri="{FF2B5EF4-FFF2-40B4-BE49-F238E27FC236}">
                  <a16:creationId xmlns:a16="http://schemas.microsoft.com/office/drawing/2014/main" id="{6D57FEC0-8421-3442-9DA1-284365D6038F}"/>
                </a:ext>
              </a:extLst>
            </p:cNvPr>
            <p:cNvPicPr>
              <a:picLocks noChangeAspect="1" noChangeArrowheads="1"/>
            </p:cNvPicPr>
            <p:nvPr/>
          </p:nvPicPr>
          <p:blipFill>
            <a:blip r:embed="rId7">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2751544"/>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8">
              <a:extLst>
                <a:ext uri="{FF2B5EF4-FFF2-40B4-BE49-F238E27FC236}">
                  <a16:creationId xmlns:a16="http://schemas.microsoft.com/office/drawing/2014/main" id="{16C72DB8-8E44-9740-AA8C-DDE3744ADE94}"/>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3820" y="3352114"/>
              <a:ext cx="537715" cy="537715"/>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0">
              <a:extLst>
                <a:ext uri="{FF2B5EF4-FFF2-40B4-BE49-F238E27FC236}">
                  <a16:creationId xmlns:a16="http://schemas.microsoft.com/office/drawing/2014/main" id="{C7B35FCB-1ECE-8B49-B63E-85F9DC015BF4}"/>
                </a:ext>
              </a:extLst>
            </p:cNvPr>
            <p:cNvPicPr>
              <a:picLocks noChangeAspect="1" noChangeArrowheads="1"/>
            </p:cNvPicPr>
            <p:nvPr/>
          </p:nvPicPr>
          <p:blipFill>
            <a:blip r:embed="rId9">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3954364"/>
              <a:ext cx="536959" cy="537716"/>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2">
              <a:extLst>
                <a:ext uri="{FF2B5EF4-FFF2-40B4-BE49-F238E27FC236}">
                  <a16:creationId xmlns:a16="http://schemas.microsoft.com/office/drawing/2014/main" id="{3274E305-91C7-FD4E-A38F-B800C5B1F20E}"/>
                </a:ext>
              </a:extLst>
            </p:cNvPr>
            <p:cNvPicPr>
              <a:picLocks noChangeAspect="1" noChangeArrowheads="1"/>
            </p:cNvPicPr>
            <p:nvPr/>
          </p:nvPicPr>
          <p:blipFill>
            <a:blip r:embed="rId10">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455661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4">
              <a:extLst>
                <a:ext uri="{FF2B5EF4-FFF2-40B4-BE49-F238E27FC236}">
                  <a16:creationId xmlns:a16="http://schemas.microsoft.com/office/drawing/2014/main" id="{F8A8A49E-3FC5-1248-A170-E9C5D404AD9D}"/>
                </a:ext>
              </a:extLst>
            </p:cNvPr>
            <p:cNvPicPr>
              <a:picLocks noChangeAspect="1" noChangeArrowheads="1"/>
            </p:cNvPicPr>
            <p:nvPr/>
          </p:nvPicPr>
          <p:blipFill>
            <a:blip r:embed="rId11">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515718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6">
              <a:extLst>
                <a:ext uri="{FF2B5EF4-FFF2-40B4-BE49-F238E27FC236}">
                  <a16:creationId xmlns:a16="http://schemas.microsoft.com/office/drawing/2014/main" id="{7D217322-5CDD-AD43-85A8-0A837EBABF70}"/>
                </a:ext>
              </a:extLst>
            </p:cNvPr>
            <p:cNvPicPr>
              <a:picLocks noChangeAspect="1" noChangeArrowheads="1"/>
            </p:cNvPicPr>
            <p:nvPr/>
          </p:nvPicPr>
          <p:blipFill>
            <a:blip r:embed="rId12">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35360" y="5757752"/>
              <a:ext cx="536959" cy="537716"/>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27"/>
        <p:cNvGrpSpPr/>
        <p:nvPr/>
      </p:nvGrpSpPr>
      <p:grpSpPr>
        <a:xfrm>
          <a:off x="0" y="0"/>
          <a:ext cx="0" cy="0"/>
          <a:chOff x="0" y="0"/>
          <a:chExt cx="0" cy="0"/>
        </a:xfrm>
      </p:grpSpPr>
      <p:sp>
        <p:nvSpPr>
          <p:cNvPr id="428" name="Google Shape;428;p17"/>
          <p:cNvSpPr txBox="1">
            <a:spLocks noGrp="1"/>
          </p:cNvSpPr>
          <p:nvPr>
            <p:ph type="dt" idx="10"/>
          </p:nvPr>
        </p:nvSpPr>
        <p:spPr>
          <a:xfrm>
            <a:off x="335360" y="6381328"/>
            <a:ext cx="2844800" cy="288032"/>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05/05/2020</a:t>
            </a:r>
            <a:endParaRPr/>
          </a:p>
        </p:txBody>
      </p:sp>
      <p:sp>
        <p:nvSpPr>
          <p:cNvPr id="429" name="Google Shape;429;p17"/>
          <p:cNvSpPr txBox="1">
            <a:spLocks noGrp="1"/>
          </p:cNvSpPr>
          <p:nvPr>
            <p:ph type="sldNum" idx="12"/>
          </p:nvPr>
        </p:nvSpPr>
        <p:spPr>
          <a:xfrm>
            <a:off x="7959768" y="6524758"/>
            <a:ext cx="4703306" cy="277731"/>
          </a:xfrm>
          <a:prstGeom prst="rect">
            <a:avLst/>
          </a:prstGeom>
          <a:noFill/>
          <a:ln>
            <a:noFill/>
          </a:ln>
        </p:spPr>
        <p:txBody>
          <a:bodyPr spcFirstLastPara="1" wrap="square" lIns="91425" tIns="45700" rIns="91425" bIns="45700" anchor="t" anchorCtr="0">
            <a:noAutofit/>
          </a:bodyPr>
          <a:lstStyle/>
          <a:p>
            <a:pPr marL="0" lvl="0" indent="0" algn="r" rtl="0">
              <a:lnSpc>
                <a:spcPct val="100000"/>
              </a:lnSpc>
              <a:spcBef>
                <a:spcPts val="0"/>
              </a:spcBef>
              <a:spcAft>
                <a:spcPts val="0"/>
              </a:spcAft>
              <a:buSzPts val="1300"/>
              <a:buNone/>
            </a:pPr>
            <a:fld id="{00000000-1234-1234-1234-123412341234}" type="slidenum">
              <a:rPr lang="en-GB"/>
              <a:t>24</a:t>
            </a:fld>
            <a:endParaRPr/>
          </a:p>
        </p:txBody>
      </p:sp>
      <p:sp>
        <p:nvSpPr>
          <p:cNvPr id="432" name="Google Shape;432;p17"/>
          <p:cNvSpPr txBox="1"/>
          <p:nvPr/>
        </p:nvSpPr>
        <p:spPr>
          <a:xfrm>
            <a:off x="3220977" y="284337"/>
            <a:ext cx="8640960" cy="537716"/>
          </a:xfrm>
          <a:prstGeom prst="rect">
            <a:avLst/>
          </a:prstGeom>
          <a:noFill/>
          <a:ln>
            <a:noFill/>
          </a:ln>
        </p:spPr>
        <p:txBody>
          <a:bodyPr spcFirstLastPara="1" wrap="square" lIns="91425" tIns="45700" rIns="91425" bIns="45700" anchor="t" anchorCtr="0">
            <a:normAutofit/>
          </a:bodyPr>
          <a:lstStyle/>
          <a:p>
            <a:pPr marL="0" marR="0" lvl="0" indent="0" algn="r" rtl="0">
              <a:lnSpc>
                <a:spcPct val="90000"/>
              </a:lnSpc>
              <a:spcBef>
                <a:spcPts val="0"/>
              </a:spcBef>
              <a:spcAft>
                <a:spcPts val="0"/>
              </a:spcAft>
              <a:buClr>
                <a:srgbClr val="1D2F45"/>
              </a:buClr>
              <a:buSzPts val="3240"/>
              <a:buFont typeface="Calibri"/>
              <a:buNone/>
            </a:pPr>
            <a:r>
              <a:rPr lang="en-GB" sz="2300" b="1" i="0" u="none" strike="noStrike" cap="none" dirty="0">
                <a:solidFill>
                  <a:srgbClr val="1D2F45"/>
                </a:solidFill>
                <a:latin typeface="Calibri"/>
                <a:ea typeface="Calibri"/>
                <a:cs typeface="Calibri"/>
                <a:sym typeface="Calibri"/>
              </a:rPr>
              <a:t>Core service areas</a:t>
            </a:r>
            <a:endParaRPr sz="2300" b="1" i="0" u="none" strike="noStrike" cap="none" dirty="0">
              <a:solidFill>
                <a:srgbClr val="1D2F45"/>
              </a:solidFill>
              <a:latin typeface="Calibri"/>
              <a:ea typeface="Calibri"/>
              <a:cs typeface="Calibri"/>
              <a:sym typeface="Calibri"/>
            </a:endParaRPr>
          </a:p>
        </p:txBody>
      </p:sp>
      <p:sp>
        <p:nvSpPr>
          <p:cNvPr id="433" name="Google Shape;433;p17"/>
          <p:cNvSpPr/>
          <p:nvPr/>
        </p:nvSpPr>
        <p:spPr>
          <a:xfrm>
            <a:off x="8160051" y="1407642"/>
            <a:ext cx="2985299" cy="2163812"/>
          </a:xfrm>
          <a:prstGeom prst="roundRect">
            <a:avLst>
              <a:gd name="adj" fmla="val 16667"/>
            </a:avLst>
          </a:prstGeom>
          <a:solidFill>
            <a:srgbClr val="1C3046"/>
          </a:solidFill>
          <a:ln w="9525" cap="flat" cmpd="sng">
            <a:solidFill>
              <a:srgbClr val="171E6D"/>
            </a:solidFill>
            <a:prstDash val="solid"/>
            <a:round/>
            <a:headEnd type="none" w="sm" len="sm"/>
            <a:tailEnd type="none" w="sm" len="sm"/>
          </a:ln>
          <a:effectLst>
            <a:outerShdw blurRad="40000" dist="20000" dir="5400000" rotWithShape="0">
              <a:srgbClr val="000000">
                <a:alpha val="37254"/>
              </a:srgbClr>
            </a:outerShdw>
          </a:effectLst>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200"/>
              <a:buFont typeface="Arial"/>
              <a:buNone/>
            </a:pPr>
            <a:r>
              <a:rPr lang="en-GB" sz="1800" b="1" i="0" u="none" strike="noStrike" cap="none" dirty="0">
                <a:solidFill>
                  <a:schemeClr val="bg1"/>
                </a:solidFill>
                <a:latin typeface="Calibri"/>
                <a:ea typeface="Calibri"/>
                <a:cs typeface="Calibri"/>
                <a:sym typeface="Calibri"/>
              </a:rPr>
              <a:t>PROCESSING AND ORCHESTRATION</a:t>
            </a:r>
            <a:endParaRPr lang="en-GB" sz="2000" b="0" i="0" u="none" strike="noStrike" cap="none" dirty="0">
              <a:solidFill>
                <a:schemeClr val="bg1"/>
              </a:solidFill>
              <a:sym typeface="Arial"/>
            </a:endParaRPr>
          </a:p>
          <a:p>
            <a:pPr marL="171450" marR="0" lvl="0" indent="-95250" algn="l" rtl="0">
              <a:lnSpc>
                <a:spcPct val="100000"/>
              </a:lnSpc>
              <a:spcBef>
                <a:spcPts val="0"/>
              </a:spcBef>
              <a:spcAft>
                <a:spcPts val="0"/>
              </a:spcAft>
              <a:buClr>
                <a:schemeClr val="dk1"/>
              </a:buClr>
              <a:buSzPts val="1200"/>
              <a:buFont typeface="Arial"/>
              <a:buNone/>
            </a:pPr>
            <a:endParaRPr b="1" i="0" u="none" strike="noStrike" cap="none" dirty="0">
              <a:solidFill>
                <a:schemeClr val="bg1"/>
              </a:solidFill>
              <a:latin typeface="Calibri"/>
              <a:ea typeface="Calibri"/>
              <a:cs typeface="Calibri"/>
              <a:sym typeface="Calibri"/>
            </a:endParaRPr>
          </a:p>
          <a:p>
            <a:pPr marL="0" marR="0" lvl="0" indent="0" algn="l" rtl="0">
              <a:lnSpc>
                <a:spcPct val="100000"/>
              </a:lnSpc>
              <a:spcBef>
                <a:spcPts val="0"/>
              </a:spcBef>
              <a:spcAft>
                <a:spcPts val="0"/>
              </a:spcAft>
              <a:buNone/>
            </a:pPr>
            <a:r>
              <a:rPr lang="en-GB" sz="1200" dirty="0">
                <a:solidFill>
                  <a:schemeClr val="bg1"/>
                </a:solidFill>
                <a:latin typeface="Calibri"/>
                <a:ea typeface="Calibri"/>
                <a:cs typeface="Calibri"/>
                <a:sym typeface="Calibri"/>
              </a:rPr>
              <a:t>Provide orchestration services to provision &amp; configure virtual infrastructures across multiple cloud sites, and support deployment onto EOSC compute resources as well as commercial providers (AWS, Azure...)</a:t>
            </a:r>
            <a:endParaRPr sz="1200" dirty="0">
              <a:solidFill>
                <a:schemeClr val="bg1"/>
              </a:solidFill>
              <a:latin typeface="Calibri"/>
              <a:ea typeface="Calibri"/>
              <a:cs typeface="Calibri"/>
              <a:sym typeface="Calibri"/>
            </a:endParaRPr>
          </a:p>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bg1"/>
              </a:solidFill>
              <a:latin typeface="Calibri"/>
              <a:ea typeface="Calibri"/>
              <a:cs typeface="Calibri"/>
              <a:sym typeface="Calibri"/>
            </a:endParaRPr>
          </a:p>
        </p:txBody>
      </p:sp>
      <p:sp>
        <p:nvSpPr>
          <p:cNvPr id="434" name="Google Shape;434;p17"/>
          <p:cNvSpPr/>
          <p:nvPr/>
        </p:nvSpPr>
        <p:spPr>
          <a:xfrm>
            <a:off x="1891177" y="3845518"/>
            <a:ext cx="2901948" cy="2006561"/>
          </a:xfrm>
          <a:prstGeom prst="roundRect">
            <a:avLst>
              <a:gd name="adj" fmla="val 16667"/>
            </a:avLst>
          </a:prstGeom>
          <a:solidFill>
            <a:srgbClr val="1C3046"/>
          </a:solidFill>
          <a:ln w="9525" cap="flat" cmpd="sng">
            <a:solidFill>
              <a:srgbClr val="171E6D"/>
            </a:solidFill>
            <a:prstDash val="solid"/>
            <a:round/>
            <a:headEnd type="none" w="sm" len="sm"/>
            <a:tailEnd type="none" w="sm" len="sm"/>
          </a:ln>
          <a:effectLst>
            <a:outerShdw blurRad="40000" dist="20000" dir="5400000" rotWithShape="0">
              <a:srgbClr val="000000">
                <a:alpha val="37254"/>
              </a:srgbClr>
            </a:outerShdw>
          </a:effectLst>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200"/>
              <a:buFont typeface="Arial"/>
              <a:buNone/>
            </a:pPr>
            <a:r>
              <a:rPr lang="en-GB" sz="1800" b="1" i="0" u="none" strike="noStrike" cap="none" dirty="0">
                <a:solidFill>
                  <a:schemeClr val="bg1"/>
                </a:solidFill>
                <a:latin typeface="Calibri"/>
                <a:ea typeface="Calibri"/>
                <a:cs typeface="Calibri"/>
                <a:sym typeface="Calibri"/>
              </a:rPr>
              <a:t>DATA AND METADATA MANAGEMENT</a:t>
            </a:r>
            <a:endParaRPr lang="en-GB" sz="2000" b="0" i="0" u="none" strike="noStrike" cap="none" dirty="0">
              <a:solidFill>
                <a:schemeClr val="bg1"/>
              </a:solidFill>
              <a:sym typeface="Arial"/>
            </a:endParaRPr>
          </a:p>
          <a:p>
            <a:pPr marL="0" marR="0" lvl="0" indent="0" algn="l" rtl="0">
              <a:lnSpc>
                <a:spcPct val="100000"/>
              </a:lnSpc>
              <a:spcBef>
                <a:spcPts val="0"/>
              </a:spcBef>
              <a:spcAft>
                <a:spcPts val="0"/>
              </a:spcAft>
              <a:buNone/>
            </a:pPr>
            <a:endParaRPr dirty="0">
              <a:solidFill>
                <a:schemeClr val="bg1"/>
              </a:solidFill>
              <a:latin typeface="Calibri"/>
              <a:ea typeface="Calibri"/>
              <a:cs typeface="Calibri"/>
              <a:sym typeface="Calibri"/>
            </a:endParaRPr>
          </a:p>
          <a:p>
            <a:pPr marL="0" marR="0" lvl="0" indent="0" algn="l" rtl="0">
              <a:lnSpc>
                <a:spcPct val="100000"/>
              </a:lnSpc>
              <a:spcBef>
                <a:spcPts val="0"/>
              </a:spcBef>
              <a:spcAft>
                <a:spcPts val="0"/>
              </a:spcAft>
              <a:buNone/>
            </a:pPr>
            <a:r>
              <a:rPr lang="en-GB" dirty="0">
                <a:solidFill>
                  <a:schemeClr val="bg1"/>
                </a:solidFill>
                <a:latin typeface="Calibri"/>
                <a:ea typeface="Calibri"/>
                <a:cs typeface="Calibri"/>
                <a:sym typeface="Calibri"/>
              </a:rPr>
              <a:t>FAIR data resources with seamless access from EOSC-hub computational resources</a:t>
            </a:r>
            <a:endParaRPr b="0" i="0" u="none" strike="noStrike" cap="none" dirty="0">
              <a:solidFill>
                <a:schemeClr val="bg1"/>
              </a:solidFill>
              <a:latin typeface="Calibri"/>
              <a:ea typeface="Calibri"/>
              <a:cs typeface="Calibri"/>
              <a:sym typeface="Calibri"/>
            </a:endParaRPr>
          </a:p>
          <a:p>
            <a:pPr marL="171450" marR="0" lvl="0" indent="-95250" algn="l" rtl="0">
              <a:lnSpc>
                <a:spcPct val="100000"/>
              </a:lnSpc>
              <a:spcBef>
                <a:spcPts val="0"/>
              </a:spcBef>
              <a:spcAft>
                <a:spcPts val="0"/>
              </a:spcAft>
              <a:buClr>
                <a:schemeClr val="dk1"/>
              </a:buClr>
              <a:buSzPts val="1200"/>
              <a:buFont typeface="Arial"/>
              <a:buNone/>
            </a:pPr>
            <a:endParaRPr b="0" i="0" u="none" strike="noStrike" cap="none" dirty="0">
              <a:solidFill>
                <a:schemeClr val="bg1"/>
              </a:solidFill>
              <a:latin typeface="Calibri"/>
              <a:ea typeface="Calibri"/>
              <a:cs typeface="Calibri"/>
              <a:sym typeface="Calibri"/>
            </a:endParaRPr>
          </a:p>
        </p:txBody>
      </p:sp>
      <p:sp>
        <p:nvSpPr>
          <p:cNvPr id="435" name="Google Shape;435;p17"/>
          <p:cNvSpPr/>
          <p:nvPr/>
        </p:nvSpPr>
        <p:spPr>
          <a:xfrm>
            <a:off x="5033109" y="3845519"/>
            <a:ext cx="2901948" cy="2006562"/>
          </a:xfrm>
          <a:prstGeom prst="roundRect">
            <a:avLst>
              <a:gd name="adj" fmla="val 16667"/>
            </a:avLst>
          </a:prstGeom>
          <a:solidFill>
            <a:srgbClr val="1C3046"/>
          </a:solidFill>
          <a:ln w="9525" cap="flat" cmpd="sng">
            <a:solidFill>
              <a:srgbClr val="171E6D"/>
            </a:solidFill>
            <a:prstDash val="solid"/>
            <a:round/>
            <a:headEnd type="none" w="sm" len="sm"/>
            <a:tailEnd type="none" w="sm" len="sm"/>
          </a:ln>
          <a:effectLst>
            <a:outerShdw blurRad="40000" dist="20000" dir="5400000" rotWithShape="0">
              <a:srgbClr val="000000">
                <a:alpha val="37254"/>
              </a:srgbClr>
            </a:outerShdw>
          </a:effectLst>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200"/>
              <a:buFont typeface="Arial"/>
              <a:buNone/>
            </a:pPr>
            <a:r>
              <a:rPr lang="en-GB" sz="1800" b="1" i="0" u="none" strike="noStrike" cap="none" dirty="0">
                <a:solidFill>
                  <a:schemeClr val="bg1"/>
                </a:solidFill>
                <a:latin typeface="Calibri"/>
                <a:ea typeface="Calibri"/>
                <a:cs typeface="Calibri"/>
                <a:sym typeface="Calibri"/>
              </a:rPr>
              <a:t>DATA </a:t>
            </a:r>
            <a:br>
              <a:rPr lang="en-GB" sz="1800" b="1" i="0" u="none" strike="noStrike" cap="none" dirty="0">
                <a:solidFill>
                  <a:schemeClr val="bg1"/>
                </a:solidFill>
                <a:latin typeface="Calibri"/>
                <a:ea typeface="Calibri"/>
                <a:cs typeface="Calibri"/>
                <a:sym typeface="Calibri"/>
              </a:rPr>
            </a:br>
            <a:r>
              <a:rPr lang="en-GB" sz="1800" b="1" i="0" u="none" strike="noStrike" cap="none" dirty="0">
                <a:solidFill>
                  <a:schemeClr val="bg1"/>
                </a:solidFill>
                <a:latin typeface="Calibri"/>
                <a:ea typeface="Calibri"/>
                <a:cs typeface="Calibri"/>
                <a:sym typeface="Calibri"/>
              </a:rPr>
              <a:t>PRESERVATION</a:t>
            </a:r>
            <a:endParaRPr lang="en-GB" sz="2000" b="0" i="0" u="none" strike="noStrike" cap="none" dirty="0">
              <a:solidFill>
                <a:schemeClr val="bg1"/>
              </a:solidFill>
              <a:sym typeface="Arial"/>
            </a:endParaRPr>
          </a:p>
          <a:p>
            <a:pPr marL="0" marR="0" lvl="0" indent="0" algn="ctr" rtl="0">
              <a:lnSpc>
                <a:spcPct val="100000"/>
              </a:lnSpc>
              <a:spcBef>
                <a:spcPts val="0"/>
              </a:spcBef>
              <a:spcAft>
                <a:spcPts val="0"/>
              </a:spcAft>
              <a:buClr>
                <a:srgbClr val="000000"/>
              </a:buClr>
              <a:buSzPts val="1200"/>
              <a:buFont typeface="Arial"/>
              <a:buNone/>
            </a:pPr>
            <a:endParaRPr b="0" i="0" u="none" strike="noStrike" cap="none" dirty="0">
              <a:solidFill>
                <a:schemeClr val="bg1"/>
              </a:solidFill>
              <a:latin typeface="Calibri"/>
              <a:ea typeface="Calibri"/>
              <a:cs typeface="Calibri"/>
              <a:sym typeface="Calibri"/>
            </a:endParaRPr>
          </a:p>
          <a:p>
            <a:pPr marL="0" marR="0" lvl="0" indent="0" algn="l" rtl="0">
              <a:lnSpc>
                <a:spcPct val="100000"/>
              </a:lnSpc>
              <a:spcBef>
                <a:spcPts val="0"/>
              </a:spcBef>
              <a:spcAft>
                <a:spcPts val="0"/>
              </a:spcAft>
              <a:buNone/>
            </a:pPr>
            <a:r>
              <a:rPr lang="en-GB" dirty="0">
                <a:solidFill>
                  <a:schemeClr val="bg1"/>
                </a:solidFill>
                <a:latin typeface="Calibri"/>
                <a:ea typeface="Calibri"/>
                <a:cs typeface="Calibri"/>
                <a:sym typeface="Calibri"/>
              </a:rPr>
              <a:t>Provide a Certified Trusted Digital Repository.</a:t>
            </a:r>
            <a:endParaRPr dirty="0">
              <a:solidFill>
                <a:schemeClr val="bg1"/>
              </a:solidFill>
              <a:latin typeface="Calibri"/>
              <a:ea typeface="Calibri"/>
              <a:cs typeface="Calibri"/>
              <a:sym typeface="Calibri"/>
            </a:endParaRPr>
          </a:p>
          <a:p>
            <a:pPr marL="0" marR="0" lvl="0" indent="0" algn="l" rtl="0">
              <a:lnSpc>
                <a:spcPct val="100000"/>
              </a:lnSpc>
              <a:spcBef>
                <a:spcPts val="0"/>
              </a:spcBef>
              <a:spcAft>
                <a:spcPts val="0"/>
              </a:spcAft>
              <a:buNone/>
            </a:pPr>
            <a:r>
              <a:rPr lang="en-GB" dirty="0">
                <a:solidFill>
                  <a:schemeClr val="bg1"/>
                </a:solidFill>
                <a:latin typeface="Calibri"/>
                <a:ea typeface="Calibri"/>
                <a:cs typeface="Calibri"/>
                <a:sym typeface="Calibri"/>
              </a:rPr>
              <a:t>Fully integrated with EOSC FAIR data service</a:t>
            </a:r>
            <a:endParaRPr dirty="0">
              <a:solidFill>
                <a:schemeClr val="bg1"/>
              </a:solidFill>
              <a:latin typeface="Calibri"/>
              <a:ea typeface="Calibri"/>
              <a:cs typeface="Calibri"/>
              <a:sym typeface="Calibri"/>
            </a:endParaRPr>
          </a:p>
          <a:p>
            <a:pPr marL="457200" marR="0" lvl="0" indent="0" algn="l" rtl="0">
              <a:lnSpc>
                <a:spcPct val="100000"/>
              </a:lnSpc>
              <a:spcBef>
                <a:spcPts val="0"/>
              </a:spcBef>
              <a:spcAft>
                <a:spcPts val="0"/>
              </a:spcAft>
              <a:buNone/>
            </a:pPr>
            <a:endParaRPr sz="1600" b="0" i="0" u="none" strike="noStrike" cap="none" dirty="0">
              <a:solidFill>
                <a:schemeClr val="bg1"/>
              </a:solidFill>
              <a:latin typeface="Arial"/>
              <a:ea typeface="Arial"/>
              <a:cs typeface="Arial"/>
              <a:sym typeface="Arial"/>
            </a:endParaRPr>
          </a:p>
        </p:txBody>
      </p:sp>
      <p:sp>
        <p:nvSpPr>
          <p:cNvPr id="436" name="Google Shape;436;p17"/>
          <p:cNvSpPr/>
          <p:nvPr/>
        </p:nvSpPr>
        <p:spPr>
          <a:xfrm>
            <a:off x="5025614" y="1424769"/>
            <a:ext cx="2985296" cy="2163812"/>
          </a:xfrm>
          <a:prstGeom prst="roundRect">
            <a:avLst>
              <a:gd name="adj" fmla="val 16667"/>
            </a:avLst>
          </a:prstGeom>
          <a:solidFill>
            <a:srgbClr val="1C3046"/>
          </a:solidFill>
          <a:ln w="9525" cap="flat" cmpd="sng">
            <a:solidFill>
              <a:srgbClr val="171E6D"/>
            </a:solidFill>
            <a:prstDash val="solid"/>
            <a:round/>
            <a:headEnd type="none" w="sm" len="sm"/>
            <a:tailEnd type="none" w="sm" len="sm"/>
          </a:ln>
          <a:effectLst>
            <a:outerShdw blurRad="40000" dist="20000" dir="5400000" rotWithShape="0">
              <a:srgbClr val="000000">
                <a:alpha val="37254"/>
              </a:srgbClr>
            </a:outerShdw>
          </a:effectLst>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200"/>
              <a:buFont typeface="Arial"/>
              <a:buNone/>
            </a:pPr>
            <a:r>
              <a:rPr lang="en-GB" sz="1800" b="1" i="0" u="none" strike="noStrike" cap="none" dirty="0">
                <a:solidFill>
                  <a:schemeClr val="bg1"/>
                </a:solidFill>
                <a:latin typeface="Calibri"/>
                <a:ea typeface="Calibri"/>
                <a:cs typeface="Calibri"/>
                <a:sym typeface="Calibri"/>
              </a:rPr>
              <a:t>FEDERATED COMPUTE</a:t>
            </a:r>
            <a:endParaRPr lang="en-GB" sz="2000" b="0" i="0" u="none" strike="noStrike" cap="none" dirty="0">
              <a:solidFill>
                <a:schemeClr val="bg1"/>
              </a:solidFill>
              <a:sym typeface="Arial"/>
            </a:endParaRPr>
          </a:p>
          <a:p>
            <a:pPr marL="0" marR="0" lvl="0" indent="0" algn="ctr" rtl="0">
              <a:lnSpc>
                <a:spcPct val="100000"/>
              </a:lnSpc>
              <a:spcBef>
                <a:spcPts val="0"/>
              </a:spcBef>
              <a:spcAft>
                <a:spcPts val="0"/>
              </a:spcAft>
              <a:buClr>
                <a:srgbClr val="000000"/>
              </a:buClr>
              <a:buSzPts val="1200"/>
              <a:buFont typeface="Arial"/>
              <a:buNone/>
            </a:pPr>
            <a:endParaRPr b="1" i="0" u="none" strike="noStrike" cap="none" dirty="0">
              <a:solidFill>
                <a:schemeClr val="bg1"/>
              </a:solidFill>
              <a:latin typeface="Calibri"/>
              <a:ea typeface="Calibri"/>
              <a:cs typeface="Calibri"/>
              <a:sym typeface="Calibri"/>
            </a:endParaRPr>
          </a:p>
          <a:p>
            <a:pPr marL="0" marR="0" lvl="0" indent="0" algn="l" rtl="0">
              <a:lnSpc>
                <a:spcPct val="100000"/>
              </a:lnSpc>
              <a:spcBef>
                <a:spcPts val="0"/>
              </a:spcBef>
              <a:spcAft>
                <a:spcPts val="0"/>
              </a:spcAft>
              <a:buNone/>
            </a:pPr>
            <a:endParaRPr dirty="0">
              <a:solidFill>
                <a:schemeClr val="bg1"/>
              </a:solidFill>
              <a:latin typeface="Calibri"/>
              <a:ea typeface="Calibri"/>
              <a:cs typeface="Calibri"/>
              <a:sym typeface="Calibri"/>
            </a:endParaRPr>
          </a:p>
          <a:p>
            <a:pPr marL="0" marR="0" lvl="0" indent="0" algn="l" rtl="0">
              <a:lnSpc>
                <a:spcPct val="100000"/>
              </a:lnSpc>
              <a:spcBef>
                <a:spcPts val="0"/>
              </a:spcBef>
              <a:spcAft>
                <a:spcPts val="0"/>
              </a:spcAft>
              <a:buNone/>
            </a:pPr>
            <a:r>
              <a:rPr lang="en-GB" b="0" i="0" u="none" strike="noStrike" cap="none" dirty="0">
                <a:solidFill>
                  <a:schemeClr val="bg1"/>
                </a:solidFill>
                <a:latin typeface="Calibri"/>
                <a:ea typeface="Calibri"/>
                <a:cs typeface="Calibri"/>
                <a:sym typeface="Calibri"/>
              </a:rPr>
              <a:t>Provide a multi </a:t>
            </a:r>
            <a:r>
              <a:rPr lang="en-GB" dirty="0">
                <a:solidFill>
                  <a:schemeClr val="bg1"/>
                </a:solidFill>
                <a:latin typeface="Calibri"/>
                <a:ea typeface="Calibri"/>
                <a:cs typeface="Calibri"/>
                <a:sym typeface="Calibri"/>
              </a:rPr>
              <a:t>p</a:t>
            </a:r>
            <a:r>
              <a:rPr lang="en-GB" b="0" i="0" u="none" strike="noStrike" cap="none" dirty="0">
                <a:solidFill>
                  <a:schemeClr val="bg1"/>
                </a:solidFill>
                <a:latin typeface="Calibri"/>
                <a:ea typeface="Calibri"/>
                <a:cs typeface="Calibri"/>
                <a:sym typeface="Calibri"/>
              </a:rPr>
              <a:t>urpose, federated </a:t>
            </a:r>
            <a:r>
              <a:rPr lang="en-GB" dirty="0">
                <a:solidFill>
                  <a:schemeClr val="bg1"/>
                </a:solidFill>
                <a:latin typeface="Calibri"/>
                <a:ea typeface="Calibri"/>
                <a:cs typeface="Calibri"/>
                <a:sym typeface="Calibri"/>
              </a:rPr>
              <a:t>c</a:t>
            </a:r>
            <a:r>
              <a:rPr lang="en-GB" b="0" i="0" u="none" strike="noStrike" cap="none" dirty="0">
                <a:solidFill>
                  <a:schemeClr val="bg1"/>
                </a:solidFill>
                <a:latin typeface="Calibri"/>
                <a:ea typeface="Calibri"/>
                <a:cs typeface="Calibri"/>
                <a:sym typeface="Calibri"/>
              </a:rPr>
              <a:t>ompute environment</a:t>
            </a:r>
            <a:endParaRPr b="0" i="0" u="none" strike="noStrike" cap="none" dirty="0">
              <a:solidFill>
                <a:schemeClr val="bg1"/>
              </a:solidFill>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200"/>
              <a:buChar char="•"/>
            </a:pPr>
            <a:r>
              <a:rPr lang="en-GB" dirty="0">
                <a:solidFill>
                  <a:schemeClr val="bg1"/>
                </a:solidFill>
                <a:latin typeface="Calibri"/>
                <a:ea typeface="Calibri"/>
                <a:cs typeface="Calibri"/>
                <a:sym typeface="Calibri"/>
              </a:rPr>
              <a:t>Cloud Compute</a:t>
            </a:r>
            <a:endParaRPr dirty="0">
              <a:solidFill>
                <a:schemeClr val="bg1"/>
              </a:solidFill>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200"/>
              <a:buChar char="•"/>
            </a:pPr>
            <a:r>
              <a:rPr lang="en-GB" dirty="0">
                <a:solidFill>
                  <a:schemeClr val="bg1"/>
                </a:solidFill>
                <a:latin typeface="Calibri"/>
                <a:ea typeface="Calibri"/>
                <a:cs typeface="Calibri"/>
                <a:sym typeface="Calibri"/>
              </a:rPr>
              <a:t>Container compute</a:t>
            </a:r>
            <a:endParaRPr dirty="0">
              <a:solidFill>
                <a:schemeClr val="bg1"/>
              </a:solidFill>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200"/>
              <a:buChar char="•"/>
            </a:pPr>
            <a:r>
              <a:rPr lang="en-GB" dirty="0">
                <a:solidFill>
                  <a:schemeClr val="bg1"/>
                </a:solidFill>
                <a:latin typeface="Calibri"/>
                <a:ea typeface="Calibri"/>
                <a:cs typeface="Calibri"/>
                <a:sym typeface="Calibri"/>
              </a:rPr>
              <a:t>High Throughput Compute</a:t>
            </a:r>
            <a:r>
              <a:rPr lang="en-GB" b="0" i="0" u="none" strike="noStrike" cap="none" dirty="0">
                <a:solidFill>
                  <a:schemeClr val="bg1"/>
                </a:solidFill>
                <a:latin typeface="Calibri"/>
                <a:ea typeface="Calibri"/>
                <a:cs typeface="Calibri"/>
                <a:sym typeface="Calibri"/>
              </a:rPr>
              <a:t> </a:t>
            </a:r>
            <a:endParaRPr sz="1600" dirty="0">
              <a:solidFill>
                <a:schemeClr val="bg1"/>
              </a:solidFill>
            </a:endParaRPr>
          </a:p>
          <a:p>
            <a:pPr marL="0" marR="0" lvl="0" indent="0" algn="l" rtl="0">
              <a:lnSpc>
                <a:spcPct val="100000"/>
              </a:lnSpc>
              <a:spcBef>
                <a:spcPts val="0"/>
              </a:spcBef>
              <a:spcAft>
                <a:spcPts val="0"/>
              </a:spcAft>
              <a:buNone/>
            </a:pPr>
            <a:endParaRPr sz="1600" dirty="0">
              <a:solidFill>
                <a:schemeClr val="bg1"/>
              </a:solidFill>
            </a:endParaRPr>
          </a:p>
          <a:p>
            <a:pPr marL="171450" marR="0" lvl="0" indent="-95250" algn="l" rtl="0">
              <a:lnSpc>
                <a:spcPct val="100000"/>
              </a:lnSpc>
              <a:spcBef>
                <a:spcPts val="0"/>
              </a:spcBef>
              <a:spcAft>
                <a:spcPts val="0"/>
              </a:spcAft>
              <a:buClr>
                <a:schemeClr val="dk1"/>
              </a:buClr>
              <a:buSzPts val="1200"/>
              <a:buFont typeface="Arial"/>
              <a:buNone/>
            </a:pPr>
            <a:endParaRPr b="0" i="0" u="none" strike="noStrike" cap="none" dirty="0">
              <a:solidFill>
                <a:schemeClr val="bg1"/>
              </a:solidFill>
              <a:latin typeface="Calibri"/>
              <a:ea typeface="Calibri"/>
              <a:cs typeface="Calibri"/>
              <a:sym typeface="Calibri"/>
            </a:endParaRPr>
          </a:p>
          <a:p>
            <a:pPr marL="171450" marR="0" lvl="0" indent="-95250" algn="l" rtl="0">
              <a:lnSpc>
                <a:spcPct val="100000"/>
              </a:lnSpc>
              <a:spcBef>
                <a:spcPts val="0"/>
              </a:spcBef>
              <a:spcAft>
                <a:spcPts val="0"/>
              </a:spcAft>
              <a:buClr>
                <a:schemeClr val="dk1"/>
              </a:buClr>
              <a:buSzPts val="1200"/>
              <a:buFont typeface="Arial"/>
              <a:buNone/>
            </a:pPr>
            <a:endParaRPr b="1" i="0" u="none" strike="noStrike" cap="none" dirty="0">
              <a:solidFill>
                <a:schemeClr val="bg1"/>
              </a:solidFill>
              <a:latin typeface="Calibri"/>
              <a:ea typeface="Calibri"/>
              <a:cs typeface="Calibri"/>
              <a:sym typeface="Calibri"/>
            </a:endParaRPr>
          </a:p>
        </p:txBody>
      </p:sp>
      <p:sp>
        <p:nvSpPr>
          <p:cNvPr id="437" name="Google Shape;437;p17"/>
          <p:cNvSpPr/>
          <p:nvPr/>
        </p:nvSpPr>
        <p:spPr>
          <a:xfrm>
            <a:off x="8175041" y="3845519"/>
            <a:ext cx="2901948" cy="2006562"/>
          </a:xfrm>
          <a:prstGeom prst="roundRect">
            <a:avLst>
              <a:gd name="adj" fmla="val 16667"/>
            </a:avLst>
          </a:prstGeom>
          <a:solidFill>
            <a:srgbClr val="1C3046"/>
          </a:solidFill>
          <a:ln w="9525" cap="flat" cmpd="sng">
            <a:solidFill>
              <a:srgbClr val="171E6D"/>
            </a:solidFill>
            <a:prstDash val="solid"/>
            <a:round/>
            <a:headEnd type="none" w="sm" len="sm"/>
            <a:tailEnd type="none" w="sm" len="sm"/>
          </a:ln>
          <a:effectLst>
            <a:outerShdw blurRad="40000" dist="20000" dir="5400000" rotWithShape="0">
              <a:srgbClr val="000000">
                <a:alpha val="37254"/>
              </a:srgbClr>
            </a:outerShdw>
          </a:effectLst>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200"/>
              <a:buFont typeface="Arial"/>
              <a:buNone/>
            </a:pPr>
            <a:r>
              <a:rPr lang="en-GB" sz="1800" b="1" i="0" u="none" strike="noStrike" cap="none" dirty="0">
                <a:solidFill>
                  <a:schemeClr val="bg1"/>
                </a:solidFill>
                <a:latin typeface="Calibri"/>
                <a:ea typeface="Calibri"/>
                <a:cs typeface="Calibri"/>
                <a:sym typeface="Calibri"/>
              </a:rPr>
              <a:t>SENSITIVE DATA SERVICES</a:t>
            </a:r>
            <a:endParaRPr lang="en-GB" sz="2000" b="0" i="0" u="none" strike="noStrike" cap="none" dirty="0">
              <a:solidFill>
                <a:schemeClr val="bg1"/>
              </a:solidFill>
              <a:sym typeface="Arial"/>
            </a:endParaRPr>
          </a:p>
          <a:p>
            <a:pPr marL="0" marR="0" lvl="0" indent="0" algn="ctr" rtl="0">
              <a:lnSpc>
                <a:spcPct val="100000"/>
              </a:lnSpc>
              <a:spcBef>
                <a:spcPts val="0"/>
              </a:spcBef>
              <a:spcAft>
                <a:spcPts val="0"/>
              </a:spcAft>
              <a:buClr>
                <a:srgbClr val="000000"/>
              </a:buClr>
              <a:buSzPts val="1200"/>
              <a:buFont typeface="Arial"/>
              <a:buNone/>
            </a:pPr>
            <a:endParaRPr b="1" i="0" u="none" strike="noStrike" cap="none" dirty="0">
              <a:solidFill>
                <a:schemeClr val="bg1"/>
              </a:solidFill>
              <a:latin typeface="Calibri"/>
              <a:ea typeface="Calibri"/>
              <a:cs typeface="Calibri"/>
              <a:sym typeface="Calibri"/>
            </a:endParaRPr>
          </a:p>
          <a:p>
            <a:pPr marL="0" marR="0" lvl="0" indent="0" algn="l" rtl="0">
              <a:lnSpc>
                <a:spcPct val="100000"/>
              </a:lnSpc>
              <a:spcBef>
                <a:spcPts val="0"/>
              </a:spcBef>
              <a:spcAft>
                <a:spcPts val="0"/>
              </a:spcAft>
              <a:buNone/>
            </a:pPr>
            <a:r>
              <a:rPr lang="en-GB" dirty="0">
                <a:solidFill>
                  <a:schemeClr val="bg1"/>
                </a:solidFill>
                <a:latin typeface="Calibri"/>
                <a:ea typeface="Calibri"/>
                <a:cs typeface="Calibri"/>
                <a:sym typeface="Calibri"/>
              </a:rPr>
              <a:t>Off the shelf sensitive data services.</a:t>
            </a:r>
            <a:endParaRPr dirty="0">
              <a:solidFill>
                <a:schemeClr val="bg1"/>
              </a:solidFill>
              <a:latin typeface="Calibri"/>
              <a:ea typeface="Calibri"/>
              <a:cs typeface="Calibri"/>
              <a:sym typeface="Calibri"/>
            </a:endParaRPr>
          </a:p>
          <a:p>
            <a:pPr marL="0" marR="0" lvl="0" indent="0" algn="l" rtl="0">
              <a:lnSpc>
                <a:spcPct val="100000"/>
              </a:lnSpc>
              <a:spcBef>
                <a:spcPts val="0"/>
              </a:spcBef>
              <a:spcAft>
                <a:spcPts val="0"/>
              </a:spcAft>
              <a:buNone/>
            </a:pPr>
            <a:r>
              <a:rPr lang="en-GB" dirty="0">
                <a:solidFill>
                  <a:schemeClr val="bg1"/>
                </a:solidFill>
                <a:latin typeface="Calibri"/>
                <a:ea typeface="Calibri"/>
                <a:cs typeface="Calibri"/>
                <a:sym typeface="Calibri"/>
              </a:rPr>
              <a:t>EOSC Integration: Exposing sensitive data services via EOSC FAIR data services.</a:t>
            </a:r>
            <a:endParaRPr dirty="0">
              <a:solidFill>
                <a:schemeClr val="bg1"/>
              </a:solidFill>
              <a:latin typeface="Calibri"/>
              <a:ea typeface="Calibri"/>
              <a:cs typeface="Calibri"/>
              <a:sym typeface="Calibri"/>
            </a:endParaRPr>
          </a:p>
          <a:p>
            <a:pPr marL="171450" marR="0" lvl="0" indent="-95250" algn="l" rtl="0">
              <a:lnSpc>
                <a:spcPct val="100000"/>
              </a:lnSpc>
              <a:spcBef>
                <a:spcPts val="0"/>
              </a:spcBef>
              <a:spcAft>
                <a:spcPts val="0"/>
              </a:spcAft>
              <a:buClr>
                <a:schemeClr val="dk1"/>
              </a:buClr>
              <a:buSzPts val="1200"/>
              <a:buFont typeface="Arial"/>
              <a:buNone/>
            </a:pPr>
            <a:endParaRPr b="0" i="0" u="none" strike="noStrike" cap="none" dirty="0">
              <a:solidFill>
                <a:schemeClr val="bg1"/>
              </a:solidFill>
              <a:latin typeface="Calibri"/>
              <a:ea typeface="Calibri"/>
              <a:cs typeface="Calibri"/>
              <a:sym typeface="Calibri"/>
            </a:endParaRPr>
          </a:p>
          <a:p>
            <a:pPr marL="171450" marR="0" lvl="0" indent="-95250" algn="l" rtl="0">
              <a:lnSpc>
                <a:spcPct val="100000"/>
              </a:lnSpc>
              <a:spcBef>
                <a:spcPts val="0"/>
              </a:spcBef>
              <a:spcAft>
                <a:spcPts val="0"/>
              </a:spcAft>
              <a:buClr>
                <a:schemeClr val="dk1"/>
              </a:buClr>
              <a:buSzPts val="1200"/>
              <a:buFont typeface="Arial"/>
              <a:buNone/>
            </a:pPr>
            <a:endParaRPr b="0" i="0" u="none" strike="noStrike" cap="none" dirty="0">
              <a:solidFill>
                <a:schemeClr val="bg1"/>
              </a:solidFill>
              <a:latin typeface="Calibri"/>
              <a:ea typeface="Calibri"/>
              <a:cs typeface="Calibri"/>
              <a:sym typeface="Calibri"/>
            </a:endParaRPr>
          </a:p>
        </p:txBody>
      </p:sp>
      <p:sp>
        <p:nvSpPr>
          <p:cNvPr id="438" name="Google Shape;438;p17"/>
          <p:cNvSpPr/>
          <p:nvPr/>
        </p:nvSpPr>
        <p:spPr>
          <a:xfrm>
            <a:off x="1891177" y="1424769"/>
            <a:ext cx="2985296" cy="2163812"/>
          </a:xfrm>
          <a:prstGeom prst="roundRect">
            <a:avLst>
              <a:gd name="adj" fmla="val 16667"/>
            </a:avLst>
          </a:prstGeom>
          <a:solidFill>
            <a:srgbClr val="1C3046"/>
          </a:solidFill>
          <a:ln w="9525" cap="flat" cmpd="sng">
            <a:solidFill>
              <a:srgbClr val="171E6D"/>
            </a:solidFill>
            <a:prstDash val="solid"/>
            <a:round/>
            <a:headEnd type="none" w="sm" len="sm"/>
            <a:tailEnd type="none" w="sm" len="sm"/>
          </a:ln>
          <a:effectLst>
            <a:outerShdw blurRad="40000" dist="20000" dir="5400000" rotWithShape="0">
              <a:srgbClr val="000000">
                <a:alpha val="37254"/>
              </a:srgbClr>
            </a:outerShdw>
          </a:effectLst>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200"/>
              <a:buFont typeface="Arial"/>
              <a:buNone/>
            </a:pPr>
            <a:r>
              <a:rPr lang="en-GB" sz="1800" b="1" i="0" u="none" strike="noStrike" cap="none" dirty="0">
                <a:solidFill>
                  <a:schemeClr val="bg1"/>
                </a:solidFill>
                <a:latin typeface="Calibri"/>
                <a:ea typeface="Calibri"/>
                <a:cs typeface="Calibri"/>
                <a:sym typeface="Calibri"/>
              </a:rPr>
              <a:t>DATA DISCOVERY AND ACCESS</a:t>
            </a:r>
            <a:br>
              <a:rPr lang="en-GB" b="1" i="0" u="none" strike="noStrike" cap="none" dirty="0">
                <a:solidFill>
                  <a:schemeClr val="bg1"/>
                </a:solidFill>
                <a:latin typeface="Calibri"/>
                <a:ea typeface="Calibri"/>
                <a:cs typeface="Calibri"/>
                <a:sym typeface="Calibri"/>
              </a:rPr>
            </a:br>
            <a:endParaRPr b="1" i="0" u="none" strike="noStrike" cap="none" dirty="0">
              <a:solidFill>
                <a:schemeClr val="bg1"/>
              </a:solidFill>
              <a:latin typeface="Calibri"/>
              <a:ea typeface="Calibri"/>
              <a:cs typeface="Calibri"/>
              <a:sym typeface="Calibri"/>
            </a:endParaRPr>
          </a:p>
          <a:p>
            <a:pPr marL="0" marR="0" lvl="0" indent="0" algn="l" rtl="0">
              <a:lnSpc>
                <a:spcPct val="100000"/>
              </a:lnSpc>
              <a:spcBef>
                <a:spcPts val="0"/>
              </a:spcBef>
              <a:spcAft>
                <a:spcPts val="0"/>
              </a:spcAft>
              <a:buNone/>
            </a:pPr>
            <a:r>
              <a:rPr lang="en-GB" dirty="0">
                <a:solidFill>
                  <a:schemeClr val="bg1"/>
                </a:solidFill>
                <a:latin typeface="Calibri"/>
                <a:ea typeface="Calibri"/>
                <a:cs typeface="Calibri"/>
                <a:sym typeface="Calibri"/>
              </a:rPr>
              <a:t>Providing a common data discovery and access layer for EOSC</a:t>
            </a:r>
            <a:endParaRPr dirty="0">
              <a:solidFill>
                <a:schemeClr val="bg1"/>
              </a:solidFill>
              <a:latin typeface="Calibri"/>
              <a:ea typeface="Calibri"/>
              <a:cs typeface="Calibri"/>
              <a:sym typeface="Calibri"/>
            </a:endParaRPr>
          </a:p>
          <a:p>
            <a:pPr marL="0" marR="0" lvl="0" indent="0" algn="l" rtl="0">
              <a:lnSpc>
                <a:spcPct val="100000"/>
              </a:lnSpc>
              <a:spcBef>
                <a:spcPts val="0"/>
              </a:spcBef>
              <a:spcAft>
                <a:spcPts val="0"/>
              </a:spcAft>
              <a:buNone/>
            </a:pPr>
            <a:endParaRPr dirty="0">
              <a:solidFill>
                <a:schemeClr val="bg1"/>
              </a:solidFill>
              <a:latin typeface="Calibri"/>
              <a:ea typeface="Calibri"/>
              <a:cs typeface="Calibri"/>
              <a:sym typeface="Calibri"/>
            </a:endParaRPr>
          </a:p>
          <a:p>
            <a:pPr marL="0" marR="0" lvl="0" indent="0" algn="l" rtl="0">
              <a:lnSpc>
                <a:spcPct val="100000"/>
              </a:lnSpc>
              <a:spcBef>
                <a:spcPts val="0"/>
              </a:spcBef>
              <a:spcAft>
                <a:spcPts val="0"/>
              </a:spcAft>
              <a:buNone/>
            </a:pPr>
            <a:r>
              <a:rPr lang="en-GB" dirty="0">
                <a:solidFill>
                  <a:schemeClr val="bg1"/>
                </a:solidFill>
                <a:latin typeface="Calibri"/>
                <a:ea typeface="Calibri"/>
                <a:cs typeface="Calibri"/>
                <a:sym typeface="Calibri"/>
              </a:rPr>
              <a:t>Off-the-shelf services to support FAIR data</a:t>
            </a:r>
            <a:endParaRPr b="1" i="0" u="none" strike="noStrike" cap="none" dirty="0">
              <a:solidFill>
                <a:schemeClr val="bg1"/>
              </a:solidFill>
              <a:latin typeface="Calibri"/>
              <a:ea typeface="Calibri"/>
              <a:cs typeface="Calibri"/>
              <a:sym typeface="Calibri"/>
            </a:endParaRPr>
          </a:p>
        </p:txBody>
      </p:sp>
      <p:grpSp>
        <p:nvGrpSpPr>
          <p:cNvPr id="23" name="Group 16">
            <a:extLst>
              <a:ext uri="{FF2B5EF4-FFF2-40B4-BE49-F238E27FC236}">
                <a16:creationId xmlns:a16="http://schemas.microsoft.com/office/drawing/2014/main" id="{3EDA496E-D373-3746-B039-8548BCEFBDFB}"/>
              </a:ext>
            </a:extLst>
          </p:cNvPr>
          <p:cNvGrpSpPr/>
          <p:nvPr/>
        </p:nvGrpSpPr>
        <p:grpSpPr>
          <a:xfrm>
            <a:off x="335360" y="1082033"/>
            <a:ext cx="544267" cy="5138018"/>
            <a:chOff x="335360" y="949839"/>
            <a:chExt cx="566259" cy="5345629"/>
          </a:xfrm>
        </p:grpSpPr>
        <p:pic>
          <p:nvPicPr>
            <p:cNvPr id="24" name="Picture 10">
              <a:extLst>
                <a:ext uri="{FF2B5EF4-FFF2-40B4-BE49-F238E27FC236}">
                  <a16:creationId xmlns:a16="http://schemas.microsoft.com/office/drawing/2014/main" id="{E7454E79-3109-9445-A486-647B77C91113}"/>
                </a:ext>
              </a:extLst>
            </p:cNvPr>
            <p:cNvPicPr>
              <a:picLocks noChangeAspect="1" noChangeArrowheads="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949839"/>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12">
              <a:extLst>
                <a:ext uri="{FF2B5EF4-FFF2-40B4-BE49-F238E27FC236}">
                  <a16:creationId xmlns:a16="http://schemas.microsoft.com/office/drawing/2014/main" id="{E434872D-836B-0647-8669-4FEC931960EA}"/>
                </a:ext>
              </a:extLst>
            </p:cNvPr>
            <p:cNvPicPr>
              <a:picLocks noChangeAspect="1" noChangeArrowheads="1"/>
            </p:cNvPicPr>
            <p:nvPr/>
          </p:nvPicPr>
          <p:blipFill>
            <a:blip r:embed="rId4">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155040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4">
              <a:extLst>
                <a:ext uri="{FF2B5EF4-FFF2-40B4-BE49-F238E27FC236}">
                  <a16:creationId xmlns:a16="http://schemas.microsoft.com/office/drawing/2014/main" id="{5FB121B7-892A-4F42-80F3-33051917E0FB}"/>
                </a:ext>
              </a:extLst>
            </p:cNvPr>
            <p:cNvPicPr>
              <a:picLocks noChangeAspect="1" noChangeArrowheads="1"/>
            </p:cNvPicPr>
            <p:nvPr/>
          </p:nvPicPr>
          <p:blipFill>
            <a:blip r:embed="rId5">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2150977"/>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6">
              <a:extLst>
                <a:ext uri="{FF2B5EF4-FFF2-40B4-BE49-F238E27FC236}">
                  <a16:creationId xmlns:a16="http://schemas.microsoft.com/office/drawing/2014/main" id="{F1DAC246-A5DC-8348-9172-256552D60646}"/>
                </a:ext>
              </a:extLst>
            </p:cNvPr>
            <p:cNvPicPr>
              <a:picLocks noChangeAspect="1" noChangeArrowheads="1"/>
            </p:cNvPicPr>
            <p:nvPr/>
          </p:nvPicPr>
          <p:blipFill>
            <a:blip r:embed="rId6">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2751544"/>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18">
              <a:extLst>
                <a:ext uri="{FF2B5EF4-FFF2-40B4-BE49-F238E27FC236}">
                  <a16:creationId xmlns:a16="http://schemas.microsoft.com/office/drawing/2014/main" id="{B164EB48-12BB-7E4B-AACD-5391F62016E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3820" y="3352114"/>
              <a:ext cx="537715" cy="537715"/>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0">
              <a:extLst>
                <a:ext uri="{FF2B5EF4-FFF2-40B4-BE49-F238E27FC236}">
                  <a16:creationId xmlns:a16="http://schemas.microsoft.com/office/drawing/2014/main" id="{B833D9F6-0177-D54E-9547-ADECBA11EC3E}"/>
                </a:ext>
              </a:extLst>
            </p:cNvPr>
            <p:cNvPicPr>
              <a:picLocks noChangeAspect="1" noChangeArrowheads="1"/>
            </p:cNvPicPr>
            <p:nvPr/>
          </p:nvPicPr>
          <p:blipFill>
            <a:blip r:embed="rId8">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3954364"/>
              <a:ext cx="536959" cy="537716"/>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2">
              <a:extLst>
                <a:ext uri="{FF2B5EF4-FFF2-40B4-BE49-F238E27FC236}">
                  <a16:creationId xmlns:a16="http://schemas.microsoft.com/office/drawing/2014/main" id="{0C206EEB-DA52-5948-9551-AB28B05C7C3D}"/>
                </a:ext>
              </a:extLst>
            </p:cNvPr>
            <p:cNvPicPr>
              <a:picLocks noChangeAspect="1" noChangeArrowheads="1"/>
            </p:cNvPicPr>
            <p:nvPr/>
          </p:nvPicPr>
          <p:blipFill>
            <a:blip r:embed="rId9">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455661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4">
              <a:extLst>
                <a:ext uri="{FF2B5EF4-FFF2-40B4-BE49-F238E27FC236}">
                  <a16:creationId xmlns:a16="http://schemas.microsoft.com/office/drawing/2014/main" id="{CAE9AF80-BA47-1845-BEEB-439880410D87}"/>
                </a:ext>
              </a:extLst>
            </p:cNvPr>
            <p:cNvPicPr>
              <a:picLocks noChangeAspect="1" noChangeArrowheads="1"/>
            </p:cNvPicPr>
            <p:nvPr/>
          </p:nvPicPr>
          <p:blipFill>
            <a:blip r:embed="rId10">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515718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26">
              <a:extLst>
                <a:ext uri="{FF2B5EF4-FFF2-40B4-BE49-F238E27FC236}">
                  <a16:creationId xmlns:a16="http://schemas.microsoft.com/office/drawing/2014/main" id="{6E5D1FC1-941D-1A49-82FD-A0A1E2CC8167}"/>
                </a:ext>
              </a:extLst>
            </p:cNvPr>
            <p:cNvPicPr>
              <a:picLocks noChangeAspect="1" noChangeArrowheads="1"/>
            </p:cNvPicPr>
            <p:nvPr/>
          </p:nvPicPr>
          <p:blipFill>
            <a:blip r:embed="rId11">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35360" y="5757752"/>
              <a:ext cx="536959" cy="537716"/>
            </a:xfrm>
            <a:prstGeom prst="rect">
              <a:avLst/>
            </a:prstGeom>
            <a:noFill/>
            <a:extLst>
              <a:ext uri="{909E8E84-426E-40DD-AFC4-6F175D3DCCD1}">
                <a14:hiddenFill xmlns:a14="http://schemas.microsoft.com/office/drawing/2010/main">
                  <a:solidFill>
                    <a:srgbClr val="FFFFFF"/>
                  </a:solidFill>
                </a14:hiddenFill>
              </a:ext>
            </a:extLst>
          </p:spPr>
        </p:pic>
      </p:grpSp>
      <p:sp>
        <p:nvSpPr>
          <p:cNvPr id="22" name="Google Shape;421;p16">
            <a:extLst>
              <a:ext uri="{FF2B5EF4-FFF2-40B4-BE49-F238E27FC236}">
                <a16:creationId xmlns:a16="http://schemas.microsoft.com/office/drawing/2014/main" id="{97A17B63-7B90-EF49-B8F8-641D1B8334BA}"/>
              </a:ext>
            </a:extLst>
          </p:cNvPr>
          <p:cNvSpPr txBox="1">
            <a:spLocks/>
          </p:cNvSpPr>
          <p:nvPr/>
        </p:nvSpPr>
        <p:spPr>
          <a:xfrm>
            <a:off x="8737600" y="6381328"/>
            <a:ext cx="3119040" cy="288032"/>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300"/>
              <a:buFont typeface="Arial"/>
              <a:buNone/>
              <a:defRPr sz="1300" b="0" i="0" u="none" strike="noStrike" cap="none">
                <a:solidFill>
                  <a:srgbClr val="3C3C3C"/>
                </a:solidFill>
                <a:latin typeface="Source Sans Pro"/>
                <a:ea typeface="Source Sans Pro"/>
                <a:cs typeface="Source Sans Pro"/>
                <a:sym typeface="Source Sans Pro"/>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rgbClr val="3C3C3C"/>
                </a:solidFill>
                <a:latin typeface="Source Sans Pro"/>
                <a:ea typeface="Source Sans Pro"/>
                <a:cs typeface="Source Sans Pro"/>
                <a:sym typeface="Source Sans Pro"/>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rgbClr val="3C3C3C"/>
                </a:solidFill>
                <a:latin typeface="Source Sans Pro"/>
                <a:ea typeface="Source Sans Pro"/>
                <a:cs typeface="Source Sans Pro"/>
                <a:sym typeface="Source Sans Pro"/>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rgbClr val="3C3C3C"/>
                </a:solidFill>
                <a:latin typeface="Source Sans Pro"/>
                <a:ea typeface="Source Sans Pro"/>
                <a:cs typeface="Source Sans Pro"/>
                <a:sym typeface="Source Sans Pro"/>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rgbClr val="3C3C3C"/>
                </a:solidFill>
                <a:latin typeface="Source Sans Pro"/>
                <a:ea typeface="Source Sans Pro"/>
                <a:cs typeface="Source Sans Pro"/>
                <a:sym typeface="Source Sans Pro"/>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rgbClr val="3C3C3C"/>
                </a:solidFill>
                <a:latin typeface="Source Sans Pro"/>
                <a:ea typeface="Source Sans Pro"/>
                <a:cs typeface="Source Sans Pro"/>
                <a:sym typeface="Source Sans Pro"/>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rgbClr val="3C3C3C"/>
                </a:solidFill>
                <a:latin typeface="Source Sans Pro"/>
                <a:ea typeface="Source Sans Pro"/>
                <a:cs typeface="Source Sans Pro"/>
                <a:sym typeface="Source Sans Pro"/>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rgbClr val="3C3C3C"/>
                </a:solidFill>
                <a:latin typeface="Source Sans Pro"/>
                <a:ea typeface="Source Sans Pro"/>
                <a:cs typeface="Source Sans Pro"/>
                <a:sym typeface="Source Sans Pro"/>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rgbClr val="3C3C3C"/>
                </a:solidFill>
                <a:latin typeface="Source Sans Pro"/>
                <a:ea typeface="Source Sans Pro"/>
                <a:cs typeface="Source Sans Pro"/>
                <a:sym typeface="Source Sans Pro"/>
              </a:defRPr>
            </a:lvl9pPr>
          </a:lstStyle>
          <a:p>
            <a:fld id="{00000000-1234-1234-1234-123412341234}" type="slidenum">
              <a:rPr lang="en-GB" smtClean="0"/>
              <a:pPr/>
              <a:t>24</a:t>
            </a:fld>
            <a:endParaRPr lang="en-GB"/>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42"/>
        <p:cNvGrpSpPr/>
        <p:nvPr/>
      </p:nvGrpSpPr>
      <p:grpSpPr>
        <a:xfrm>
          <a:off x="0" y="0"/>
          <a:ext cx="0" cy="0"/>
          <a:chOff x="0" y="0"/>
          <a:chExt cx="0" cy="0"/>
        </a:xfrm>
      </p:grpSpPr>
      <p:sp>
        <p:nvSpPr>
          <p:cNvPr id="444" name="Google Shape;444;p18"/>
          <p:cNvSpPr txBox="1">
            <a:spLocks noGrp="1"/>
          </p:cNvSpPr>
          <p:nvPr>
            <p:ph type="dt" idx="10"/>
          </p:nvPr>
        </p:nvSpPr>
        <p:spPr>
          <a:xfrm>
            <a:off x="335360" y="6381328"/>
            <a:ext cx="2844800" cy="288032"/>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05/05/2020</a:t>
            </a:r>
            <a:endParaRPr/>
          </a:p>
        </p:txBody>
      </p:sp>
      <p:sp>
        <p:nvSpPr>
          <p:cNvPr id="445" name="Google Shape;445;p18"/>
          <p:cNvSpPr txBox="1">
            <a:spLocks noGrp="1"/>
          </p:cNvSpPr>
          <p:nvPr>
            <p:ph type="sldNum" idx="12"/>
          </p:nvPr>
        </p:nvSpPr>
        <p:spPr>
          <a:xfrm>
            <a:off x="8737600" y="6381328"/>
            <a:ext cx="3119040" cy="288032"/>
          </a:xfrm>
          <a:prstGeom prst="rect">
            <a:avLst/>
          </a:prstGeom>
          <a:noFill/>
          <a:ln>
            <a:noFill/>
          </a:ln>
        </p:spPr>
        <p:txBody>
          <a:bodyPr spcFirstLastPara="1" wrap="square" lIns="91425" tIns="45700" rIns="91425" bIns="45700" anchor="t" anchorCtr="0">
            <a:noAutofit/>
          </a:bodyPr>
          <a:lstStyle/>
          <a:p>
            <a:pPr marL="0" lvl="0" indent="0" algn="r" rtl="0">
              <a:lnSpc>
                <a:spcPct val="100000"/>
              </a:lnSpc>
              <a:spcBef>
                <a:spcPts val="0"/>
              </a:spcBef>
              <a:spcAft>
                <a:spcPts val="0"/>
              </a:spcAft>
              <a:buSzPts val="1300"/>
              <a:buNone/>
            </a:pPr>
            <a:fld id="{00000000-1234-1234-1234-123412341234}" type="slidenum">
              <a:rPr lang="en-GB"/>
              <a:t>25</a:t>
            </a:fld>
            <a:endParaRPr/>
          </a:p>
        </p:txBody>
      </p:sp>
      <p:sp>
        <p:nvSpPr>
          <p:cNvPr id="446" name="Google Shape;446;p18"/>
          <p:cNvSpPr txBox="1">
            <a:spLocks noGrp="1"/>
          </p:cNvSpPr>
          <p:nvPr>
            <p:ph type="title"/>
          </p:nvPr>
        </p:nvSpPr>
        <p:spPr>
          <a:xfrm>
            <a:off x="3220977" y="284337"/>
            <a:ext cx="8640960" cy="537716"/>
          </a:xfrm>
          <a:prstGeom prst="rect">
            <a:avLst/>
          </a:prstGeom>
          <a:noFill/>
          <a:ln>
            <a:noFill/>
          </a:ln>
        </p:spPr>
        <p:txBody>
          <a:bodyPr spcFirstLastPara="1" wrap="square" lIns="91425" tIns="45700" rIns="91425" bIns="45700" anchor="t" anchorCtr="0">
            <a:normAutofit/>
          </a:bodyPr>
          <a:lstStyle/>
          <a:p>
            <a:pPr marL="0" lvl="0" indent="0" rtl="0">
              <a:lnSpc>
                <a:spcPct val="100000"/>
              </a:lnSpc>
              <a:spcBef>
                <a:spcPts val="0"/>
              </a:spcBef>
              <a:spcAft>
                <a:spcPts val="0"/>
              </a:spcAft>
              <a:buClr>
                <a:srgbClr val="1D2F45"/>
              </a:buClr>
              <a:buSzPts val="3240"/>
              <a:buFont typeface="Calibri"/>
              <a:buNone/>
            </a:pPr>
            <a:r>
              <a:rPr lang="en-GB" dirty="0"/>
              <a:t>Integration example: Transparent data exchange</a:t>
            </a:r>
            <a:endParaRPr dirty="0"/>
          </a:p>
        </p:txBody>
      </p:sp>
      <p:pic>
        <p:nvPicPr>
          <p:cNvPr id="447" name="Google Shape;447;p18"/>
          <p:cNvPicPr preferRelativeResize="0"/>
          <p:nvPr/>
        </p:nvPicPr>
        <p:blipFill rotWithShape="1">
          <a:blip r:embed="rId3">
            <a:alphaModFix/>
          </a:blip>
          <a:srcRect/>
          <a:stretch/>
        </p:blipFill>
        <p:spPr>
          <a:xfrm>
            <a:off x="1400297" y="1827097"/>
            <a:ext cx="6058226" cy="3127825"/>
          </a:xfrm>
          <a:prstGeom prst="rect">
            <a:avLst/>
          </a:prstGeom>
          <a:noFill/>
          <a:ln>
            <a:noFill/>
          </a:ln>
        </p:spPr>
      </p:pic>
      <p:sp>
        <p:nvSpPr>
          <p:cNvPr id="448" name="Google Shape;448;p18"/>
          <p:cNvSpPr txBox="1"/>
          <p:nvPr/>
        </p:nvSpPr>
        <p:spPr>
          <a:xfrm>
            <a:off x="1400297" y="5143579"/>
            <a:ext cx="5808055" cy="92333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GB" sz="1800" b="0" i="0" u="none" strike="noStrike" cap="none" dirty="0">
                <a:solidFill>
                  <a:schemeClr val="dk1"/>
                </a:solidFill>
                <a:latin typeface="Calibri"/>
                <a:ea typeface="Calibri"/>
                <a:cs typeface="Calibri"/>
                <a:sym typeface="Calibri"/>
              </a:rPr>
              <a:t>The integration of the EGI-</a:t>
            </a:r>
            <a:r>
              <a:rPr lang="en-GB" sz="1800" b="0" i="0" u="none" strike="noStrike" cap="none" dirty="0" err="1">
                <a:solidFill>
                  <a:schemeClr val="dk1"/>
                </a:solidFill>
                <a:latin typeface="Calibri"/>
                <a:ea typeface="Calibri"/>
                <a:cs typeface="Calibri"/>
                <a:sym typeface="Calibri"/>
              </a:rPr>
              <a:t>DataHub</a:t>
            </a:r>
            <a:r>
              <a:rPr lang="en-GB" sz="1800" b="0" i="0" u="none" strike="noStrike" cap="none" dirty="0">
                <a:solidFill>
                  <a:schemeClr val="dk1"/>
                </a:solidFill>
                <a:latin typeface="Calibri"/>
                <a:ea typeface="Calibri"/>
                <a:cs typeface="Calibri"/>
                <a:sym typeface="Calibri"/>
              </a:rPr>
              <a:t> and B2STAGE/B2SAFE services for the purpose of transparent data transfer between these infrastructures</a:t>
            </a:r>
            <a:endParaRPr sz="1800" b="0" i="0" u="none" strike="noStrike" cap="none" dirty="0">
              <a:solidFill>
                <a:schemeClr val="dk1"/>
              </a:solidFill>
              <a:latin typeface="Calibri"/>
              <a:ea typeface="Calibri"/>
              <a:cs typeface="Calibri"/>
              <a:sym typeface="Calibri"/>
            </a:endParaRPr>
          </a:p>
        </p:txBody>
      </p:sp>
      <p:sp>
        <p:nvSpPr>
          <p:cNvPr id="449" name="Google Shape;449;p18"/>
          <p:cNvSpPr txBox="1"/>
          <p:nvPr/>
        </p:nvSpPr>
        <p:spPr>
          <a:xfrm>
            <a:off x="7700860" y="2586861"/>
            <a:ext cx="4127618" cy="212512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200"/>
              <a:buFont typeface="Arial"/>
              <a:buNone/>
            </a:pPr>
            <a:r>
              <a:rPr lang="en-GB" sz="2800" b="1" i="0" u="none" strike="noStrike" cap="none" dirty="0">
                <a:solidFill>
                  <a:srgbClr val="1C3046"/>
                </a:solidFill>
                <a:latin typeface="Calibri"/>
                <a:ea typeface="Calibri"/>
                <a:cs typeface="Calibri"/>
                <a:sym typeface="Calibri"/>
              </a:rPr>
              <a:t>Goal</a:t>
            </a:r>
            <a:r>
              <a:rPr lang="en-GB" sz="2800" b="0" i="0" u="none" strike="noStrike" cap="none" dirty="0">
                <a:solidFill>
                  <a:schemeClr val="dk1"/>
                </a:solidFill>
                <a:latin typeface="Calibri"/>
                <a:ea typeface="Calibri"/>
                <a:cs typeface="Calibri"/>
                <a:sym typeface="Calibri"/>
              </a:rPr>
              <a:t>: </a:t>
            </a:r>
            <a:r>
              <a:rPr lang="en-GB" sz="1800" b="0" i="0" u="none" strike="noStrike" cap="none" dirty="0">
                <a:solidFill>
                  <a:schemeClr val="dk1"/>
                </a:solidFill>
                <a:latin typeface="Calibri"/>
                <a:ea typeface="Calibri"/>
                <a:cs typeface="Calibri"/>
                <a:sym typeface="Calibri"/>
              </a:rPr>
              <a:t>Transparent data exchange between e-infrastructures (EUDAT</a:t>
            </a:r>
            <a:r>
              <a:rPr lang="en-GB" sz="1800" dirty="0">
                <a:solidFill>
                  <a:schemeClr val="dk1"/>
                </a:solidFill>
                <a:latin typeface="Calibri"/>
                <a:ea typeface="Calibri"/>
                <a:cs typeface="Calibri"/>
                <a:sym typeface="Calibri"/>
              </a:rPr>
              <a:t> &amp; EGI</a:t>
            </a:r>
            <a:r>
              <a:rPr lang="en-GB" sz="1800" b="0" i="0" u="none" strike="noStrike" cap="none" dirty="0">
                <a:solidFill>
                  <a:schemeClr val="dk1"/>
                </a:solidFill>
                <a:latin typeface="Calibri"/>
                <a:ea typeface="Calibri"/>
                <a:cs typeface="Calibri"/>
                <a:sym typeface="Calibri"/>
              </a:rPr>
              <a:t>)</a:t>
            </a:r>
          </a:p>
          <a:p>
            <a:pPr marL="0" marR="0" lvl="0" indent="0" algn="l" rtl="0">
              <a:lnSpc>
                <a:spcPct val="100000"/>
              </a:lnSpc>
              <a:spcBef>
                <a:spcPts val="0"/>
              </a:spcBef>
              <a:spcAft>
                <a:spcPts val="0"/>
              </a:spcAft>
              <a:buClr>
                <a:schemeClr val="dk1"/>
              </a:buClr>
              <a:buSzPts val="3200"/>
              <a:buFont typeface="Arial"/>
              <a:buNone/>
            </a:pPr>
            <a:endParaRPr sz="1800" b="0" i="0" u="none" strike="noStrike" cap="none" dirty="0">
              <a:solidFill>
                <a:srgbClr val="000000"/>
              </a:solidFill>
              <a:latin typeface="Arial"/>
              <a:ea typeface="Arial"/>
              <a:cs typeface="Arial"/>
              <a:sym typeface="Arial"/>
            </a:endParaRPr>
          </a:p>
          <a:p>
            <a:pPr marL="342900" marR="0" lvl="0" indent="-342900" algn="l" rtl="0">
              <a:lnSpc>
                <a:spcPct val="100000"/>
              </a:lnSpc>
              <a:spcBef>
                <a:spcPts val="640"/>
              </a:spcBef>
              <a:spcAft>
                <a:spcPts val="0"/>
              </a:spcAft>
              <a:buClr>
                <a:schemeClr val="dk1"/>
              </a:buClr>
              <a:buSzPts val="3200"/>
              <a:buFont typeface="Arial"/>
              <a:buChar char="•"/>
            </a:pPr>
            <a:r>
              <a:rPr lang="en-GB" sz="2800" b="0" i="0" u="none" strike="noStrike" cap="none" dirty="0">
                <a:solidFill>
                  <a:srgbClr val="1C3046"/>
                </a:solidFill>
                <a:latin typeface="Calibri"/>
                <a:ea typeface="Calibri"/>
                <a:cs typeface="Calibri"/>
                <a:sym typeface="Calibri"/>
              </a:rPr>
              <a:t>End-user driven activity</a:t>
            </a:r>
            <a:endParaRPr sz="2800" b="0" i="0" u="none" strike="noStrike" cap="none" dirty="0">
              <a:solidFill>
                <a:srgbClr val="1C3046"/>
              </a:solidFill>
              <a:latin typeface="Calibri"/>
              <a:ea typeface="Calibri"/>
              <a:cs typeface="Calibri"/>
              <a:sym typeface="Calibri"/>
            </a:endParaRPr>
          </a:p>
          <a:p>
            <a:pPr marL="342900" marR="0" lvl="0" indent="-342900" algn="l" rtl="0">
              <a:lnSpc>
                <a:spcPct val="100000"/>
              </a:lnSpc>
              <a:spcBef>
                <a:spcPts val="640"/>
              </a:spcBef>
              <a:spcAft>
                <a:spcPts val="0"/>
              </a:spcAft>
              <a:buClr>
                <a:schemeClr val="dk1"/>
              </a:buClr>
              <a:buSzPts val="3200"/>
              <a:buFont typeface="Arial"/>
              <a:buChar char="•"/>
            </a:pPr>
            <a:r>
              <a:rPr lang="en-GB" sz="2800" b="0" i="0" u="none" strike="noStrike" cap="none" dirty="0">
                <a:solidFill>
                  <a:srgbClr val="1C3046"/>
                </a:solidFill>
                <a:latin typeface="Calibri"/>
                <a:ea typeface="Calibri"/>
                <a:cs typeface="Calibri"/>
                <a:sym typeface="Calibri"/>
              </a:rPr>
              <a:t>Solution demonstrated</a:t>
            </a:r>
            <a:endParaRPr sz="2800" b="0" i="0" u="none" strike="noStrike" cap="none" dirty="0">
              <a:solidFill>
                <a:srgbClr val="1C3046"/>
              </a:solidFill>
              <a:latin typeface="Calibri"/>
              <a:ea typeface="Calibri"/>
              <a:cs typeface="Calibri"/>
              <a:sym typeface="Calibri"/>
            </a:endParaRPr>
          </a:p>
        </p:txBody>
      </p:sp>
      <p:grpSp>
        <p:nvGrpSpPr>
          <p:cNvPr id="20" name="Group 16">
            <a:extLst>
              <a:ext uri="{FF2B5EF4-FFF2-40B4-BE49-F238E27FC236}">
                <a16:creationId xmlns:a16="http://schemas.microsoft.com/office/drawing/2014/main" id="{98B7DF1E-A1A9-0B47-853A-570630535FBB}"/>
              </a:ext>
            </a:extLst>
          </p:cNvPr>
          <p:cNvGrpSpPr/>
          <p:nvPr/>
        </p:nvGrpSpPr>
        <p:grpSpPr>
          <a:xfrm>
            <a:off x="335360" y="1082033"/>
            <a:ext cx="544267" cy="5138018"/>
            <a:chOff x="335360" y="949839"/>
            <a:chExt cx="566259" cy="5345629"/>
          </a:xfrm>
        </p:grpSpPr>
        <p:pic>
          <p:nvPicPr>
            <p:cNvPr id="21" name="Picture 10">
              <a:extLst>
                <a:ext uri="{FF2B5EF4-FFF2-40B4-BE49-F238E27FC236}">
                  <a16:creationId xmlns:a16="http://schemas.microsoft.com/office/drawing/2014/main" id="{A653B2C7-8540-0F42-AAD9-648A9D3FC804}"/>
                </a:ext>
              </a:extLst>
            </p:cNvPr>
            <p:cNvPicPr>
              <a:picLocks noChangeAspect="1" noChangeArrowheads="1"/>
            </p:cNvPicPr>
            <p:nvPr/>
          </p:nvPicPr>
          <p:blipFill>
            <a:blip r:embed="rId4">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949839"/>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2">
              <a:extLst>
                <a:ext uri="{FF2B5EF4-FFF2-40B4-BE49-F238E27FC236}">
                  <a16:creationId xmlns:a16="http://schemas.microsoft.com/office/drawing/2014/main" id="{640E6B5E-DD6E-B240-B0FC-E1417703121A}"/>
                </a:ext>
              </a:extLst>
            </p:cNvPr>
            <p:cNvPicPr>
              <a:picLocks noChangeAspect="1" noChangeArrowheads="1"/>
            </p:cNvPicPr>
            <p:nvPr/>
          </p:nvPicPr>
          <p:blipFill>
            <a:blip r:embed="rId5">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155040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4">
              <a:extLst>
                <a:ext uri="{FF2B5EF4-FFF2-40B4-BE49-F238E27FC236}">
                  <a16:creationId xmlns:a16="http://schemas.microsoft.com/office/drawing/2014/main" id="{8764C4BA-4BF7-9F40-8411-B36F66B2723F}"/>
                </a:ext>
              </a:extLst>
            </p:cNvPr>
            <p:cNvPicPr>
              <a:picLocks noChangeAspect="1" noChangeArrowheads="1"/>
            </p:cNvPicPr>
            <p:nvPr/>
          </p:nvPicPr>
          <p:blipFill>
            <a:blip r:embed="rId6">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2150977"/>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6">
              <a:extLst>
                <a:ext uri="{FF2B5EF4-FFF2-40B4-BE49-F238E27FC236}">
                  <a16:creationId xmlns:a16="http://schemas.microsoft.com/office/drawing/2014/main" id="{09A35049-A81A-8845-8DA7-57C54ECDDB26}"/>
                </a:ext>
              </a:extLst>
            </p:cNvPr>
            <p:cNvPicPr>
              <a:picLocks noChangeAspect="1" noChangeArrowheads="1"/>
            </p:cNvPicPr>
            <p:nvPr/>
          </p:nvPicPr>
          <p:blipFill>
            <a:blip r:embed="rId7">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2751544"/>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18">
              <a:extLst>
                <a:ext uri="{FF2B5EF4-FFF2-40B4-BE49-F238E27FC236}">
                  <a16:creationId xmlns:a16="http://schemas.microsoft.com/office/drawing/2014/main" id="{113D9D13-1F5B-7641-9167-6A91C7702A8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3820" y="3352114"/>
              <a:ext cx="537715" cy="537715"/>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0">
              <a:extLst>
                <a:ext uri="{FF2B5EF4-FFF2-40B4-BE49-F238E27FC236}">
                  <a16:creationId xmlns:a16="http://schemas.microsoft.com/office/drawing/2014/main" id="{CF8F09FC-FB0A-0346-B4F5-F05EE6E43A18}"/>
                </a:ext>
              </a:extLst>
            </p:cNvPr>
            <p:cNvPicPr>
              <a:picLocks noChangeAspect="1" noChangeArrowheads="1"/>
            </p:cNvPicPr>
            <p:nvPr/>
          </p:nvPicPr>
          <p:blipFill>
            <a:blip r:embed="rId9">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3954364"/>
              <a:ext cx="536959" cy="537716"/>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2">
              <a:extLst>
                <a:ext uri="{FF2B5EF4-FFF2-40B4-BE49-F238E27FC236}">
                  <a16:creationId xmlns:a16="http://schemas.microsoft.com/office/drawing/2014/main" id="{7A4F7D6A-6B2E-4342-A50D-98FA3B7C245D}"/>
                </a:ext>
              </a:extLst>
            </p:cNvPr>
            <p:cNvPicPr>
              <a:picLocks noChangeAspect="1" noChangeArrowheads="1"/>
            </p:cNvPicPr>
            <p:nvPr/>
          </p:nvPicPr>
          <p:blipFill>
            <a:blip r:embed="rId10">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455661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4">
              <a:extLst>
                <a:ext uri="{FF2B5EF4-FFF2-40B4-BE49-F238E27FC236}">
                  <a16:creationId xmlns:a16="http://schemas.microsoft.com/office/drawing/2014/main" id="{701A164D-3981-8343-94A2-A0CCD7E2E944}"/>
                </a:ext>
              </a:extLst>
            </p:cNvPr>
            <p:cNvPicPr>
              <a:picLocks noChangeAspect="1" noChangeArrowheads="1"/>
            </p:cNvPicPr>
            <p:nvPr/>
          </p:nvPicPr>
          <p:blipFill>
            <a:blip r:embed="rId11">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515718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6">
              <a:extLst>
                <a:ext uri="{FF2B5EF4-FFF2-40B4-BE49-F238E27FC236}">
                  <a16:creationId xmlns:a16="http://schemas.microsoft.com/office/drawing/2014/main" id="{72C20AB9-9917-3F4F-A639-CCBB500BDBDD}"/>
                </a:ext>
              </a:extLst>
            </p:cNvPr>
            <p:cNvPicPr>
              <a:picLocks noChangeAspect="1" noChangeArrowheads="1"/>
            </p:cNvPicPr>
            <p:nvPr/>
          </p:nvPicPr>
          <p:blipFill>
            <a:blip r:embed="rId12">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35360" y="5757752"/>
              <a:ext cx="536959" cy="537716"/>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54"/>
        <p:cNvGrpSpPr/>
        <p:nvPr/>
      </p:nvGrpSpPr>
      <p:grpSpPr>
        <a:xfrm>
          <a:off x="0" y="0"/>
          <a:ext cx="0" cy="0"/>
          <a:chOff x="0" y="0"/>
          <a:chExt cx="0" cy="0"/>
        </a:xfrm>
      </p:grpSpPr>
      <p:grpSp>
        <p:nvGrpSpPr>
          <p:cNvPr id="11" name="Group 10">
            <a:extLst>
              <a:ext uri="{FF2B5EF4-FFF2-40B4-BE49-F238E27FC236}">
                <a16:creationId xmlns:a16="http://schemas.microsoft.com/office/drawing/2014/main" id="{863D7FE9-1893-41E8-B590-ED22F7824F13}"/>
              </a:ext>
            </a:extLst>
          </p:cNvPr>
          <p:cNvGrpSpPr/>
          <p:nvPr/>
        </p:nvGrpSpPr>
        <p:grpSpPr>
          <a:xfrm>
            <a:off x="1424752" y="1391375"/>
            <a:ext cx="10010963" cy="4424928"/>
            <a:chOff x="1026034" y="1241858"/>
            <a:chExt cx="10707403" cy="4424928"/>
          </a:xfrm>
        </p:grpSpPr>
        <p:sp>
          <p:nvSpPr>
            <p:cNvPr id="12" name="Google Shape;195;p40">
              <a:extLst>
                <a:ext uri="{FF2B5EF4-FFF2-40B4-BE49-F238E27FC236}">
                  <a16:creationId xmlns:a16="http://schemas.microsoft.com/office/drawing/2014/main" id="{3D34F930-7EC9-4208-90C8-BFA4E5EAD36A}"/>
                </a:ext>
              </a:extLst>
            </p:cNvPr>
            <p:cNvSpPr/>
            <p:nvPr/>
          </p:nvSpPr>
          <p:spPr>
            <a:xfrm>
              <a:off x="1026034" y="1241858"/>
              <a:ext cx="8620227" cy="924566"/>
            </a:xfrm>
            <a:prstGeom prst="rect">
              <a:avLst/>
            </a:prstGeom>
            <a:solidFill>
              <a:srgbClr val="1C3046"/>
            </a:solidFill>
            <a:ln w="38100" cap="flat" cmpd="sng">
              <a:solidFill>
                <a:schemeClr val="bg1">
                  <a:lumMod val="50000"/>
                </a:schemeClr>
              </a:solidFill>
              <a:prstDash val="solid"/>
              <a:round/>
              <a:headEnd type="none" w="sm" len="sm"/>
              <a:tailEnd type="none" w="sm" len="sm"/>
            </a:ln>
          </p:spPr>
          <p:txBody>
            <a:bodyPr spcFirstLastPara="1" wrap="square" lIns="91425" tIns="45700" rIns="91425" bIns="45700" anchor="t" anchorCtr="0">
              <a:noAutofit/>
            </a:bodyPr>
            <a:lstStyle/>
            <a:p>
              <a:pPr marL="274320" marR="0" lvl="0" indent="0" algn="r" rtl="0">
                <a:lnSpc>
                  <a:spcPct val="100000"/>
                </a:lnSpc>
                <a:spcBef>
                  <a:spcPts val="0"/>
                </a:spcBef>
                <a:spcAft>
                  <a:spcPts val="0"/>
                </a:spcAft>
                <a:buNone/>
              </a:pPr>
              <a:endParaRPr lang="en-GB" b="1" dirty="0">
                <a:solidFill>
                  <a:schemeClr val="lt1"/>
                </a:solidFill>
                <a:latin typeface="Calibri"/>
                <a:ea typeface="Calibri"/>
                <a:cs typeface="Calibri"/>
                <a:sym typeface="Calibri"/>
              </a:endParaRPr>
            </a:p>
            <a:p>
              <a:pPr marL="274320" marR="0" lvl="0" indent="0" rtl="0">
                <a:lnSpc>
                  <a:spcPct val="100000"/>
                </a:lnSpc>
                <a:spcBef>
                  <a:spcPts val="0"/>
                </a:spcBef>
                <a:spcAft>
                  <a:spcPts val="0"/>
                </a:spcAft>
                <a:buNone/>
              </a:pPr>
              <a:r>
                <a:rPr lang="en-GB" sz="2800" b="1" i="0" u="none" strike="noStrike" cap="none" dirty="0">
                  <a:solidFill>
                    <a:schemeClr val="lt1"/>
                  </a:solidFill>
                  <a:latin typeface="Calibri"/>
                  <a:ea typeface="Calibri"/>
                  <a:cs typeface="Calibri"/>
                  <a:sym typeface="Calibri"/>
                </a:rPr>
                <a:t>                                                     Enterprise</a:t>
              </a:r>
              <a:endParaRPr sz="1400" b="0" i="1" u="none" strike="noStrike" cap="none" dirty="0">
                <a:solidFill>
                  <a:schemeClr val="lt1"/>
                </a:solidFill>
                <a:latin typeface="Calibri"/>
                <a:ea typeface="Calibri"/>
                <a:cs typeface="Calibri"/>
                <a:sym typeface="Calibri"/>
              </a:endParaRPr>
            </a:p>
          </p:txBody>
        </p:sp>
        <p:sp>
          <p:nvSpPr>
            <p:cNvPr id="13" name="Google Shape;196;p40">
              <a:extLst>
                <a:ext uri="{FF2B5EF4-FFF2-40B4-BE49-F238E27FC236}">
                  <a16:creationId xmlns:a16="http://schemas.microsoft.com/office/drawing/2014/main" id="{504F2371-89F0-45E0-BE70-2420971CA7C6}"/>
                </a:ext>
              </a:extLst>
            </p:cNvPr>
            <p:cNvSpPr/>
            <p:nvPr/>
          </p:nvSpPr>
          <p:spPr>
            <a:xfrm>
              <a:off x="1026035" y="4858664"/>
              <a:ext cx="8620226" cy="808122"/>
            </a:xfrm>
            <a:prstGeom prst="rect">
              <a:avLst/>
            </a:prstGeom>
            <a:solidFill>
              <a:srgbClr val="8CB3E3"/>
            </a:solidFill>
            <a:ln w="38100" cap="flat" cmpd="sng">
              <a:solidFill>
                <a:schemeClr val="bg1">
                  <a:lumMod val="50000"/>
                </a:schemeClr>
              </a:solidFill>
              <a:prstDash val="solid"/>
              <a:round/>
              <a:headEnd type="none" w="sm" len="sm"/>
              <a:tailEnd type="none" w="sm" len="sm"/>
            </a:ln>
          </p:spPr>
          <p:txBody>
            <a:bodyPr spcFirstLastPara="1" wrap="square" lIns="91425" tIns="45700" rIns="91425" bIns="45700" anchor="ctr" anchorCtr="0">
              <a:noAutofit/>
            </a:bodyPr>
            <a:lstStyle/>
            <a:p>
              <a:pPr marL="274320" marR="0" lvl="0" indent="0" algn="l" rtl="0">
                <a:lnSpc>
                  <a:spcPct val="100000"/>
                </a:lnSpc>
                <a:spcBef>
                  <a:spcPts val="0"/>
                </a:spcBef>
                <a:spcAft>
                  <a:spcPts val="0"/>
                </a:spcAft>
                <a:buNone/>
              </a:pPr>
              <a:r>
                <a:rPr lang="en-GB" sz="2800" b="1" i="0" u="none" strike="noStrike" cap="none" dirty="0">
                  <a:solidFill>
                    <a:schemeClr val="lt1"/>
                  </a:solidFill>
                  <a:latin typeface="Calibri"/>
                  <a:ea typeface="Calibri"/>
                  <a:cs typeface="Calibri"/>
                  <a:sym typeface="Calibri"/>
                </a:rPr>
                <a:t>Researchers and research communities</a:t>
              </a:r>
              <a:endParaRPr sz="2800" b="1" i="1" u="none" strike="noStrike" cap="none" dirty="0">
                <a:solidFill>
                  <a:schemeClr val="lt1"/>
                </a:solidFill>
                <a:latin typeface="Calibri"/>
                <a:ea typeface="Calibri"/>
                <a:cs typeface="Calibri"/>
                <a:sym typeface="Calibri"/>
              </a:endParaRPr>
            </a:p>
          </p:txBody>
        </p:sp>
        <p:sp>
          <p:nvSpPr>
            <p:cNvPr id="14" name="Google Shape;197;p40">
              <a:extLst>
                <a:ext uri="{FF2B5EF4-FFF2-40B4-BE49-F238E27FC236}">
                  <a16:creationId xmlns:a16="http://schemas.microsoft.com/office/drawing/2014/main" id="{23D8D2DF-C6F3-4E19-969F-86ECDC16AD60}"/>
                </a:ext>
              </a:extLst>
            </p:cNvPr>
            <p:cNvSpPr/>
            <p:nvPr/>
          </p:nvSpPr>
          <p:spPr>
            <a:xfrm>
              <a:off x="1048027" y="2299533"/>
              <a:ext cx="4397986" cy="2388774"/>
            </a:xfrm>
            <a:prstGeom prst="rect">
              <a:avLst/>
            </a:prstGeom>
            <a:solidFill>
              <a:srgbClr val="1C3046"/>
            </a:solidFill>
            <a:ln w="38100" cap="flat" cmpd="sng">
              <a:solidFill>
                <a:schemeClr val="bg1">
                  <a:lumMod val="50000"/>
                </a:schemeClr>
              </a:solidFill>
              <a:prstDash val="solid"/>
              <a:round/>
              <a:headEnd type="none" w="sm" len="sm"/>
              <a:tailEnd type="none" w="sm" len="sm"/>
            </a:ln>
          </p:spPr>
          <p:txBody>
            <a:bodyPr spcFirstLastPara="1" wrap="square" lIns="91425" tIns="45700" rIns="91425" bIns="45700" anchor="ctr" anchorCtr="0">
              <a:noAutofit/>
            </a:bodyPr>
            <a:lstStyle/>
            <a:p>
              <a:pPr marL="274320" marR="0" lvl="0" indent="0" algn="l" rtl="0">
                <a:lnSpc>
                  <a:spcPct val="100000"/>
                </a:lnSpc>
                <a:spcBef>
                  <a:spcPts val="0"/>
                </a:spcBef>
                <a:spcAft>
                  <a:spcPts val="0"/>
                </a:spcAft>
                <a:buNone/>
              </a:pPr>
              <a:r>
                <a:rPr lang="en-GB" sz="2800" b="1" i="0" u="none" strike="noStrike" cap="none" dirty="0">
                  <a:solidFill>
                    <a:schemeClr val="lt1"/>
                  </a:solidFill>
                  <a:latin typeface="Calibri"/>
                  <a:ea typeface="Calibri"/>
                  <a:cs typeface="Calibri"/>
                  <a:sym typeface="Calibri"/>
                </a:rPr>
                <a:t>EOSC-hub Operators</a:t>
              </a:r>
              <a:endParaRPr sz="2800" b="0" i="1"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sz="1400" b="0" i="0" u="none" strike="noStrike" cap="none" dirty="0">
                <a:solidFill>
                  <a:schemeClr val="lt1"/>
                </a:solidFill>
                <a:latin typeface="Calibri"/>
                <a:ea typeface="Calibri"/>
                <a:cs typeface="Calibri"/>
                <a:sym typeface="Calibri"/>
              </a:endParaRPr>
            </a:p>
          </p:txBody>
        </p:sp>
        <p:sp>
          <p:nvSpPr>
            <p:cNvPr id="15" name="Google Shape;198;p40">
              <a:extLst>
                <a:ext uri="{FF2B5EF4-FFF2-40B4-BE49-F238E27FC236}">
                  <a16:creationId xmlns:a16="http://schemas.microsoft.com/office/drawing/2014/main" id="{76707A99-3C93-4BDA-8870-8F1F9C526CB4}"/>
                </a:ext>
              </a:extLst>
            </p:cNvPr>
            <p:cNvSpPr/>
            <p:nvPr/>
          </p:nvSpPr>
          <p:spPr>
            <a:xfrm>
              <a:off x="5592420" y="2299533"/>
              <a:ext cx="4053841" cy="2388774"/>
            </a:xfrm>
            <a:prstGeom prst="rect">
              <a:avLst/>
            </a:prstGeom>
            <a:solidFill>
              <a:srgbClr val="8CB3E3"/>
            </a:solidFill>
            <a:ln w="38100" cap="flat" cmpd="sng">
              <a:solidFill>
                <a:schemeClr val="bg1">
                  <a:lumMod val="50000"/>
                </a:schemeClr>
              </a:solidFill>
              <a:prstDash val="solid"/>
              <a:round/>
              <a:headEnd type="none" w="sm" len="sm"/>
              <a:tailEnd type="none" w="sm" len="sm"/>
            </a:ln>
          </p:spPr>
          <p:txBody>
            <a:bodyPr spcFirstLastPara="1" wrap="square" lIns="91425" tIns="45700" rIns="91425" bIns="45700" anchor="ctr" anchorCtr="0">
              <a:noAutofit/>
            </a:bodyPr>
            <a:lstStyle/>
            <a:p>
              <a:pPr marL="274320" marR="0" lvl="0" indent="0" algn="l" rtl="0">
                <a:lnSpc>
                  <a:spcPct val="100000"/>
                </a:lnSpc>
                <a:spcBef>
                  <a:spcPts val="0"/>
                </a:spcBef>
                <a:spcAft>
                  <a:spcPts val="0"/>
                </a:spcAft>
                <a:buNone/>
              </a:pPr>
              <a:endParaRPr lang="en-GB" sz="2800" b="1"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lang="en-GB" sz="2800" b="1" i="0"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lang="en-GB" sz="2800" b="1"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lang="en-GB" sz="2800" b="1" i="0"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r>
                <a:rPr lang="en-GB" sz="2800" b="1" i="0" u="none" strike="noStrike" cap="none" dirty="0">
                  <a:solidFill>
                    <a:schemeClr val="lt1"/>
                  </a:solidFill>
                  <a:latin typeface="Calibri"/>
                  <a:ea typeface="Calibri"/>
                  <a:cs typeface="Calibri"/>
                  <a:sym typeface="Calibri"/>
                </a:rPr>
                <a:t>Service Providers</a:t>
              </a:r>
              <a:endParaRPr sz="2800" b="1" i="1"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lang="en-GB" sz="2800" b="0" i="1"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sz="2800" b="0" i="1"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sz="2800" b="1" i="0"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sz="2800" b="1" i="0" u="none" strike="noStrike" cap="none" dirty="0">
                <a:solidFill>
                  <a:schemeClr val="lt1"/>
                </a:solidFill>
                <a:latin typeface="Calibri"/>
                <a:ea typeface="Calibri"/>
                <a:cs typeface="Calibri"/>
                <a:sym typeface="Calibri"/>
              </a:endParaRPr>
            </a:p>
          </p:txBody>
        </p:sp>
        <p:sp>
          <p:nvSpPr>
            <p:cNvPr id="16" name="Google Shape;199;p40">
              <a:extLst>
                <a:ext uri="{FF2B5EF4-FFF2-40B4-BE49-F238E27FC236}">
                  <a16:creationId xmlns:a16="http://schemas.microsoft.com/office/drawing/2014/main" id="{9E080BB2-D10B-420A-A583-E373BF131611}"/>
                </a:ext>
              </a:extLst>
            </p:cNvPr>
            <p:cNvSpPr/>
            <p:nvPr/>
          </p:nvSpPr>
          <p:spPr>
            <a:xfrm>
              <a:off x="9792668" y="1241858"/>
              <a:ext cx="1940769" cy="4419469"/>
            </a:xfrm>
            <a:prstGeom prst="rect">
              <a:avLst/>
            </a:prstGeom>
            <a:solidFill>
              <a:srgbClr val="8CB3E3"/>
            </a:solidFill>
            <a:ln w="38100" cap="flat" cmpd="sng">
              <a:solidFill>
                <a:schemeClr val="bg1">
                  <a:lumMod val="50000"/>
                </a:schemeClr>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endParaRPr sz="2800" b="0" i="0"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lang="en-GB" sz="2800" b="0" i="1"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lang="en-GB" sz="2800" i="1"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r>
                <a:rPr lang="en-GB" sz="2800" b="0" i="1" u="none" strike="noStrike" cap="none" dirty="0">
                  <a:solidFill>
                    <a:schemeClr val="lt1"/>
                  </a:solidFill>
                  <a:latin typeface="Calibri"/>
                  <a:ea typeface="Calibri"/>
                  <a:cs typeface="Calibri"/>
                  <a:sym typeface="Calibri"/>
                </a:rPr>
                <a:t>Educate, inform and support</a:t>
              </a:r>
              <a:endParaRPr sz="2800" b="1" i="1"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sz="2800" b="1" i="0" u="none" strike="noStrike" cap="none" dirty="0">
                <a:solidFill>
                  <a:schemeClr val="lt1"/>
                </a:solidFill>
                <a:latin typeface="Calibri"/>
                <a:ea typeface="Calibri"/>
                <a:cs typeface="Calibri"/>
                <a:sym typeface="Calibri"/>
              </a:endParaRPr>
            </a:p>
          </p:txBody>
        </p:sp>
      </p:grpSp>
      <p:sp>
        <p:nvSpPr>
          <p:cNvPr id="456" name="Google Shape;456;p45"/>
          <p:cNvSpPr txBox="1">
            <a:spLocks noGrp="1"/>
          </p:cNvSpPr>
          <p:nvPr>
            <p:ph type="sldNum" idx="12"/>
          </p:nvPr>
        </p:nvSpPr>
        <p:spPr>
          <a:xfrm>
            <a:off x="8737600" y="6381328"/>
            <a:ext cx="3119040" cy="288032"/>
          </a:xfrm>
          <a:prstGeom prst="rect">
            <a:avLst/>
          </a:prstGeom>
          <a:noFill/>
          <a:ln>
            <a:noFill/>
          </a:ln>
        </p:spPr>
        <p:txBody>
          <a:bodyPr spcFirstLastPara="1" wrap="square" lIns="91425" tIns="45700" rIns="91425" bIns="45700" anchor="t" anchorCtr="0">
            <a:noAutofit/>
          </a:bodyPr>
          <a:lstStyle/>
          <a:p>
            <a:pPr marL="0" lvl="0" indent="0" algn="r" rtl="0">
              <a:lnSpc>
                <a:spcPct val="100000"/>
              </a:lnSpc>
              <a:spcBef>
                <a:spcPts val="0"/>
              </a:spcBef>
              <a:spcAft>
                <a:spcPts val="0"/>
              </a:spcAft>
              <a:buSzPts val="1300"/>
              <a:buNone/>
            </a:pPr>
            <a:fld id="{00000000-1234-1234-1234-123412341234}" type="slidenum">
              <a:rPr lang="en-GB"/>
              <a:t>26</a:t>
            </a:fld>
            <a:endParaRPr/>
          </a:p>
        </p:txBody>
      </p:sp>
      <p:sp>
        <p:nvSpPr>
          <p:cNvPr id="457" name="Google Shape;457;p45"/>
          <p:cNvSpPr txBox="1">
            <a:spLocks noGrp="1"/>
          </p:cNvSpPr>
          <p:nvPr>
            <p:ph type="title"/>
          </p:nvPr>
        </p:nvSpPr>
        <p:spPr>
          <a:xfrm>
            <a:off x="3220977" y="294970"/>
            <a:ext cx="8640960" cy="537716"/>
          </a:xfrm>
          <a:prstGeom prst="rect">
            <a:avLst/>
          </a:prstGeom>
          <a:noFill/>
          <a:ln>
            <a:noFill/>
          </a:ln>
        </p:spPr>
        <p:txBody>
          <a:bodyPr spcFirstLastPara="1" wrap="square" lIns="91425" tIns="45700" rIns="91425" bIns="45700" anchor="t" anchorCtr="0">
            <a:normAutofit/>
          </a:bodyPr>
          <a:lstStyle/>
          <a:p>
            <a:pPr marL="0" marR="0" lvl="0" indent="0" rtl="0">
              <a:lnSpc>
                <a:spcPct val="100000"/>
              </a:lnSpc>
              <a:spcBef>
                <a:spcPts val="0"/>
              </a:spcBef>
              <a:spcAft>
                <a:spcPts val="0"/>
              </a:spcAft>
              <a:buClr>
                <a:srgbClr val="1D2F45"/>
              </a:buClr>
              <a:buSzPts val="3600"/>
              <a:buFont typeface="Calibri"/>
              <a:buNone/>
            </a:pPr>
            <a:r>
              <a:rPr lang="en-GB" dirty="0"/>
              <a:t>6. EOSC Digital Innovation Hub (DIH)</a:t>
            </a:r>
            <a:endParaRPr dirty="0"/>
          </a:p>
        </p:txBody>
      </p:sp>
      <p:sp>
        <p:nvSpPr>
          <p:cNvPr id="463" name="Google Shape;463;p45"/>
          <p:cNvSpPr/>
          <p:nvPr/>
        </p:nvSpPr>
        <p:spPr>
          <a:xfrm>
            <a:off x="1822823" y="1991101"/>
            <a:ext cx="3020376" cy="990394"/>
          </a:xfrm>
          <a:prstGeom prst="roundRect">
            <a:avLst>
              <a:gd name="adj" fmla="val 16667"/>
            </a:avLst>
          </a:prstGeom>
          <a:solidFill>
            <a:srgbClr val="FFFFFF">
              <a:alpha val="92156"/>
            </a:srgbClr>
          </a:solidFill>
          <a:ln w="38100" cap="flat" cmpd="sng">
            <a:solidFill>
              <a:srgbClr val="B5892D"/>
            </a:solidFill>
            <a:prstDash val="solid"/>
            <a:round/>
            <a:headEnd type="none" w="sm" len="sm"/>
            <a:tailEnd type="none" w="sm" len="sm"/>
          </a:ln>
        </p:spPr>
        <p:txBody>
          <a:bodyPr spcFirstLastPara="1" wrap="square" lIns="91425" tIns="45700" rIns="91425" bIns="45700" anchor="b" anchorCtr="0">
            <a:noAutofit/>
          </a:bodyPr>
          <a:lstStyle/>
          <a:p>
            <a:pPr marL="0" marR="0" lvl="0" indent="0" algn="ctr" rtl="0">
              <a:lnSpc>
                <a:spcPct val="100000"/>
              </a:lnSpc>
              <a:spcBef>
                <a:spcPts val="0"/>
              </a:spcBef>
              <a:spcAft>
                <a:spcPts val="0"/>
              </a:spcAft>
              <a:buNone/>
            </a:pPr>
            <a:endParaRPr dirty="0"/>
          </a:p>
        </p:txBody>
      </p:sp>
      <p:grpSp>
        <p:nvGrpSpPr>
          <p:cNvPr id="17" name="Group 16">
            <a:extLst>
              <a:ext uri="{FF2B5EF4-FFF2-40B4-BE49-F238E27FC236}">
                <a16:creationId xmlns:a16="http://schemas.microsoft.com/office/drawing/2014/main" id="{D30E20F9-C238-4FA2-8551-AE511AE4BE05}"/>
              </a:ext>
            </a:extLst>
          </p:cNvPr>
          <p:cNvGrpSpPr/>
          <p:nvPr/>
        </p:nvGrpSpPr>
        <p:grpSpPr>
          <a:xfrm>
            <a:off x="324727" y="1157450"/>
            <a:ext cx="520509" cy="4913742"/>
            <a:chOff x="335360" y="949839"/>
            <a:chExt cx="566259" cy="5345629"/>
          </a:xfrm>
        </p:grpSpPr>
        <p:pic>
          <p:nvPicPr>
            <p:cNvPr id="18" name="Picture 10">
              <a:extLst>
                <a:ext uri="{FF2B5EF4-FFF2-40B4-BE49-F238E27FC236}">
                  <a16:creationId xmlns:a16="http://schemas.microsoft.com/office/drawing/2014/main" id="{D5222D76-C241-47DD-AA07-2DF66CBA1037}"/>
                </a:ext>
              </a:extLst>
            </p:cNvPr>
            <p:cNvPicPr>
              <a:picLocks noChangeAspect="1" noChangeArrowheads="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949839"/>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2">
              <a:extLst>
                <a:ext uri="{FF2B5EF4-FFF2-40B4-BE49-F238E27FC236}">
                  <a16:creationId xmlns:a16="http://schemas.microsoft.com/office/drawing/2014/main" id="{90924154-BE02-44AF-A426-F67EFE67FF9F}"/>
                </a:ext>
              </a:extLst>
            </p:cNvPr>
            <p:cNvPicPr>
              <a:picLocks noChangeAspect="1" noChangeArrowheads="1"/>
            </p:cNvPicPr>
            <p:nvPr/>
          </p:nvPicPr>
          <p:blipFill>
            <a:blip r:embed="rId4">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155040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4">
              <a:extLst>
                <a:ext uri="{FF2B5EF4-FFF2-40B4-BE49-F238E27FC236}">
                  <a16:creationId xmlns:a16="http://schemas.microsoft.com/office/drawing/2014/main" id="{BC610317-D1E2-4AC2-984F-DB172A4D2B64}"/>
                </a:ext>
              </a:extLst>
            </p:cNvPr>
            <p:cNvPicPr>
              <a:picLocks noChangeAspect="1" noChangeArrowheads="1"/>
            </p:cNvPicPr>
            <p:nvPr/>
          </p:nvPicPr>
          <p:blipFill>
            <a:blip r:embed="rId5">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2150977"/>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6">
              <a:extLst>
                <a:ext uri="{FF2B5EF4-FFF2-40B4-BE49-F238E27FC236}">
                  <a16:creationId xmlns:a16="http://schemas.microsoft.com/office/drawing/2014/main" id="{B4335D8B-983B-4DB2-991E-E73EFB93DC86}"/>
                </a:ext>
              </a:extLst>
            </p:cNvPr>
            <p:cNvPicPr>
              <a:picLocks noChangeAspect="1" noChangeArrowheads="1"/>
            </p:cNvPicPr>
            <p:nvPr/>
          </p:nvPicPr>
          <p:blipFill>
            <a:blip r:embed="rId6">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2751544"/>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8">
              <a:extLst>
                <a:ext uri="{FF2B5EF4-FFF2-40B4-BE49-F238E27FC236}">
                  <a16:creationId xmlns:a16="http://schemas.microsoft.com/office/drawing/2014/main" id="{90BA0CFC-4100-4B76-B459-BD46F92349F2}"/>
                </a:ext>
              </a:extLst>
            </p:cNvPr>
            <p:cNvPicPr>
              <a:picLocks noChangeAspect="1" noChangeArrowheads="1"/>
            </p:cNvPicPr>
            <p:nvPr/>
          </p:nvPicPr>
          <p:blipFill>
            <a:blip r:embed="rId7">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3352114"/>
              <a:ext cx="537715" cy="537715"/>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0">
              <a:extLst>
                <a:ext uri="{FF2B5EF4-FFF2-40B4-BE49-F238E27FC236}">
                  <a16:creationId xmlns:a16="http://schemas.microsoft.com/office/drawing/2014/main" id="{EDCC9225-45B9-42C2-8420-26ED8B3A317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4660" y="3954364"/>
              <a:ext cx="536959" cy="537716"/>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2">
              <a:extLst>
                <a:ext uri="{FF2B5EF4-FFF2-40B4-BE49-F238E27FC236}">
                  <a16:creationId xmlns:a16="http://schemas.microsoft.com/office/drawing/2014/main" id="{7B54A529-0A13-4D01-9928-F4EDE74A3B0F}"/>
                </a:ext>
              </a:extLst>
            </p:cNvPr>
            <p:cNvPicPr>
              <a:picLocks noChangeAspect="1" noChangeArrowheads="1"/>
            </p:cNvPicPr>
            <p:nvPr/>
          </p:nvPicPr>
          <p:blipFill>
            <a:blip r:embed="rId9">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455661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4">
              <a:extLst>
                <a:ext uri="{FF2B5EF4-FFF2-40B4-BE49-F238E27FC236}">
                  <a16:creationId xmlns:a16="http://schemas.microsoft.com/office/drawing/2014/main" id="{7F11366C-BEF2-4747-8415-8D0303A06839}"/>
                </a:ext>
              </a:extLst>
            </p:cNvPr>
            <p:cNvPicPr>
              <a:picLocks noChangeAspect="1" noChangeArrowheads="1"/>
            </p:cNvPicPr>
            <p:nvPr/>
          </p:nvPicPr>
          <p:blipFill>
            <a:blip r:embed="rId10">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515718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6">
              <a:extLst>
                <a:ext uri="{FF2B5EF4-FFF2-40B4-BE49-F238E27FC236}">
                  <a16:creationId xmlns:a16="http://schemas.microsoft.com/office/drawing/2014/main" id="{F2E45EFA-24E8-4609-8546-AD72680AE6A9}"/>
                </a:ext>
              </a:extLst>
            </p:cNvPr>
            <p:cNvPicPr>
              <a:picLocks noChangeAspect="1" noChangeArrowheads="1"/>
            </p:cNvPicPr>
            <p:nvPr/>
          </p:nvPicPr>
          <p:blipFill>
            <a:blip r:embed="rId11">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35360" y="5757752"/>
              <a:ext cx="536959" cy="537716"/>
            </a:xfrm>
            <a:prstGeom prst="rect">
              <a:avLst/>
            </a:prstGeom>
            <a:noFill/>
            <a:extLst>
              <a:ext uri="{909E8E84-426E-40DD-AFC4-6F175D3DCCD1}">
                <a14:hiddenFill xmlns:a14="http://schemas.microsoft.com/office/drawing/2010/main">
                  <a:solidFill>
                    <a:srgbClr val="FFFFFF"/>
                  </a:solidFill>
                </a14:hiddenFill>
              </a:ext>
            </a:extLst>
          </p:spPr>
        </p:pic>
      </p:grpSp>
      <p:pic>
        <p:nvPicPr>
          <p:cNvPr id="28" name="Google Shape;464;p45">
            <a:extLst>
              <a:ext uri="{FF2B5EF4-FFF2-40B4-BE49-F238E27FC236}">
                <a16:creationId xmlns:a16="http://schemas.microsoft.com/office/drawing/2014/main" id="{519E04AF-8D8B-4B53-9E2F-902CDAD3EFD6}"/>
              </a:ext>
            </a:extLst>
          </p:cNvPr>
          <p:cNvPicPr preferRelativeResize="0"/>
          <p:nvPr/>
        </p:nvPicPr>
        <p:blipFill>
          <a:blip r:embed="rId12">
            <a:alphaModFix/>
          </a:blip>
          <a:stretch>
            <a:fillRect/>
          </a:stretch>
        </p:blipFill>
        <p:spPr>
          <a:xfrm>
            <a:off x="1891007" y="2150552"/>
            <a:ext cx="2884008" cy="686234"/>
          </a:xfrm>
          <a:prstGeom prst="rect">
            <a:avLst/>
          </a:prstGeom>
          <a:noFill/>
          <a:ln w="38100" cap="flat" cmpd="sng">
            <a:noFill/>
            <a:prstDash val="solid"/>
            <a:round/>
            <a:headEnd type="none" w="sm" len="sm"/>
            <a:tailEnd type="none" w="sm" len="sm"/>
          </a:ln>
        </p:spPr>
      </p:pic>
    </p:spTree>
    <p:extLst>
      <p:ext uri="{BB962C8B-B14F-4D97-AF65-F5344CB8AC3E}">
        <p14:creationId xmlns:p14="http://schemas.microsoft.com/office/powerpoint/2010/main" val="38141661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67"/>
        <p:cNvGrpSpPr/>
        <p:nvPr/>
      </p:nvGrpSpPr>
      <p:grpSpPr>
        <a:xfrm>
          <a:off x="0" y="0"/>
          <a:ext cx="0" cy="0"/>
          <a:chOff x="0" y="0"/>
          <a:chExt cx="0" cy="0"/>
        </a:xfrm>
      </p:grpSpPr>
      <p:sp>
        <p:nvSpPr>
          <p:cNvPr id="468" name="Google Shape;468;p19"/>
          <p:cNvSpPr txBox="1">
            <a:spLocks noGrp="1"/>
          </p:cNvSpPr>
          <p:nvPr>
            <p:ph type="body" idx="1"/>
          </p:nvPr>
        </p:nvSpPr>
        <p:spPr>
          <a:prstGeom prst="rect">
            <a:avLst/>
          </a:prstGeom>
          <a:noFill/>
          <a:ln>
            <a:noFill/>
          </a:ln>
        </p:spPr>
        <p:txBody>
          <a:bodyPr spcFirstLastPara="1" wrap="square" lIns="91425" tIns="45700" rIns="91425" bIns="45700" anchor="t" anchorCtr="0">
            <a:normAutofit lnSpcReduction="10000"/>
          </a:bodyPr>
          <a:lstStyle/>
          <a:p>
            <a:pPr marL="342900" lvl="0" indent="-342900">
              <a:lnSpc>
                <a:spcPct val="90000"/>
              </a:lnSpc>
              <a:spcBef>
                <a:spcPts val="0"/>
              </a:spcBef>
              <a:buFont typeface="Calibri"/>
              <a:buChar char="•"/>
            </a:pPr>
            <a:r>
              <a:rPr lang="en-GB" dirty="0"/>
              <a:t>Clear interface for commercial innovation supported by EOSC</a:t>
            </a:r>
          </a:p>
          <a:p>
            <a:pPr marL="742950" lvl="1" indent="-285750">
              <a:lnSpc>
                <a:spcPct val="90000"/>
              </a:lnSpc>
            </a:pPr>
            <a:r>
              <a:rPr lang="en-GB" dirty="0"/>
              <a:t>Part of the broader European Digital Innovation Hub landscape </a:t>
            </a:r>
          </a:p>
          <a:p>
            <a:pPr marL="742950" lvl="1" indent="-285750">
              <a:lnSpc>
                <a:spcPct val="90000"/>
              </a:lnSpc>
            </a:pPr>
            <a:r>
              <a:rPr lang="en-GB" dirty="0"/>
              <a:t>A one-stop-shop that brings IT services, research data, technology and expertise into a single place to support innovation in the industry. </a:t>
            </a:r>
          </a:p>
          <a:p>
            <a:pPr marL="742950" lvl="1" indent="-285750">
              <a:lnSpc>
                <a:spcPct val="90000"/>
              </a:lnSpc>
            </a:pPr>
            <a:r>
              <a:rPr lang="en-GB" dirty="0"/>
              <a:t>Several public-private collaboration models around piloting and co-design of new services </a:t>
            </a:r>
          </a:p>
          <a:p>
            <a:pPr marL="1143000" lvl="2" indent="-228600">
              <a:lnSpc>
                <a:spcPct val="90000"/>
              </a:lnSpc>
            </a:pPr>
            <a:r>
              <a:rPr lang="en-GB" dirty="0"/>
              <a:t>Proof-of-concept work, performance testing etc.</a:t>
            </a:r>
          </a:p>
          <a:p>
            <a:pPr marL="1143000" lvl="2" indent="-228600">
              <a:lnSpc>
                <a:spcPct val="90000"/>
              </a:lnSpc>
            </a:pPr>
            <a:r>
              <a:rPr lang="en-GB" dirty="0"/>
              <a:t>Technical access to different “as a Service” resources (HPC/HTC/Cloud computing, storage, data management and higher-level services via established partnerships) </a:t>
            </a:r>
          </a:p>
          <a:p>
            <a:pPr marL="1143000" lvl="2" indent="-228600">
              <a:lnSpc>
                <a:spcPct val="90000"/>
              </a:lnSpc>
            </a:pPr>
            <a:r>
              <a:rPr lang="en-GB" dirty="0"/>
              <a:t>Training and support (Technical consultancy, service management, </a:t>
            </a:r>
            <a:br>
              <a:rPr lang="en-GB" dirty="0"/>
            </a:br>
            <a:r>
              <a:rPr lang="en-GB" dirty="0"/>
              <a:t>commercialisation) and visibility</a:t>
            </a:r>
          </a:p>
          <a:p>
            <a:pPr marL="1143000" lvl="2" indent="-228600">
              <a:lnSpc>
                <a:spcPct val="90000"/>
              </a:lnSpc>
            </a:pPr>
            <a:r>
              <a:rPr lang="en-GB" dirty="0"/>
              <a:t>Using the DIH as a networking tool to expand beyond local markets.</a:t>
            </a:r>
          </a:p>
        </p:txBody>
      </p:sp>
      <p:sp>
        <p:nvSpPr>
          <p:cNvPr id="469" name="Google Shape;469;p19"/>
          <p:cNvSpPr txBox="1">
            <a:spLocks noGrp="1"/>
          </p:cNvSpPr>
          <p:nvPr>
            <p:ph type="dt" idx="10"/>
          </p:nvPr>
        </p:nvSpPr>
        <p:spPr>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05/05/2020</a:t>
            </a:r>
            <a:endParaRPr/>
          </a:p>
        </p:txBody>
      </p:sp>
      <p:sp>
        <p:nvSpPr>
          <p:cNvPr id="470" name="Google Shape;470;p19"/>
          <p:cNvSpPr txBox="1">
            <a:spLocks noGrp="1"/>
          </p:cNvSpPr>
          <p:nvPr>
            <p:ph type="sldNum" idx="12"/>
          </p:nvPr>
        </p:nvSpPr>
        <p:spPr>
          <a:prstGeom prst="rect">
            <a:avLst/>
          </a:prstGeom>
          <a:noFill/>
          <a:ln>
            <a:noFill/>
          </a:ln>
        </p:spPr>
        <p:txBody>
          <a:bodyPr spcFirstLastPara="1" wrap="square" lIns="91425" tIns="45700" rIns="91425" bIns="45700" anchor="t" anchorCtr="0">
            <a:noAutofit/>
          </a:bodyPr>
          <a:lstStyle/>
          <a:p>
            <a:pPr marL="0" lvl="0" indent="0" algn="r" rtl="0">
              <a:lnSpc>
                <a:spcPct val="100000"/>
              </a:lnSpc>
              <a:spcBef>
                <a:spcPts val="0"/>
              </a:spcBef>
              <a:spcAft>
                <a:spcPts val="0"/>
              </a:spcAft>
              <a:buSzPts val="1300"/>
              <a:buNone/>
            </a:pPr>
            <a:fld id="{00000000-1234-1234-1234-123412341234}" type="slidenum">
              <a:rPr lang="en-GB"/>
              <a:t>27</a:t>
            </a:fld>
            <a:endParaRPr/>
          </a:p>
        </p:txBody>
      </p:sp>
      <p:sp>
        <p:nvSpPr>
          <p:cNvPr id="471" name="Google Shape;471;p19"/>
          <p:cNvSpPr txBox="1">
            <a:spLocks noGrp="1"/>
          </p:cNvSpPr>
          <p:nvPr>
            <p:ph type="title"/>
          </p:nvPr>
        </p:nvSpPr>
        <p:spPr>
          <a:xfrm>
            <a:off x="3220977" y="304658"/>
            <a:ext cx="8640960" cy="537716"/>
          </a:xfrm>
          <a:prstGeom prst="rect">
            <a:avLst/>
          </a:prstGeom>
          <a:noFill/>
          <a:ln>
            <a:noFill/>
          </a:ln>
        </p:spPr>
        <p:txBody>
          <a:bodyPr spcFirstLastPara="1" wrap="square" lIns="91425" tIns="45700" rIns="91425" bIns="45700" anchor="t" anchorCtr="0">
            <a:normAutofit/>
          </a:bodyPr>
          <a:lstStyle/>
          <a:p>
            <a:pPr marL="0" lvl="0" indent="0" rtl="0">
              <a:lnSpc>
                <a:spcPct val="100000"/>
              </a:lnSpc>
              <a:spcBef>
                <a:spcPts val="0"/>
              </a:spcBef>
              <a:spcAft>
                <a:spcPts val="0"/>
              </a:spcAft>
              <a:buClr>
                <a:srgbClr val="1D2F45"/>
              </a:buClr>
              <a:buSzPts val="3240"/>
              <a:buFont typeface="Calibri"/>
              <a:buNone/>
            </a:pPr>
            <a:r>
              <a:rPr lang="en-GB" dirty="0"/>
              <a:t>EOSC Digital Innovation Hub (DIH) - Overview</a:t>
            </a:r>
            <a:endParaRPr dirty="0"/>
          </a:p>
        </p:txBody>
      </p:sp>
      <p:grpSp>
        <p:nvGrpSpPr>
          <p:cNvPr id="17" name="Group 16">
            <a:extLst>
              <a:ext uri="{FF2B5EF4-FFF2-40B4-BE49-F238E27FC236}">
                <a16:creationId xmlns:a16="http://schemas.microsoft.com/office/drawing/2014/main" id="{C800DFE0-D875-164F-860B-CA3CB9BD8608}"/>
              </a:ext>
            </a:extLst>
          </p:cNvPr>
          <p:cNvGrpSpPr/>
          <p:nvPr/>
        </p:nvGrpSpPr>
        <p:grpSpPr>
          <a:xfrm>
            <a:off x="324727" y="1157450"/>
            <a:ext cx="520509" cy="4913742"/>
            <a:chOff x="335360" y="949839"/>
            <a:chExt cx="566259" cy="5345629"/>
          </a:xfrm>
        </p:grpSpPr>
        <p:pic>
          <p:nvPicPr>
            <p:cNvPr id="18" name="Picture 10">
              <a:extLst>
                <a:ext uri="{FF2B5EF4-FFF2-40B4-BE49-F238E27FC236}">
                  <a16:creationId xmlns:a16="http://schemas.microsoft.com/office/drawing/2014/main" id="{1B1CDC88-6D88-D64C-B5B0-EBC8F8EDE117}"/>
                </a:ext>
              </a:extLst>
            </p:cNvPr>
            <p:cNvPicPr>
              <a:picLocks noChangeAspect="1" noChangeArrowheads="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949839"/>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2">
              <a:extLst>
                <a:ext uri="{FF2B5EF4-FFF2-40B4-BE49-F238E27FC236}">
                  <a16:creationId xmlns:a16="http://schemas.microsoft.com/office/drawing/2014/main" id="{E12BD5D0-54D6-1A47-A883-A54BE107C178}"/>
                </a:ext>
              </a:extLst>
            </p:cNvPr>
            <p:cNvPicPr>
              <a:picLocks noChangeAspect="1" noChangeArrowheads="1"/>
            </p:cNvPicPr>
            <p:nvPr/>
          </p:nvPicPr>
          <p:blipFill>
            <a:blip r:embed="rId4">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155040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4">
              <a:extLst>
                <a:ext uri="{FF2B5EF4-FFF2-40B4-BE49-F238E27FC236}">
                  <a16:creationId xmlns:a16="http://schemas.microsoft.com/office/drawing/2014/main" id="{45547BAA-4C1F-924F-99A8-8F0A31AE5A37}"/>
                </a:ext>
              </a:extLst>
            </p:cNvPr>
            <p:cNvPicPr>
              <a:picLocks noChangeAspect="1" noChangeArrowheads="1"/>
            </p:cNvPicPr>
            <p:nvPr/>
          </p:nvPicPr>
          <p:blipFill>
            <a:blip r:embed="rId5">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2150977"/>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6">
              <a:extLst>
                <a:ext uri="{FF2B5EF4-FFF2-40B4-BE49-F238E27FC236}">
                  <a16:creationId xmlns:a16="http://schemas.microsoft.com/office/drawing/2014/main" id="{4A920C84-AB56-184D-892A-04291013E61B}"/>
                </a:ext>
              </a:extLst>
            </p:cNvPr>
            <p:cNvPicPr>
              <a:picLocks noChangeAspect="1" noChangeArrowheads="1"/>
            </p:cNvPicPr>
            <p:nvPr/>
          </p:nvPicPr>
          <p:blipFill>
            <a:blip r:embed="rId6">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2751544"/>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8">
              <a:extLst>
                <a:ext uri="{FF2B5EF4-FFF2-40B4-BE49-F238E27FC236}">
                  <a16:creationId xmlns:a16="http://schemas.microsoft.com/office/drawing/2014/main" id="{00054ADE-B3A1-3C4C-9A6E-810CD7F0D8AA}"/>
                </a:ext>
              </a:extLst>
            </p:cNvPr>
            <p:cNvPicPr>
              <a:picLocks noChangeAspect="1" noChangeArrowheads="1"/>
            </p:cNvPicPr>
            <p:nvPr/>
          </p:nvPicPr>
          <p:blipFill>
            <a:blip r:embed="rId7">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3352114"/>
              <a:ext cx="537715" cy="537715"/>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0">
              <a:extLst>
                <a:ext uri="{FF2B5EF4-FFF2-40B4-BE49-F238E27FC236}">
                  <a16:creationId xmlns:a16="http://schemas.microsoft.com/office/drawing/2014/main" id="{1EFB807A-0A6A-524A-9106-3F49B4E681B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4660" y="3954364"/>
              <a:ext cx="536959" cy="537716"/>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2">
              <a:extLst>
                <a:ext uri="{FF2B5EF4-FFF2-40B4-BE49-F238E27FC236}">
                  <a16:creationId xmlns:a16="http://schemas.microsoft.com/office/drawing/2014/main" id="{DB0A54CD-BE70-464F-AE80-4A05BD652BB6}"/>
                </a:ext>
              </a:extLst>
            </p:cNvPr>
            <p:cNvPicPr>
              <a:picLocks noChangeAspect="1" noChangeArrowheads="1"/>
            </p:cNvPicPr>
            <p:nvPr/>
          </p:nvPicPr>
          <p:blipFill>
            <a:blip r:embed="rId9">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455661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4">
              <a:extLst>
                <a:ext uri="{FF2B5EF4-FFF2-40B4-BE49-F238E27FC236}">
                  <a16:creationId xmlns:a16="http://schemas.microsoft.com/office/drawing/2014/main" id="{38642DCF-064C-AD40-9F97-877D2D106511}"/>
                </a:ext>
              </a:extLst>
            </p:cNvPr>
            <p:cNvPicPr>
              <a:picLocks noChangeAspect="1" noChangeArrowheads="1"/>
            </p:cNvPicPr>
            <p:nvPr/>
          </p:nvPicPr>
          <p:blipFill>
            <a:blip r:embed="rId10">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515718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6">
              <a:extLst>
                <a:ext uri="{FF2B5EF4-FFF2-40B4-BE49-F238E27FC236}">
                  <a16:creationId xmlns:a16="http://schemas.microsoft.com/office/drawing/2014/main" id="{A217EE3B-6D43-7847-8BC9-773ECC150673}"/>
                </a:ext>
              </a:extLst>
            </p:cNvPr>
            <p:cNvPicPr>
              <a:picLocks noChangeAspect="1" noChangeArrowheads="1"/>
            </p:cNvPicPr>
            <p:nvPr/>
          </p:nvPicPr>
          <p:blipFill>
            <a:blip r:embed="rId11">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35360" y="5757752"/>
              <a:ext cx="536959" cy="537716"/>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76"/>
        <p:cNvGrpSpPr/>
        <p:nvPr/>
      </p:nvGrpSpPr>
      <p:grpSpPr>
        <a:xfrm>
          <a:off x="0" y="0"/>
          <a:ext cx="0" cy="0"/>
          <a:chOff x="0" y="0"/>
          <a:chExt cx="0" cy="0"/>
        </a:xfrm>
      </p:grpSpPr>
      <p:sp>
        <p:nvSpPr>
          <p:cNvPr id="478" name="Google Shape;478;p20"/>
          <p:cNvSpPr txBox="1">
            <a:spLocks noGrp="1"/>
          </p:cNvSpPr>
          <p:nvPr>
            <p:ph type="dt" idx="10"/>
          </p:nvPr>
        </p:nvSpPr>
        <p:spPr>
          <a:xfrm>
            <a:off x="335360" y="6381328"/>
            <a:ext cx="2844800" cy="288032"/>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05/05/2020</a:t>
            </a:r>
            <a:endParaRPr/>
          </a:p>
        </p:txBody>
      </p:sp>
      <p:sp>
        <p:nvSpPr>
          <p:cNvPr id="479" name="Google Shape;479;p20"/>
          <p:cNvSpPr txBox="1">
            <a:spLocks noGrp="1"/>
          </p:cNvSpPr>
          <p:nvPr>
            <p:ph type="sldNum" idx="12"/>
          </p:nvPr>
        </p:nvSpPr>
        <p:spPr>
          <a:xfrm>
            <a:off x="8737600" y="6381328"/>
            <a:ext cx="3119040" cy="288032"/>
          </a:xfrm>
          <a:prstGeom prst="rect">
            <a:avLst/>
          </a:prstGeom>
          <a:noFill/>
          <a:ln>
            <a:noFill/>
          </a:ln>
        </p:spPr>
        <p:txBody>
          <a:bodyPr spcFirstLastPara="1" wrap="square" lIns="91425" tIns="45700" rIns="91425" bIns="45700" anchor="t" anchorCtr="0">
            <a:noAutofit/>
          </a:bodyPr>
          <a:lstStyle/>
          <a:p>
            <a:pPr marL="0" lvl="0" indent="0" algn="r" rtl="0">
              <a:lnSpc>
                <a:spcPct val="100000"/>
              </a:lnSpc>
              <a:spcBef>
                <a:spcPts val="0"/>
              </a:spcBef>
              <a:spcAft>
                <a:spcPts val="0"/>
              </a:spcAft>
              <a:buSzPts val="1300"/>
              <a:buNone/>
            </a:pPr>
            <a:fld id="{00000000-1234-1234-1234-123412341234}" type="slidenum">
              <a:rPr lang="en-GB"/>
              <a:t>28</a:t>
            </a:fld>
            <a:endParaRPr/>
          </a:p>
        </p:txBody>
      </p:sp>
      <p:sp>
        <p:nvSpPr>
          <p:cNvPr id="481" name="Google Shape;481;p20"/>
          <p:cNvSpPr txBox="1"/>
          <p:nvPr/>
        </p:nvSpPr>
        <p:spPr>
          <a:xfrm>
            <a:off x="3220977" y="305603"/>
            <a:ext cx="8640960" cy="537716"/>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1D2F45"/>
              </a:buClr>
              <a:buSzPts val="3600"/>
              <a:buFont typeface="Calibri"/>
              <a:buNone/>
            </a:pPr>
            <a:r>
              <a:rPr lang="en-GB" sz="2300" b="1" i="0" u="none" strike="noStrike" cap="none" dirty="0">
                <a:solidFill>
                  <a:srgbClr val="1D2F45"/>
                </a:solidFill>
                <a:latin typeface="Calibri"/>
                <a:ea typeface="Calibri"/>
                <a:cs typeface="Calibri"/>
                <a:sym typeface="Calibri"/>
              </a:rPr>
              <a:t>DIH Service Needs</a:t>
            </a:r>
            <a:endParaRPr sz="2300" b="1" i="0" u="none" strike="noStrike" cap="none" dirty="0">
              <a:solidFill>
                <a:srgbClr val="1D2F45"/>
              </a:solidFill>
              <a:latin typeface="Calibri"/>
              <a:ea typeface="Calibri"/>
              <a:cs typeface="Calibri"/>
              <a:sym typeface="Calibri"/>
            </a:endParaRPr>
          </a:p>
        </p:txBody>
      </p:sp>
      <p:sp>
        <p:nvSpPr>
          <p:cNvPr id="484" name="Google Shape;484;p20"/>
          <p:cNvSpPr txBox="1"/>
          <p:nvPr/>
        </p:nvSpPr>
        <p:spPr>
          <a:xfrm>
            <a:off x="8737600" y="6381328"/>
            <a:ext cx="3119040" cy="288032"/>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GB" sz="1400" b="0" i="0" u="none" strike="noStrike" cap="none">
                <a:solidFill>
                  <a:srgbClr val="3C3C3C"/>
                </a:solidFill>
                <a:latin typeface="Calibri"/>
                <a:ea typeface="Calibri"/>
                <a:cs typeface="Calibri"/>
                <a:sym typeface="Calibri"/>
              </a:rPr>
              <a:t>28</a:t>
            </a:fld>
            <a:endParaRPr sz="1400" b="0" i="0" u="none" strike="noStrike" cap="none">
              <a:solidFill>
                <a:srgbClr val="3C3C3C"/>
              </a:solidFill>
              <a:latin typeface="Calibri"/>
              <a:ea typeface="Calibri"/>
              <a:cs typeface="Calibri"/>
              <a:sym typeface="Calibri"/>
            </a:endParaRPr>
          </a:p>
        </p:txBody>
      </p:sp>
      <p:pic>
        <p:nvPicPr>
          <p:cNvPr id="20" name="Google Shape;482;p20">
            <a:extLst>
              <a:ext uri="{FF2B5EF4-FFF2-40B4-BE49-F238E27FC236}">
                <a16:creationId xmlns:a16="http://schemas.microsoft.com/office/drawing/2014/main" id="{3AFBCB8B-25FA-448D-A34B-5C50619795CF}"/>
              </a:ext>
            </a:extLst>
          </p:cNvPr>
          <p:cNvPicPr preferRelativeResize="0"/>
          <p:nvPr/>
        </p:nvPicPr>
        <p:blipFill>
          <a:blip r:embed="rId3">
            <a:alphaModFix/>
          </a:blip>
          <a:stretch>
            <a:fillRect/>
          </a:stretch>
        </p:blipFill>
        <p:spPr>
          <a:xfrm>
            <a:off x="1152237" y="1486798"/>
            <a:ext cx="9089043" cy="4207348"/>
          </a:xfrm>
          <a:prstGeom prst="rect">
            <a:avLst/>
          </a:prstGeom>
          <a:noFill/>
          <a:ln>
            <a:noFill/>
          </a:ln>
        </p:spPr>
      </p:pic>
      <p:pic>
        <p:nvPicPr>
          <p:cNvPr id="21" name="Google Shape;485;p20">
            <a:extLst>
              <a:ext uri="{FF2B5EF4-FFF2-40B4-BE49-F238E27FC236}">
                <a16:creationId xmlns:a16="http://schemas.microsoft.com/office/drawing/2014/main" id="{33820B7E-EBB4-4B41-8E4D-4D0F986D76AC}"/>
              </a:ext>
            </a:extLst>
          </p:cNvPr>
          <p:cNvPicPr preferRelativeResize="0"/>
          <p:nvPr/>
        </p:nvPicPr>
        <p:blipFill>
          <a:blip r:embed="rId4">
            <a:alphaModFix/>
          </a:blip>
          <a:stretch>
            <a:fillRect/>
          </a:stretch>
        </p:blipFill>
        <p:spPr>
          <a:xfrm>
            <a:off x="7339160" y="887274"/>
            <a:ext cx="4465320" cy="2086040"/>
          </a:xfrm>
          <a:prstGeom prst="rect">
            <a:avLst/>
          </a:prstGeom>
          <a:noFill/>
          <a:ln>
            <a:noFill/>
          </a:ln>
        </p:spPr>
      </p:pic>
      <p:sp>
        <p:nvSpPr>
          <p:cNvPr id="22" name="Google Shape;483;p20">
            <a:extLst>
              <a:ext uri="{FF2B5EF4-FFF2-40B4-BE49-F238E27FC236}">
                <a16:creationId xmlns:a16="http://schemas.microsoft.com/office/drawing/2014/main" id="{BC07B276-804F-42F9-BB95-A4DFD1DABA90}"/>
              </a:ext>
            </a:extLst>
          </p:cNvPr>
          <p:cNvSpPr txBox="1"/>
          <p:nvPr/>
        </p:nvSpPr>
        <p:spPr>
          <a:xfrm>
            <a:off x="1105175" y="5935650"/>
            <a:ext cx="9101400" cy="537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GB" sz="1600" u="sng">
                <a:solidFill>
                  <a:schemeClr val="hlink"/>
                </a:solidFill>
                <a:hlinkClick r:id="rId5"/>
              </a:rPr>
              <a:t>https://ec.europa.eu/digital-single-market/en/digital-innovation-hubs</a:t>
            </a:r>
            <a:endParaRPr sz="1900"/>
          </a:p>
        </p:txBody>
      </p:sp>
      <p:grpSp>
        <p:nvGrpSpPr>
          <p:cNvPr id="23" name="Group 16">
            <a:extLst>
              <a:ext uri="{FF2B5EF4-FFF2-40B4-BE49-F238E27FC236}">
                <a16:creationId xmlns:a16="http://schemas.microsoft.com/office/drawing/2014/main" id="{A57DE75D-168E-E148-AAB0-B1DB0D724CCA}"/>
              </a:ext>
            </a:extLst>
          </p:cNvPr>
          <p:cNvGrpSpPr/>
          <p:nvPr/>
        </p:nvGrpSpPr>
        <p:grpSpPr>
          <a:xfrm>
            <a:off x="324727" y="1157450"/>
            <a:ext cx="520509" cy="4913742"/>
            <a:chOff x="335360" y="949839"/>
            <a:chExt cx="566259" cy="5345629"/>
          </a:xfrm>
        </p:grpSpPr>
        <p:pic>
          <p:nvPicPr>
            <p:cNvPr id="24" name="Picture 10">
              <a:extLst>
                <a:ext uri="{FF2B5EF4-FFF2-40B4-BE49-F238E27FC236}">
                  <a16:creationId xmlns:a16="http://schemas.microsoft.com/office/drawing/2014/main" id="{B088BA19-76C9-4846-9BCF-3442F9951ACB}"/>
                </a:ext>
              </a:extLst>
            </p:cNvPr>
            <p:cNvPicPr>
              <a:picLocks noChangeAspect="1" noChangeArrowheads="1"/>
            </p:cNvPicPr>
            <p:nvPr/>
          </p:nvPicPr>
          <p:blipFill>
            <a:blip r:embed="rId6">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949839"/>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12">
              <a:extLst>
                <a:ext uri="{FF2B5EF4-FFF2-40B4-BE49-F238E27FC236}">
                  <a16:creationId xmlns:a16="http://schemas.microsoft.com/office/drawing/2014/main" id="{7B7ECE21-8616-7A45-9844-212FBFE82486}"/>
                </a:ext>
              </a:extLst>
            </p:cNvPr>
            <p:cNvPicPr>
              <a:picLocks noChangeAspect="1" noChangeArrowheads="1"/>
            </p:cNvPicPr>
            <p:nvPr/>
          </p:nvPicPr>
          <p:blipFill>
            <a:blip r:embed="rId7">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155040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4">
              <a:extLst>
                <a:ext uri="{FF2B5EF4-FFF2-40B4-BE49-F238E27FC236}">
                  <a16:creationId xmlns:a16="http://schemas.microsoft.com/office/drawing/2014/main" id="{49FD3367-8577-0F42-B6AC-4163ED824470}"/>
                </a:ext>
              </a:extLst>
            </p:cNvPr>
            <p:cNvPicPr>
              <a:picLocks noChangeAspect="1" noChangeArrowheads="1"/>
            </p:cNvPicPr>
            <p:nvPr/>
          </p:nvPicPr>
          <p:blipFill>
            <a:blip r:embed="rId8">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2150977"/>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6">
              <a:extLst>
                <a:ext uri="{FF2B5EF4-FFF2-40B4-BE49-F238E27FC236}">
                  <a16:creationId xmlns:a16="http://schemas.microsoft.com/office/drawing/2014/main" id="{6C41AE9E-3840-1E49-A46B-5699D28AC8E2}"/>
                </a:ext>
              </a:extLst>
            </p:cNvPr>
            <p:cNvPicPr>
              <a:picLocks noChangeAspect="1" noChangeArrowheads="1"/>
            </p:cNvPicPr>
            <p:nvPr/>
          </p:nvPicPr>
          <p:blipFill>
            <a:blip r:embed="rId9">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2751544"/>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18">
              <a:extLst>
                <a:ext uri="{FF2B5EF4-FFF2-40B4-BE49-F238E27FC236}">
                  <a16:creationId xmlns:a16="http://schemas.microsoft.com/office/drawing/2014/main" id="{1C42477A-AFF0-C746-A761-0F93B8C87F50}"/>
                </a:ext>
              </a:extLst>
            </p:cNvPr>
            <p:cNvPicPr>
              <a:picLocks noChangeAspect="1" noChangeArrowheads="1"/>
            </p:cNvPicPr>
            <p:nvPr/>
          </p:nvPicPr>
          <p:blipFill>
            <a:blip r:embed="rId10">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3352114"/>
              <a:ext cx="537715" cy="537715"/>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0">
              <a:extLst>
                <a:ext uri="{FF2B5EF4-FFF2-40B4-BE49-F238E27FC236}">
                  <a16:creationId xmlns:a16="http://schemas.microsoft.com/office/drawing/2014/main" id="{F2E02951-E9E9-7D4E-AD25-796EEDAA173C}"/>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64660" y="3954364"/>
              <a:ext cx="536959" cy="537716"/>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2">
              <a:extLst>
                <a:ext uri="{FF2B5EF4-FFF2-40B4-BE49-F238E27FC236}">
                  <a16:creationId xmlns:a16="http://schemas.microsoft.com/office/drawing/2014/main" id="{D185C580-7419-DB42-8C63-01E999EDB1A7}"/>
                </a:ext>
              </a:extLst>
            </p:cNvPr>
            <p:cNvPicPr>
              <a:picLocks noChangeAspect="1" noChangeArrowheads="1"/>
            </p:cNvPicPr>
            <p:nvPr/>
          </p:nvPicPr>
          <p:blipFill>
            <a:blip r:embed="rId12">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455661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4">
              <a:extLst>
                <a:ext uri="{FF2B5EF4-FFF2-40B4-BE49-F238E27FC236}">
                  <a16:creationId xmlns:a16="http://schemas.microsoft.com/office/drawing/2014/main" id="{E64A40FB-24A6-6E4A-89D1-8DB8ADB7C1CA}"/>
                </a:ext>
              </a:extLst>
            </p:cNvPr>
            <p:cNvPicPr>
              <a:picLocks noChangeAspect="1" noChangeArrowheads="1"/>
            </p:cNvPicPr>
            <p:nvPr/>
          </p:nvPicPr>
          <p:blipFill>
            <a:blip r:embed="rId13">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515718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26">
              <a:extLst>
                <a:ext uri="{FF2B5EF4-FFF2-40B4-BE49-F238E27FC236}">
                  <a16:creationId xmlns:a16="http://schemas.microsoft.com/office/drawing/2014/main" id="{96D2BFB0-CEAF-4C41-8151-542D3E793F43}"/>
                </a:ext>
              </a:extLst>
            </p:cNvPr>
            <p:cNvPicPr>
              <a:picLocks noChangeAspect="1" noChangeArrowheads="1"/>
            </p:cNvPicPr>
            <p:nvPr/>
          </p:nvPicPr>
          <p:blipFill>
            <a:blip r:embed="rId14">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35360" y="5757752"/>
              <a:ext cx="536959" cy="537716"/>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88"/>
        <p:cNvGrpSpPr/>
        <p:nvPr/>
      </p:nvGrpSpPr>
      <p:grpSpPr>
        <a:xfrm>
          <a:off x="0" y="0"/>
          <a:ext cx="0" cy="0"/>
          <a:chOff x="0" y="0"/>
          <a:chExt cx="0" cy="0"/>
        </a:xfrm>
      </p:grpSpPr>
      <p:sp>
        <p:nvSpPr>
          <p:cNvPr id="490" name="Google Shape;490;p21"/>
          <p:cNvSpPr txBox="1">
            <a:spLocks noGrp="1"/>
          </p:cNvSpPr>
          <p:nvPr>
            <p:ph type="dt" idx="10"/>
          </p:nvPr>
        </p:nvSpPr>
        <p:spPr>
          <a:xfrm>
            <a:off x="335360" y="6381328"/>
            <a:ext cx="2844800" cy="288032"/>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05/05/2020</a:t>
            </a:r>
            <a:endParaRPr/>
          </a:p>
        </p:txBody>
      </p:sp>
      <p:sp>
        <p:nvSpPr>
          <p:cNvPr id="491" name="Google Shape;491;p21"/>
          <p:cNvSpPr txBox="1">
            <a:spLocks noGrp="1"/>
          </p:cNvSpPr>
          <p:nvPr>
            <p:ph type="sldNum" idx="12"/>
          </p:nvPr>
        </p:nvSpPr>
        <p:spPr>
          <a:xfrm>
            <a:off x="8737600" y="6381328"/>
            <a:ext cx="3119040" cy="288032"/>
          </a:xfrm>
          <a:prstGeom prst="rect">
            <a:avLst/>
          </a:prstGeom>
          <a:noFill/>
          <a:ln>
            <a:noFill/>
          </a:ln>
        </p:spPr>
        <p:txBody>
          <a:bodyPr spcFirstLastPara="1" wrap="square" lIns="91425" tIns="45700" rIns="91425" bIns="45700" anchor="t" anchorCtr="0">
            <a:noAutofit/>
          </a:bodyPr>
          <a:lstStyle/>
          <a:p>
            <a:pPr marL="0" lvl="0" indent="0" algn="r" rtl="0">
              <a:lnSpc>
                <a:spcPct val="100000"/>
              </a:lnSpc>
              <a:spcBef>
                <a:spcPts val="0"/>
              </a:spcBef>
              <a:spcAft>
                <a:spcPts val="0"/>
              </a:spcAft>
              <a:buSzPts val="1300"/>
              <a:buNone/>
            </a:pPr>
            <a:fld id="{00000000-1234-1234-1234-123412341234}" type="slidenum">
              <a:rPr lang="en-GB"/>
              <a:t>29</a:t>
            </a:fld>
            <a:endParaRPr/>
          </a:p>
        </p:txBody>
      </p:sp>
      <p:sp>
        <p:nvSpPr>
          <p:cNvPr id="492" name="Google Shape;492;p21"/>
          <p:cNvSpPr txBox="1"/>
          <p:nvPr/>
        </p:nvSpPr>
        <p:spPr>
          <a:xfrm>
            <a:off x="3220977" y="284337"/>
            <a:ext cx="8640960" cy="537716"/>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B5892D"/>
              </a:buClr>
              <a:buSzPts val="3600"/>
              <a:buFont typeface="Calibri"/>
              <a:buNone/>
            </a:pPr>
            <a:r>
              <a:rPr lang="en-GB" sz="2300" b="1" i="0" u="none" strike="noStrike" cap="none" dirty="0">
                <a:solidFill>
                  <a:srgbClr val="1C3046"/>
                </a:solidFill>
                <a:latin typeface="Calibri"/>
                <a:ea typeface="Calibri"/>
                <a:cs typeface="Calibri"/>
                <a:sym typeface="Calibri"/>
              </a:rPr>
              <a:t>Role of Industry in the EOSC</a:t>
            </a:r>
            <a:endParaRPr sz="2300" b="1" i="0" u="none" strike="noStrike" cap="none" dirty="0">
              <a:solidFill>
                <a:srgbClr val="1C3046"/>
              </a:solidFill>
              <a:latin typeface="Calibri"/>
              <a:ea typeface="Calibri"/>
              <a:cs typeface="Calibri"/>
              <a:sym typeface="Calibri"/>
            </a:endParaRPr>
          </a:p>
        </p:txBody>
      </p:sp>
      <p:grpSp>
        <p:nvGrpSpPr>
          <p:cNvPr id="493" name="Google Shape;493;p21"/>
          <p:cNvGrpSpPr/>
          <p:nvPr/>
        </p:nvGrpSpPr>
        <p:grpSpPr>
          <a:xfrm>
            <a:off x="6672064" y="3665368"/>
            <a:ext cx="4722440" cy="2649667"/>
            <a:chOff x="6672064" y="4040791"/>
            <a:chExt cx="4722440" cy="2649667"/>
          </a:xfrm>
        </p:grpSpPr>
        <p:sp>
          <p:nvSpPr>
            <p:cNvPr id="494" name="Google Shape;494;p21"/>
            <p:cNvSpPr txBox="1"/>
            <p:nvPr/>
          </p:nvSpPr>
          <p:spPr>
            <a:xfrm>
              <a:off x="6672064" y="4040791"/>
              <a:ext cx="4722440" cy="1188409"/>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dk1"/>
                </a:buClr>
                <a:buSzPts val="2400"/>
                <a:buFont typeface="Arial"/>
                <a:buNone/>
              </a:pPr>
              <a:r>
                <a:rPr lang="en-GB" sz="2400" b="1" i="0" u="none" strike="noStrike" cap="none" dirty="0">
                  <a:solidFill>
                    <a:srgbClr val="1C3046"/>
                  </a:solidFill>
                  <a:latin typeface="Calibri"/>
                  <a:ea typeface="Calibri"/>
                  <a:cs typeface="Calibri"/>
                  <a:sym typeface="Calibri"/>
                </a:rPr>
                <a:t>Procurement</a:t>
              </a:r>
              <a:endParaRPr sz="1400" b="0" i="0" u="none" strike="noStrike" cap="none" dirty="0">
                <a:solidFill>
                  <a:srgbClr val="1C3046"/>
                </a:solidFill>
                <a:sym typeface="Arial"/>
              </a:endParaRPr>
            </a:p>
            <a:p>
              <a:pPr marL="0" marR="0" lvl="0" indent="0" algn="ctr" rtl="0">
                <a:lnSpc>
                  <a:spcPct val="90000"/>
                </a:lnSpc>
                <a:spcBef>
                  <a:spcPts val="400"/>
                </a:spcBef>
                <a:spcAft>
                  <a:spcPts val="0"/>
                </a:spcAft>
                <a:buClr>
                  <a:schemeClr val="dk1"/>
                </a:buClr>
                <a:buSzPts val="2000"/>
                <a:buFont typeface="Arial"/>
                <a:buNone/>
              </a:pPr>
              <a:r>
                <a:rPr lang="en-GB" sz="2000" b="0" i="0" u="none" strike="noStrike" cap="none" dirty="0">
                  <a:solidFill>
                    <a:srgbClr val="1C3046"/>
                  </a:solidFill>
                  <a:latin typeface="Calibri"/>
                  <a:ea typeface="Calibri"/>
                  <a:cs typeface="Calibri"/>
                  <a:sym typeface="Calibri"/>
                </a:rPr>
                <a:t>Participate in the procurement framework </a:t>
              </a:r>
              <a:r>
                <a:rPr lang="en-GB" sz="1800" b="0" i="0" u="none" strike="noStrike" cap="none" dirty="0">
                  <a:solidFill>
                    <a:srgbClr val="1C3046"/>
                  </a:solidFill>
                  <a:latin typeface="Calibri"/>
                  <a:ea typeface="Calibri"/>
                  <a:cs typeface="Calibri"/>
                  <a:sym typeface="Calibri"/>
                </a:rPr>
                <a:t>(see </a:t>
              </a:r>
              <a:r>
                <a:rPr lang="en-GB" sz="1800" dirty="0">
                  <a:solidFill>
                    <a:srgbClr val="1C3046"/>
                  </a:solidFill>
                  <a:latin typeface="Calibri"/>
                  <a:ea typeface="Calibri"/>
                  <a:cs typeface="Calibri"/>
                  <a:sym typeface="Calibri"/>
                </a:rPr>
                <a:t>KER7</a:t>
              </a:r>
              <a:r>
                <a:rPr lang="en-GB" sz="1800" b="0" i="0" u="none" strike="noStrike" cap="none" dirty="0">
                  <a:solidFill>
                    <a:srgbClr val="1C3046"/>
                  </a:solidFill>
                  <a:latin typeface="Calibri"/>
                  <a:ea typeface="Calibri"/>
                  <a:cs typeface="Calibri"/>
                  <a:sym typeface="Calibri"/>
                </a:rPr>
                <a:t>)</a:t>
              </a:r>
              <a:endParaRPr sz="2000" b="0" i="0" u="none" strike="noStrike" cap="none" dirty="0">
                <a:solidFill>
                  <a:srgbClr val="1C3046"/>
                </a:solidFill>
                <a:latin typeface="Calibri"/>
                <a:ea typeface="Calibri"/>
                <a:cs typeface="Calibri"/>
                <a:sym typeface="Calibri"/>
              </a:endParaRPr>
            </a:p>
          </p:txBody>
        </p:sp>
        <p:pic>
          <p:nvPicPr>
            <p:cNvPr id="495" name="Google Shape;495;p21"/>
            <p:cNvPicPr preferRelativeResize="0"/>
            <p:nvPr/>
          </p:nvPicPr>
          <p:blipFill rotWithShape="1">
            <a:blip r:embed="rId3">
              <a:alphaModFix/>
            </a:blip>
            <a:srcRect/>
            <a:stretch/>
          </p:blipFill>
          <p:spPr>
            <a:xfrm>
              <a:off x="7392144" y="5073354"/>
              <a:ext cx="3254678" cy="1617104"/>
            </a:xfrm>
            <a:prstGeom prst="rect">
              <a:avLst/>
            </a:prstGeom>
            <a:noFill/>
            <a:ln>
              <a:noFill/>
            </a:ln>
          </p:spPr>
        </p:pic>
      </p:grpSp>
      <p:grpSp>
        <p:nvGrpSpPr>
          <p:cNvPr id="496" name="Google Shape;496;p21"/>
          <p:cNvGrpSpPr/>
          <p:nvPr/>
        </p:nvGrpSpPr>
        <p:grpSpPr>
          <a:xfrm>
            <a:off x="1127448" y="961986"/>
            <a:ext cx="4722440" cy="2808312"/>
            <a:chOff x="1127448" y="1232479"/>
            <a:chExt cx="4722440" cy="2808312"/>
          </a:xfrm>
        </p:grpSpPr>
        <p:sp>
          <p:nvSpPr>
            <p:cNvPr id="497" name="Google Shape;497;p21"/>
            <p:cNvSpPr txBox="1"/>
            <p:nvPr/>
          </p:nvSpPr>
          <p:spPr>
            <a:xfrm>
              <a:off x="1127448" y="1232479"/>
              <a:ext cx="4722440" cy="2808312"/>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dk1"/>
                </a:buClr>
                <a:buSzPts val="2400"/>
                <a:buFont typeface="Arial"/>
                <a:buNone/>
              </a:pPr>
              <a:r>
                <a:rPr lang="en-GB" sz="2400" b="1" i="0" u="none" strike="noStrike" cap="none" dirty="0">
                  <a:solidFill>
                    <a:srgbClr val="1C3046"/>
                  </a:solidFill>
                  <a:latin typeface="Calibri"/>
                  <a:ea typeface="Calibri"/>
                  <a:cs typeface="Calibri"/>
                  <a:sym typeface="Calibri"/>
                </a:rPr>
                <a:t>Customer</a:t>
              </a:r>
              <a:endParaRPr sz="1400" b="0" i="0" u="none" strike="noStrike" cap="none" dirty="0">
                <a:solidFill>
                  <a:srgbClr val="1C3046"/>
                </a:solidFill>
                <a:sym typeface="Arial"/>
              </a:endParaRPr>
            </a:p>
            <a:p>
              <a:pPr marL="0" marR="0" lvl="0" indent="0" algn="ctr" rtl="0">
                <a:lnSpc>
                  <a:spcPct val="90000"/>
                </a:lnSpc>
                <a:spcBef>
                  <a:spcPts val="400"/>
                </a:spcBef>
                <a:spcAft>
                  <a:spcPts val="0"/>
                </a:spcAft>
                <a:buClr>
                  <a:schemeClr val="dk1"/>
                </a:buClr>
                <a:buSzPts val="2000"/>
                <a:buFont typeface="Arial"/>
                <a:buNone/>
              </a:pPr>
              <a:r>
                <a:rPr lang="en-GB" sz="2000" b="0" i="0" u="none" strike="noStrike" cap="none" dirty="0">
                  <a:solidFill>
                    <a:srgbClr val="1C3046"/>
                  </a:solidFill>
                  <a:latin typeface="Calibri"/>
                  <a:ea typeface="Calibri"/>
                  <a:cs typeface="Calibri"/>
                  <a:sym typeface="Calibri"/>
                </a:rPr>
                <a:t>Making use of existing EOSC services</a:t>
              </a:r>
              <a:endParaRPr sz="1400" b="0" i="0" u="none" strike="noStrike" cap="none" dirty="0">
                <a:solidFill>
                  <a:srgbClr val="1C3046"/>
                </a:solidFill>
                <a:sym typeface="Arial"/>
              </a:endParaRPr>
            </a:p>
          </p:txBody>
        </p:sp>
        <p:pic>
          <p:nvPicPr>
            <p:cNvPr id="498" name="Google Shape;498;p21"/>
            <p:cNvPicPr preferRelativeResize="0"/>
            <p:nvPr/>
          </p:nvPicPr>
          <p:blipFill rotWithShape="1">
            <a:blip r:embed="rId4">
              <a:alphaModFix/>
            </a:blip>
            <a:srcRect/>
            <a:stretch/>
          </p:blipFill>
          <p:spPr>
            <a:xfrm>
              <a:off x="2798676" y="2131121"/>
              <a:ext cx="1143000" cy="1765300"/>
            </a:xfrm>
            <a:prstGeom prst="rect">
              <a:avLst/>
            </a:prstGeom>
            <a:noFill/>
            <a:ln>
              <a:noFill/>
            </a:ln>
          </p:spPr>
        </p:pic>
      </p:grpSp>
      <p:grpSp>
        <p:nvGrpSpPr>
          <p:cNvPr id="499" name="Google Shape;499;p21"/>
          <p:cNvGrpSpPr/>
          <p:nvPr/>
        </p:nvGrpSpPr>
        <p:grpSpPr>
          <a:xfrm>
            <a:off x="6472622" y="908720"/>
            <a:ext cx="4722440" cy="2808312"/>
            <a:chOff x="6472622" y="1179213"/>
            <a:chExt cx="4722440" cy="2808312"/>
          </a:xfrm>
        </p:grpSpPr>
        <p:sp>
          <p:nvSpPr>
            <p:cNvPr id="500" name="Google Shape;500;p21"/>
            <p:cNvSpPr txBox="1"/>
            <p:nvPr/>
          </p:nvSpPr>
          <p:spPr>
            <a:xfrm>
              <a:off x="6472622" y="1179213"/>
              <a:ext cx="4722440" cy="2808312"/>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dk1"/>
                </a:buClr>
                <a:buSzPts val="2400"/>
                <a:buFont typeface="Arial"/>
                <a:buNone/>
              </a:pPr>
              <a:r>
                <a:rPr lang="en-GB" sz="2400" b="1" i="0" u="none" strike="noStrike" cap="none" dirty="0">
                  <a:solidFill>
                    <a:srgbClr val="1C3046"/>
                  </a:solidFill>
                  <a:latin typeface="Calibri"/>
                  <a:ea typeface="Calibri"/>
                  <a:cs typeface="Calibri"/>
                  <a:sym typeface="Calibri"/>
                </a:rPr>
                <a:t>Provider</a:t>
              </a:r>
              <a:endParaRPr sz="1400" b="0" i="0" u="none" strike="noStrike" cap="none" dirty="0">
                <a:solidFill>
                  <a:srgbClr val="1C3046"/>
                </a:solidFill>
                <a:sym typeface="Arial"/>
              </a:endParaRPr>
            </a:p>
            <a:p>
              <a:pPr marL="0" marR="0" lvl="0" indent="0" algn="ctr" rtl="0">
                <a:lnSpc>
                  <a:spcPct val="90000"/>
                </a:lnSpc>
                <a:spcBef>
                  <a:spcPts val="400"/>
                </a:spcBef>
                <a:spcAft>
                  <a:spcPts val="0"/>
                </a:spcAft>
                <a:buClr>
                  <a:schemeClr val="dk1"/>
                </a:buClr>
                <a:buSzPts val="2000"/>
                <a:buFont typeface="Arial"/>
                <a:buNone/>
              </a:pPr>
              <a:r>
                <a:rPr lang="en-GB" sz="2000" b="0" i="0" u="none" strike="noStrike" cap="none" dirty="0">
                  <a:solidFill>
                    <a:srgbClr val="1C3046"/>
                  </a:solidFill>
                  <a:latin typeface="Calibri"/>
                  <a:ea typeface="Calibri"/>
                  <a:cs typeface="Calibri"/>
                  <a:sym typeface="Calibri"/>
                </a:rPr>
                <a:t>Offering services to EOSC</a:t>
              </a:r>
              <a:endParaRPr sz="1400" b="0" i="0" u="none" strike="noStrike" cap="none" dirty="0">
                <a:solidFill>
                  <a:srgbClr val="1C3046"/>
                </a:solidFill>
                <a:sym typeface="Arial"/>
              </a:endParaRPr>
            </a:p>
          </p:txBody>
        </p:sp>
        <p:pic>
          <p:nvPicPr>
            <p:cNvPr id="501" name="Google Shape;501;p21"/>
            <p:cNvPicPr preferRelativeResize="0"/>
            <p:nvPr/>
          </p:nvPicPr>
          <p:blipFill rotWithShape="1">
            <a:blip r:embed="rId5">
              <a:alphaModFix/>
            </a:blip>
            <a:srcRect/>
            <a:stretch/>
          </p:blipFill>
          <p:spPr>
            <a:xfrm>
              <a:off x="7794444" y="2045605"/>
              <a:ext cx="2078796" cy="1656184"/>
            </a:xfrm>
            <a:prstGeom prst="rect">
              <a:avLst/>
            </a:prstGeom>
            <a:noFill/>
            <a:ln>
              <a:noFill/>
            </a:ln>
          </p:spPr>
        </p:pic>
      </p:grpSp>
      <p:grpSp>
        <p:nvGrpSpPr>
          <p:cNvPr id="502" name="Google Shape;502;p21"/>
          <p:cNvGrpSpPr/>
          <p:nvPr/>
        </p:nvGrpSpPr>
        <p:grpSpPr>
          <a:xfrm>
            <a:off x="1127448" y="3667660"/>
            <a:ext cx="4722440" cy="2667828"/>
            <a:chOff x="1127448" y="4043083"/>
            <a:chExt cx="4722440" cy="2667828"/>
          </a:xfrm>
        </p:grpSpPr>
        <p:sp>
          <p:nvSpPr>
            <p:cNvPr id="503" name="Google Shape;503;p21"/>
            <p:cNvSpPr txBox="1"/>
            <p:nvPr/>
          </p:nvSpPr>
          <p:spPr>
            <a:xfrm>
              <a:off x="1127448" y="4043083"/>
              <a:ext cx="4722440" cy="957574"/>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dk1"/>
                </a:buClr>
                <a:buSzPts val="2400"/>
                <a:buFont typeface="Arial"/>
                <a:buNone/>
              </a:pPr>
              <a:r>
                <a:rPr lang="en-GB" sz="2400" b="1" i="0" u="none" strike="noStrike" cap="none" dirty="0">
                  <a:solidFill>
                    <a:srgbClr val="1C3046"/>
                  </a:solidFill>
                  <a:latin typeface="Calibri"/>
                  <a:ea typeface="Calibri"/>
                  <a:cs typeface="Calibri"/>
                  <a:sym typeface="Calibri"/>
                </a:rPr>
                <a:t>Partner</a:t>
              </a:r>
              <a:endParaRPr sz="1400" b="0" i="0" u="none" strike="noStrike" cap="none" dirty="0">
                <a:solidFill>
                  <a:srgbClr val="1C3046"/>
                </a:solidFill>
                <a:sym typeface="Arial"/>
              </a:endParaRPr>
            </a:p>
            <a:p>
              <a:pPr marL="0" marR="0" lvl="0" indent="0" algn="ctr" rtl="0">
                <a:lnSpc>
                  <a:spcPct val="90000"/>
                </a:lnSpc>
                <a:spcBef>
                  <a:spcPts val="400"/>
                </a:spcBef>
                <a:spcAft>
                  <a:spcPts val="0"/>
                </a:spcAft>
                <a:buClr>
                  <a:schemeClr val="dk1"/>
                </a:buClr>
                <a:buSzPts val="2000"/>
                <a:buFont typeface="Arial"/>
                <a:buNone/>
              </a:pPr>
              <a:r>
                <a:rPr lang="en-GB" sz="2000" b="0" i="0" u="none" strike="noStrike" cap="none" dirty="0">
                  <a:solidFill>
                    <a:srgbClr val="1C3046"/>
                  </a:solidFill>
                  <a:latin typeface="Calibri"/>
                  <a:ea typeface="Calibri"/>
                  <a:cs typeface="Calibri"/>
                  <a:sym typeface="Calibri"/>
                </a:rPr>
                <a:t>Co-development</a:t>
              </a:r>
              <a:endParaRPr sz="1400" b="0" i="0" u="none" strike="noStrike" cap="none" dirty="0">
                <a:solidFill>
                  <a:srgbClr val="1C3046"/>
                </a:solidFill>
                <a:sym typeface="Arial"/>
              </a:endParaRPr>
            </a:p>
          </p:txBody>
        </p:sp>
        <p:pic>
          <p:nvPicPr>
            <p:cNvPr id="504" name="Google Shape;504;p21"/>
            <p:cNvPicPr preferRelativeResize="0"/>
            <p:nvPr/>
          </p:nvPicPr>
          <p:blipFill rotWithShape="1">
            <a:blip r:embed="rId6">
              <a:alphaModFix/>
            </a:blip>
            <a:srcRect/>
            <a:stretch/>
          </p:blipFill>
          <p:spPr>
            <a:xfrm>
              <a:off x="2536168" y="4945611"/>
              <a:ext cx="1905000" cy="1765300"/>
            </a:xfrm>
            <a:prstGeom prst="rect">
              <a:avLst/>
            </a:prstGeom>
            <a:noFill/>
            <a:ln>
              <a:noFill/>
            </a:ln>
          </p:spPr>
        </p:pic>
      </p:grpSp>
      <p:sp>
        <p:nvSpPr>
          <p:cNvPr id="505" name="Google Shape;505;p21"/>
          <p:cNvSpPr txBox="1"/>
          <p:nvPr/>
        </p:nvSpPr>
        <p:spPr>
          <a:xfrm>
            <a:off x="8737600" y="6381328"/>
            <a:ext cx="3119040" cy="288032"/>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GB" sz="1400" b="0" i="0" u="none" strike="noStrike" cap="none">
                <a:solidFill>
                  <a:srgbClr val="3C3C3C"/>
                </a:solidFill>
                <a:latin typeface="Calibri"/>
                <a:ea typeface="Calibri"/>
                <a:cs typeface="Calibri"/>
                <a:sym typeface="Calibri"/>
              </a:rPr>
              <a:t>29</a:t>
            </a:fld>
            <a:endParaRPr sz="1400" b="0" i="0" u="none" strike="noStrike" cap="none">
              <a:solidFill>
                <a:srgbClr val="3C3C3C"/>
              </a:solidFill>
              <a:latin typeface="Calibri"/>
              <a:ea typeface="Calibri"/>
              <a:cs typeface="Calibri"/>
              <a:sym typeface="Calibri"/>
            </a:endParaRPr>
          </a:p>
        </p:txBody>
      </p:sp>
      <p:grpSp>
        <p:nvGrpSpPr>
          <p:cNvPr id="30" name="Group 16">
            <a:extLst>
              <a:ext uri="{FF2B5EF4-FFF2-40B4-BE49-F238E27FC236}">
                <a16:creationId xmlns:a16="http://schemas.microsoft.com/office/drawing/2014/main" id="{5F4005D0-6457-B141-BD67-68CF511E8046}"/>
              </a:ext>
            </a:extLst>
          </p:cNvPr>
          <p:cNvGrpSpPr/>
          <p:nvPr/>
        </p:nvGrpSpPr>
        <p:grpSpPr>
          <a:xfrm>
            <a:off x="324727" y="1157450"/>
            <a:ext cx="520509" cy="4913742"/>
            <a:chOff x="335360" y="949839"/>
            <a:chExt cx="566259" cy="5345629"/>
          </a:xfrm>
        </p:grpSpPr>
        <p:pic>
          <p:nvPicPr>
            <p:cNvPr id="31" name="Picture 10">
              <a:extLst>
                <a:ext uri="{FF2B5EF4-FFF2-40B4-BE49-F238E27FC236}">
                  <a16:creationId xmlns:a16="http://schemas.microsoft.com/office/drawing/2014/main" id="{B3454A94-3083-B44D-9F16-CCACAE3E15DB}"/>
                </a:ext>
              </a:extLst>
            </p:cNvPr>
            <p:cNvPicPr>
              <a:picLocks noChangeAspect="1" noChangeArrowheads="1"/>
            </p:cNvPicPr>
            <p:nvPr/>
          </p:nvPicPr>
          <p:blipFill>
            <a:blip r:embed="rId7">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949839"/>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12">
              <a:extLst>
                <a:ext uri="{FF2B5EF4-FFF2-40B4-BE49-F238E27FC236}">
                  <a16:creationId xmlns:a16="http://schemas.microsoft.com/office/drawing/2014/main" id="{28E76AC1-B194-2945-BE53-0576D100F4F5}"/>
                </a:ext>
              </a:extLst>
            </p:cNvPr>
            <p:cNvPicPr>
              <a:picLocks noChangeAspect="1" noChangeArrowheads="1"/>
            </p:cNvPicPr>
            <p:nvPr/>
          </p:nvPicPr>
          <p:blipFill>
            <a:blip r:embed="rId8">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155040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14">
              <a:extLst>
                <a:ext uri="{FF2B5EF4-FFF2-40B4-BE49-F238E27FC236}">
                  <a16:creationId xmlns:a16="http://schemas.microsoft.com/office/drawing/2014/main" id="{7D978690-5984-4647-B751-560BE23A6932}"/>
                </a:ext>
              </a:extLst>
            </p:cNvPr>
            <p:cNvPicPr>
              <a:picLocks noChangeAspect="1" noChangeArrowheads="1"/>
            </p:cNvPicPr>
            <p:nvPr/>
          </p:nvPicPr>
          <p:blipFill>
            <a:blip r:embed="rId9">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2150977"/>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16">
              <a:extLst>
                <a:ext uri="{FF2B5EF4-FFF2-40B4-BE49-F238E27FC236}">
                  <a16:creationId xmlns:a16="http://schemas.microsoft.com/office/drawing/2014/main" id="{2FFDFBBD-85BB-B44D-81DF-FC3511A46404}"/>
                </a:ext>
              </a:extLst>
            </p:cNvPr>
            <p:cNvPicPr>
              <a:picLocks noChangeAspect="1" noChangeArrowheads="1"/>
            </p:cNvPicPr>
            <p:nvPr/>
          </p:nvPicPr>
          <p:blipFill>
            <a:blip r:embed="rId10">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2751544"/>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18">
              <a:extLst>
                <a:ext uri="{FF2B5EF4-FFF2-40B4-BE49-F238E27FC236}">
                  <a16:creationId xmlns:a16="http://schemas.microsoft.com/office/drawing/2014/main" id="{1401C7A4-4814-4546-8CCF-293C692C2302}"/>
                </a:ext>
              </a:extLst>
            </p:cNvPr>
            <p:cNvPicPr>
              <a:picLocks noChangeAspect="1" noChangeArrowheads="1"/>
            </p:cNvPicPr>
            <p:nvPr/>
          </p:nvPicPr>
          <p:blipFill>
            <a:blip r:embed="rId11">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3352114"/>
              <a:ext cx="537715" cy="537715"/>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0">
              <a:extLst>
                <a:ext uri="{FF2B5EF4-FFF2-40B4-BE49-F238E27FC236}">
                  <a16:creationId xmlns:a16="http://schemas.microsoft.com/office/drawing/2014/main" id="{D41D8E37-6494-5B4F-8D6C-1ECD4C636D90}"/>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64660" y="3954364"/>
              <a:ext cx="536959" cy="537716"/>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22">
              <a:extLst>
                <a:ext uri="{FF2B5EF4-FFF2-40B4-BE49-F238E27FC236}">
                  <a16:creationId xmlns:a16="http://schemas.microsoft.com/office/drawing/2014/main" id="{3E357026-33AF-3D46-B87F-5E64249EF6C8}"/>
                </a:ext>
              </a:extLst>
            </p:cNvPr>
            <p:cNvPicPr>
              <a:picLocks noChangeAspect="1" noChangeArrowheads="1"/>
            </p:cNvPicPr>
            <p:nvPr/>
          </p:nvPicPr>
          <p:blipFill>
            <a:blip r:embed="rId13">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455661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24">
              <a:extLst>
                <a:ext uri="{FF2B5EF4-FFF2-40B4-BE49-F238E27FC236}">
                  <a16:creationId xmlns:a16="http://schemas.microsoft.com/office/drawing/2014/main" id="{0A6FBB11-1397-CA43-AADC-A7411A40957D}"/>
                </a:ext>
              </a:extLst>
            </p:cNvPr>
            <p:cNvPicPr>
              <a:picLocks noChangeAspect="1" noChangeArrowheads="1"/>
            </p:cNvPicPr>
            <p:nvPr/>
          </p:nvPicPr>
          <p:blipFill>
            <a:blip r:embed="rId14">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515718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26">
              <a:extLst>
                <a:ext uri="{FF2B5EF4-FFF2-40B4-BE49-F238E27FC236}">
                  <a16:creationId xmlns:a16="http://schemas.microsoft.com/office/drawing/2014/main" id="{CD7C72B7-56D7-7041-BC8D-2D1BDD29AB35}"/>
                </a:ext>
              </a:extLst>
            </p:cNvPr>
            <p:cNvPicPr>
              <a:picLocks noChangeAspect="1" noChangeArrowheads="1"/>
            </p:cNvPicPr>
            <p:nvPr/>
          </p:nvPicPr>
          <p:blipFill>
            <a:blip r:embed="rId15">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35360" y="5757752"/>
              <a:ext cx="536959" cy="537716"/>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9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9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0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3" name="Google Shape;193;p40"/>
          <p:cNvSpPr txBox="1">
            <a:spLocks noGrp="1"/>
          </p:cNvSpPr>
          <p:nvPr>
            <p:ph type="sldNum" idx="12"/>
          </p:nvPr>
        </p:nvSpPr>
        <p:spPr>
          <a:xfrm>
            <a:off x="9034392" y="6381328"/>
            <a:ext cx="2822247" cy="288032"/>
          </a:xfrm>
          <a:prstGeom prst="rect">
            <a:avLst/>
          </a:prstGeom>
          <a:noFill/>
          <a:ln>
            <a:noFill/>
          </a:ln>
        </p:spPr>
        <p:txBody>
          <a:bodyPr spcFirstLastPara="1" wrap="square" lIns="91425" tIns="45700" rIns="91425" bIns="45700" anchor="t" anchorCtr="0">
            <a:noAutofit/>
          </a:bodyPr>
          <a:lstStyle/>
          <a:p>
            <a:pPr marL="0" lvl="0" indent="0" algn="r" rtl="0">
              <a:lnSpc>
                <a:spcPct val="100000"/>
              </a:lnSpc>
              <a:spcBef>
                <a:spcPts val="0"/>
              </a:spcBef>
              <a:spcAft>
                <a:spcPts val="0"/>
              </a:spcAft>
              <a:buSzPts val="1300"/>
              <a:buNone/>
            </a:pPr>
            <a:fld id="{00000000-1234-1234-1234-123412341234}" type="slidenum">
              <a:rPr lang="en-GB"/>
              <a:t>3</a:t>
            </a:fld>
            <a:endParaRPr/>
          </a:p>
        </p:txBody>
      </p:sp>
      <p:sp>
        <p:nvSpPr>
          <p:cNvPr id="194" name="Google Shape;194;p40"/>
          <p:cNvSpPr txBox="1">
            <a:spLocks noGrp="1"/>
          </p:cNvSpPr>
          <p:nvPr>
            <p:ph type="title"/>
          </p:nvPr>
        </p:nvSpPr>
        <p:spPr>
          <a:xfrm>
            <a:off x="3220977" y="336557"/>
            <a:ext cx="8640960" cy="537716"/>
          </a:xfrm>
          <a:prstGeom prst="rect">
            <a:avLst/>
          </a:prstGeom>
          <a:noFill/>
          <a:ln>
            <a:noFill/>
          </a:ln>
        </p:spPr>
        <p:txBody>
          <a:bodyPr spcFirstLastPara="1" wrap="square" lIns="91425" tIns="45700" rIns="91425" bIns="45700" anchor="t" anchorCtr="0">
            <a:normAutofit/>
          </a:bodyPr>
          <a:lstStyle/>
          <a:p>
            <a:pPr marL="0" marR="0" lvl="0" indent="0" algn="r" rtl="0">
              <a:lnSpc>
                <a:spcPct val="100000"/>
              </a:lnSpc>
              <a:spcBef>
                <a:spcPts val="0"/>
              </a:spcBef>
              <a:spcAft>
                <a:spcPts val="0"/>
              </a:spcAft>
              <a:buClr>
                <a:srgbClr val="1D2F45"/>
              </a:buClr>
              <a:buSzPts val="3600"/>
              <a:buFont typeface="Calibri"/>
              <a:buNone/>
            </a:pPr>
            <a:r>
              <a:rPr lang="en-GB" sz="2300" dirty="0"/>
              <a:t>1. EOSC Portal and Marketplace</a:t>
            </a:r>
            <a:endParaRPr sz="2300" dirty="0"/>
          </a:p>
        </p:txBody>
      </p:sp>
      <p:grpSp>
        <p:nvGrpSpPr>
          <p:cNvPr id="2" name="Group 1">
            <a:extLst>
              <a:ext uri="{FF2B5EF4-FFF2-40B4-BE49-F238E27FC236}">
                <a16:creationId xmlns:a16="http://schemas.microsoft.com/office/drawing/2014/main" id="{332B4444-7CBA-47B0-9F15-E95927553B5F}"/>
              </a:ext>
            </a:extLst>
          </p:cNvPr>
          <p:cNvGrpSpPr/>
          <p:nvPr/>
        </p:nvGrpSpPr>
        <p:grpSpPr>
          <a:xfrm>
            <a:off x="1667437" y="1354529"/>
            <a:ext cx="9238129" cy="4685256"/>
            <a:chOff x="1026034" y="983913"/>
            <a:chExt cx="10707403" cy="5430420"/>
          </a:xfrm>
        </p:grpSpPr>
        <p:sp>
          <p:nvSpPr>
            <p:cNvPr id="195" name="Google Shape;195;p40"/>
            <p:cNvSpPr/>
            <p:nvPr/>
          </p:nvSpPr>
          <p:spPr>
            <a:xfrm>
              <a:off x="1026034" y="983913"/>
              <a:ext cx="8620227" cy="1182511"/>
            </a:xfrm>
            <a:prstGeom prst="rect">
              <a:avLst/>
            </a:prstGeom>
            <a:solidFill>
              <a:srgbClr val="1C3046"/>
            </a:solidFill>
            <a:ln w="38100" cap="flat" cmpd="sng">
              <a:solidFill>
                <a:schemeClr val="bg1">
                  <a:lumMod val="50000"/>
                </a:schemeClr>
              </a:solidFill>
              <a:prstDash val="solid"/>
              <a:round/>
              <a:headEnd type="none" w="sm" len="sm"/>
              <a:tailEnd type="none" w="sm" len="sm"/>
            </a:ln>
          </p:spPr>
          <p:txBody>
            <a:bodyPr spcFirstLastPara="1" wrap="square" lIns="91425" tIns="45700" rIns="91425" bIns="45700" anchor="t" anchorCtr="0">
              <a:noAutofit/>
            </a:bodyPr>
            <a:lstStyle/>
            <a:p>
              <a:pPr marL="274320" marR="0" lvl="0" indent="0" algn="l" rtl="0">
                <a:lnSpc>
                  <a:spcPct val="100000"/>
                </a:lnSpc>
                <a:spcBef>
                  <a:spcPts val="0"/>
                </a:spcBef>
                <a:spcAft>
                  <a:spcPts val="0"/>
                </a:spcAft>
                <a:buNone/>
              </a:pPr>
              <a:endParaRPr sz="2300" b="1" i="0"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r>
                <a:rPr lang="en-GB" sz="2300" b="1" i="0" u="none" strike="noStrike" cap="none" dirty="0">
                  <a:solidFill>
                    <a:schemeClr val="lt1"/>
                  </a:solidFill>
                  <a:latin typeface="Calibri"/>
                  <a:ea typeface="Calibri"/>
                  <a:cs typeface="Calibri"/>
                  <a:sym typeface="Calibri"/>
                </a:rPr>
                <a:t>Enterprise</a:t>
              </a:r>
              <a:endParaRPr sz="2300" b="0" i="1" u="none" strike="noStrike" cap="none" dirty="0">
                <a:solidFill>
                  <a:schemeClr val="lt1"/>
                </a:solidFill>
                <a:latin typeface="Calibri"/>
                <a:ea typeface="Calibri"/>
                <a:cs typeface="Calibri"/>
                <a:sym typeface="Calibri"/>
              </a:endParaRPr>
            </a:p>
          </p:txBody>
        </p:sp>
        <p:sp>
          <p:nvSpPr>
            <p:cNvPr id="196" name="Google Shape;196;p40"/>
            <p:cNvSpPr/>
            <p:nvPr/>
          </p:nvSpPr>
          <p:spPr>
            <a:xfrm>
              <a:off x="1026035" y="5241151"/>
              <a:ext cx="8620226" cy="1173182"/>
            </a:xfrm>
            <a:prstGeom prst="rect">
              <a:avLst/>
            </a:prstGeom>
            <a:solidFill>
              <a:srgbClr val="1C3046"/>
            </a:solidFill>
            <a:ln w="38100" cap="flat" cmpd="sng">
              <a:solidFill>
                <a:schemeClr val="bg1">
                  <a:lumMod val="50000"/>
                </a:schemeClr>
              </a:solidFill>
              <a:prstDash val="solid"/>
              <a:round/>
              <a:headEnd type="none" w="sm" len="sm"/>
              <a:tailEnd type="none" w="sm" len="sm"/>
            </a:ln>
          </p:spPr>
          <p:txBody>
            <a:bodyPr spcFirstLastPara="1" wrap="square" lIns="91425" tIns="45700" rIns="91425" bIns="45700" anchor="ctr" anchorCtr="0">
              <a:noAutofit/>
            </a:bodyPr>
            <a:lstStyle/>
            <a:p>
              <a:pPr marL="274320" marR="0" lvl="0" indent="0" algn="l" rtl="0">
                <a:lnSpc>
                  <a:spcPct val="100000"/>
                </a:lnSpc>
                <a:spcBef>
                  <a:spcPts val="0"/>
                </a:spcBef>
                <a:spcAft>
                  <a:spcPts val="0"/>
                </a:spcAft>
                <a:buNone/>
              </a:pPr>
              <a:r>
                <a:rPr lang="en-GB" sz="2300" b="1" i="0" u="none" strike="noStrike" cap="none" dirty="0">
                  <a:solidFill>
                    <a:schemeClr val="lt1"/>
                  </a:solidFill>
                  <a:latin typeface="Calibri"/>
                  <a:ea typeface="Calibri"/>
                  <a:cs typeface="Calibri"/>
                  <a:sym typeface="Calibri"/>
                </a:rPr>
                <a:t>Researchers and research communities</a:t>
              </a:r>
              <a:endParaRPr sz="2300" b="1" i="1" u="none" strike="noStrike" cap="none" dirty="0">
                <a:solidFill>
                  <a:schemeClr val="lt1"/>
                </a:solidFill>
                <a:latin typeface="Calibri"/>
                <a:ea typeface="Calibri"/>
                <a:cs typeface="Calibri"/>
                <a:sym typeface="Calibri"/>
              </a:endParaRPr>
            </a:p>
          </p:txBody>
        </p:sp>
        <p:sp>
          <p:nvSpPr>
            <p:cNvPr id="197" name="Google Shape;197;p40"/>
            <p:cNvSpPr/>
            <p:nvPr/>
          </p:nvSpPr>
          <p:spPr>
            <a:xfrm>
              <a:off x="1048027" y="2299532"/>
              <a:ext cx="4397986" cy="2808511"/>
            </a:xfrm>
            <a:prstGeom prst="rect">
              <a:avLst/>
            </a:prstGeom>
            <a:solidFill>
              <a:srgbClr val="8CB3E3"/>
            </a:solidFill>
            <a:ln w="38100" cap="flat" cmpd="sng">
              <a:solidFill>
                <a:schemeClr val="bg1">
                  <a:lumMod val="50000"/>
                </a:schemeClr>
              </a:solidFill>
              <a:prstDash val="solid"/>
              <a:round/>
              <a:headEnd type="none" w="sm" len="sm"/>
              <a:tailEnd type="none" w="sm" len="sm"/>
            </a:ln>
          </p:spPr>
          <p:txBody>
            <a:bodyPr spcFirstLastPara="1" wrap="square" lIns="91425" tIns="45700" rIns="91425" bIns="45700" anchor="ctr" anchorCtr="0">
              <a:noAutofit/>
            </a:bodyPr>
            <a:lstStyle/>
            <a:p>
              <a:pPr marL="274320" marR="0" lvl="0" indent="0" algn="l" rtl="0">
                <a:lnSpc>
                  <a:spcPct val="100000"/>
                </a:lnSpc>
                <a:spcBef>
                  <a:spcPts val="0"/>
                </a:spcBef>
                <a:spcAft>
                  <a:spcPts val="0"/>
                </a:spcAft>
                <a:buNone/>
              </a:pPr>
              <a:endParaRPr lang="en-GB" sz="2300" b="1" i="0"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lang="en-GB" sz="2300" b="1"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lang="en-GB" sz="2300" b="1" i="0"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lang="en-GB" sz="2300" b="1"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lang="en-GB" sz="2300" b="1" i="0"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lang="en-GB" sz="2300" b="1"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lang="en-GB" sz="2300" b="1" i="0"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r>
                <a:rPr lang="en-GB" sz="2300" b="1" i="0" u="none" strike="noStrike" cap="none" dirty="0">
                  <a:solidFill>
                    <a:schemeClr val="lt1"/>
                  </a:solidFill>
                  <a:latin typeface="Calibri"/>
                  <a:ea typeface="Calibri"/>
                  <a:cs typeface="Calibri"/>
                  <a:sym typeface="Calibri"/>
                </a:rPr>
                <a:t>EOSC-hub Operators</a:t>
              </a:r>
              <a:endParaRPr sz="2300" b="0" i="1"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sz="2300" b="0" i="1"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sz="2300" b="0" i="1"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sz="2300" b="0" i="1"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sz="2300" b="0" i="1"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sz="2300" b="0" i="1"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sz="2300" b="0" i="0"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sz="2300" b="0" i="0" u="none" strike="noStrike" cap="none" dirty="0">
                <a:solidFill>
                  <a:schemeClr val="lt1"/>
                </a:solidFill>
                <a:latin typeface="Calibri"/>
                <a:ea typeface="Calibri"/>
                <a:cs typeface="Calibri"/>
                <a:sym typeface="Calibri"/>
              </a:endParaRPr>
            </a:p>
          </p:txBody>
        </p:sp>
        <p:sp>
          <p:nvSpPr>
            <p:cNvPr id="198" name="Google Shape;198;p40"/>
            <p:cNvSpPr/>
            <p:nvPr/>
          </p:nvSpPr>
          <p:spPr>
            <a:xfrm>
              <a:off x="5592420" y="2299532"/>
              <a:ext cx="4053841" cy="2808511"/>
            </a:xfrm>
            <a:prstGeom prst="rect">
              <a:avLst/>
            </a:prstGeom>
            <a:solidFill>
              <a:srgbClr val="1C3046"/>
            </a:solidFill>
            <a:ln w="38100" cap="flat" cmpd="sng">
              <a:solidFill>
                <a:schemeClr val="bg1">
                  <a:lumMod val="50000"/>
                </a:schemeClr>
              </a:solidFill>
              <a:prstDash val="solid"/>
              <a:round/>
              <a:headEnd type="none" w="sm" len="sm"/>
              <a:tailEnd type="none" w="sm" len="sm"/>
            </a:ln>
          </p:spPr>
          <p:txBody>
            <a:bodyPr spcFirstLastPara="1" wrap="square" lIns="91425" tIns="45700" rIns="91425" bIns="45700" anchor="ctr" anchorCtr="0">
              <a:noAutofit/>
            </a:bodyPr>
            <a:lstStyle/>
            <a:p>
              <a:pPr marL="274320" marR="0" lvl="0" indent="0" algn="l" rtl="0">
                <a:lnSpc>
                  <a:spcPct val="100000"/>
                </a:lnSpc>
                <a:spcBef>
                  <a:spcPts val="0"/>
                </a:spcBef>
                <a:spcAft>
                  <a:spcPts val="0"/>
                </a:spcAft>
                <a:buNone/>
              </a:pPr>
              <a:r>
                <a:rPr lang="en-GB" sz="2300" b="1" i="0" u="none" strike="noStrike" cap="none" dirty="0">
                  <a:solidFill>
                    <a:schemeClr val="lt1"/>
                  </a:solidFill>
                  <a:latin typeface="Calibri"/>
                  <a:ea typeface="Calibri"/>
                  <a:cs typeface="Calibri"/>
                  <a:sym typeface="Calibri"/>
                </a:rPr>
                <a:t>Service </a:t>
              </a:r>
              <a:br>
                <a:rPr lang="en-GB" sz="2300" b="1" i="0" u="none" strike="noStrike" cap="none" dirty="0">
                  <a:solidFill>
                    <a:schemeClr val="lt1"/>
                  </a:solidFill>
                  <a:latin typeface="Calibri"/>
                  <a:ea typeface="Calibri"/>
                  <a:cs typeface="Calibri"/>
                  <a:sym typeface="Calibri"/>
                </a:rPr>
              </a:br>
              <a:r>
                <a:rPr lang="en-GB" sz="2300" b="1" i="0" u="none" strike="noStrike" cap="none" dirty="0">
                  <a:solidFill>
                    <a:schemeClr val="lt1"/>
                  </a:solidFill>
                  <a:latin typeface="Calibri"/>
                  <a:ea typeface="Calibri"/>
                  <a:cs typeface="Calibri"/>
                  <a:sym typeface="Calibri"/>
                </a:rPr>
                <a:t>Providers</a:t>
              </a:r>
              <a:endParaRPr sz="2300" b="1" i="1"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sz="2300" b="0" i="1"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sz="2300" b="1" i="0"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sz="2300" b="1" i="0" u="none" strike="noStrike" cap="none" dirty="0">
                <a:solidFill>
                  <a:schemeClr val="lt1"/>
                </a:solidFill>
                <a:latin typeface="Calibri"/>
                <a:ea typeface="Calibri"/>
                <a:cs typeface="Calibri"/>
                <a:sym typeface="Calibri"/>
              </a:endParaRPr>
            </a:p>
          </p:txBody>
        </p:sp>
        <p:sp>
          <p:nvSpPr>
            <p:cNvPr id="199" name="Google Shape;199;p40"/>
            <p:cNvSpPr/>
            <p:nvPr/>
          </p:nvSpPr>
          <p:spPr>
            <a:xfrm>
              <a:off x="9792668" y="983914"/>
              <a:ext cx="1940769" cy="5430419"/>
            </a:xfrm>
            <a:prstGeom prst="rect">
              <a:avLst/>
            </a:prstGeom>
            <a:solidFill>
              <a:srgbClr val="8CB3E3"/>
            </a:solidFill>
            <a:ln w="38100" cap="flat" cmpd="sng">
              <a:solidFill>
                <a:schemeClr val="bg1">
                  <a:lumMod val="50000"/>
                </a:schemeClr>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endParaRPr sz="2300" b="0" i="0"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lang="en-GB" sz="2300" b="0" i="1"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lang="en-GB" sz="2300" i="1"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lang="en-GB" sz="2300" b="0" i="1"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lang="en-GB" sz="2300" i="1"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r>
                <a:rPr lang="en-GB" sz="2300" b="0" i="1" u="none" strike="noStrike" cap="none" dirty="0">
                  <a:solidFill>
                    <a:schemeClr val="lt1"/>
                  </a:solidFill>
                  <a:latin typeface="Calibri"/>
                  <a:ea typeface="Calibri"/>
                  <a:cs typeface="Calibri"/>
                  <a:sym typeface="Calibri"/>
                </a:rPr>
                <a:t>Educate, inform and support</a:t>
              </a:r>
              <a:endParaRPr sz="2300" b="1" i="1"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sz="2300" b="1" i="0" u="none" strike="noStrike" cap="none" dirty="0">
                <a:solidFill>
                  <a:schemeClr val="lt1"/>
                </a:solidFill>
                <a:latin typeface="Calibri"/>
                <a:ea typeface="Calibri"/>
                <a:cs typeface="Calibri"/>
                <a:sym typeface="Calibri"/>
              </a:endParaRPr>
            </a:p>
          </p:txBody>
        </p:sp>
      </p:grpSp>
      <p:sp>
        <p:nvSpPr>
          <p:cNvPr id="200" name="Google Shape;200;p40"/>
          <p:cNvSpPr/>
          <p:nvPr/>
        </p:nvSpPr>
        <p:spPr>
          <a:xfrm>
            <a:off x="7302013" y="1510064"/>
            <a:ext cx="1617373" cy="4393195"/>
          </a:xfrm>
          <a:prstGeom prst="roundRect">
            <a:avLst>
              <a:gd name="adj" fmla="val 16667"/>
            </a:avLst>
          </a:prstGeom>
          <a:solidFill>
            <a:srgbClr val="FFFFFF">
              <a:alpha val="92156"/>
            </a:srgbClr>
          </a:solidFill>
          <a:ln w="38100" cap="flat" cmpd="sng">
            <a:solidFill>
              <a:srgbClr val="B5892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lang="en-GB" b="1" i="0" u="none" strike="noStrike" cap="none" dirty="0">
              <a:solidFill>
                <a:srgbClr val="B5892D"/>
              </a:solidFill>
              <a:latin typeface="Open Sans"/>
              <a:ea typeface="Open Sans"/>
              <a:cs typeface="Open Sans"/>
              <a:sym typeface="Open Sans"/>
            </a:endParaRPr>
          </a:p>
          <a:p>
            <a:pPr marL="0" marR="0" lvl="0" indent="0" algn="ctr" rtl="0">
              <a:lnSpc>
                <a:spcPct val="100000"/>
              </a:lnSpc>
              <a:spcBef>
                <a:spcPts val="0"/>
              </a:spcBef>
              <a:spcAft>
                <a:spcPts val="0"/>
              </a:spcAft>
              <a:buNone/>
            </a:pPr>
            <a:endParaRPr lang="en-GB" b="1" i="0" u="none" strike="noStrike" cap="none" dirty="0">
              <a:solidFill>
                <a:srgbClr val="B5892D"/>
              </a:solidFill>
              <a:latin typeface="Open Sans"/>
              <a:ea typeface="Open Sans"/>
              <a:cs typeface="Open Sans"/>
              <a:sym typeface="Open Sans"/>
            </a:endParaRPr>
          </a:p>
          <a:p>
            <a:pPr marL="0" marR="0" lvl="0" indent="0" algn="ctr" rtl="0">
              <a:lnSpc>
                <a:spcPct val="100000"/>
              </a:lnSpc>
              <a:spcBef>
                <a:spcPts val="0"/>
              </a:spcBef>
              <a:spcAft>
                <a:spcPts val="0"/>
              </a:spcAft>
              <a:buNone/>
            </a:pPr>
            <a:endParaRPr lang="en-GB" b="1" dirty="0">
              <a:solidFill>
                <a:srgbClr val="B5892D"/>
              </a:solidFill>
              <a:latin typeface="Open Sans"/>
              <a:ea typeface="Open Sans"/>
              <a:cs typeface="Open Sans"/>
              <a:sym typeface="Open Sans"/>
            </a:endParaRPr>
          </a:p>
          <a:p>
            <a:pPr marL="0" marR="0" lvl="0" indent="0" algn="ctr" rtl="0">
              <a:lnSpc>
                <a:spcPct val="100000"/>
              </a:lnSpc>
              <a:spcBef>
                <a:spcPts val="0"/>
              </a:spcBef>
              <a:spcAft>
                <a:spcPts val="0"/>
              </a:spcAft>
              <a:buNone/>
            </a:pPr>
            <a:endParaRPr lang="en-GB" b="1" i="0" u="none" strike="noStrike" cap="none" dirty="0">
              <a:solidFill>
                <a:srgbClr val="B5892D"/>
              </a:solidFill>
              <a:latin typeface="Open Sans"/>
              <a:ea typeface="Open Sans"/>
              <a:cs typeface="Open Sans"/>
              <a:sym typeface="Open Sans"/>
            </a:endParaRPr>
          </a:p>
          <a:p>
            <a:pPr marL="0" marR="0" lvl="0" indent="0" algn="ctr" rtl="0">
              <a:lnSpc>
                <a:spcPct val="100000"/>
              </a:lnSpc>
              <a:spcBef>
                <a:spcPts val="0"/>
              </a:spcBef>
              <a:spcAft>
                <a:spcPts val="0"/>
              </a:spcAft>
              <a:buNone/>
            </a:pPr>
            <a:endParaRPr lang="en-GB" b="1" dirty="0">
              <a:solidFill>
                <a:srgbClr val="B5892D"/>
              </a:solidFill>
              <a:latin typeface="Open Sans"/>
              <a:ea typeface="Open Sans"/>
              <a:cs typeface="Open Sans"/>
              <a:sym typeface="Open Sans"/>
            </a:endParaRPr>
          </a:p>
          <a:p>
            <a:pPr marL="0" marR="0" lvl="0" indent="0" algn="ctr" rtl="0">
              <a:lnSpc>
                <a:spcPct val="100000"/>
              </a:lnSpc>
              <a:spcBef>
                <a:spcPts val="0"/>
              </a:spcBef>
              <a:spcAft>
                <a:spcPts val="0"/>
              </a:spcAft>
              <a:buNone/>
            </a:pPr>
            <a:endParaRPr lang="en-GB" b="1" i="0" u="none" strike="noStrike" cap="none" dirty="0">
              <a:solidFill>
                <a:srgbClr val="B5892D"/>
              </a:solidFill>
              <a:latin typeface="Open Sans"/>
              <a:ea typeface="Open Sans"/>
              <a:cs typeface="Open Sans"/>
              <a:sym typeface="Open Sans"/>
            </a:endParaRPr>
          </a:p>
          <a:p>
            <a:pPr marL="0" marR="0" lvl="0" indent="0" algn="ctr" rtl="0">
              <a:lnSpc>
                <a:spcPct val="100000"/>
              </a:lnSpc>
              <a:spcBef>
                <a:spcPts val="0"/>
              </a:spcBef>
              <a:spcAft>
                <a:spcPts val="0"/>
              </a:spcAft>
              <a:buNone/>
            </a:pPr>
            <a:endParaRPr lang="en-GB" b="1" dirty="0">
              <a:solidFill>
                <a:srgbClr val="B5892D"/>
              </a:solidFill>
              <a:latin typeface="Open Sans"/>
              <a:ea typeface="Open Sans"/>
              <a:cs typeface="Open Sans"/>
              <a:sym typeface="Open Sans"/>
            </a:endParaRPr>
          </a:p>
          <a:p>
            <a:pPr marL="0" marR="0" lvl="0" indent="0" algn="ctr" rtl="0">
              <a:lnSpc>
                <a:spcPct val="100000"/>
              </a:lnSpc>
              <a:spcBef>
                <a:spcPts val="0"/>
              </a:spcBef>
              <a:spcAft>
                <a:spcPts val="0"/>
              </a:spcAft>
              <a:buNone/>
            </a:pPr>
            <a:r>
              <a:rPr lang="en-GB" b="1" i="0" u="none" strike="noStrike" cap="none" dirty="0">
                <a:solidFill>
                  <a:srgbClr val="B5892D"/>
                </a:solidFill>
                <a:latin typeface="Open Sans"/>
                <a:ea typeface="Open Sans"/>
                <a:cs typeface="Open Sans"/>
                <a:sym typeface="Open Sans"/>
              </a:rPr>
              <a:t>EOSC Portal</a:t>
            </a:r>
            <a:endParaRPr dirty="0"/>
          </a:p>
          <a:p>
            <a:pPr marL="0" marR="0" lvl="0" indent="0" algn="ctr" rtl="0">
              <a:lnSpc>
                <a:spcPct val="100000"/>
              </a:lnSpc>
              <a:spcBef>
                <a:spcPts val="0"/>
              </a:spcBef>
              <a:spcAft>
                <a:spcPts val="0"/>
              </a:spcAft>
              <a:buNone/>
            </a:pPr>
            <a:r>
              <a:rPr lang="en-GB" b="1" i="0" u="none" strike="noStrike" cap="none" dirty="0">
                <a:solidFill>
                  <a:srgbClr val="B5892D"/>
                </a:solidFill>
                <a:latin typeface="Open Sans"/>
                <a:ea typeface="Open Sans"/>
                <a:cs typeface="Open Sans"/>
                <a:sym typeface="Open Sans"/>
              </a:rPr>
              <a:t>and </a:t>
            </a:r>
            <a:endParaRPr dirty="0"/>
          </a:p>
          <a:p>
            <a:pPr marL="0" marR="0" lvl="0" indent="0" algn="ctr" rtl="0">
              <a:lnSpc>
                <a:spcPct val="100000"/>
              </a:lnSpc>
              <a:spcBef>
                <a:spcPts val="0"/>
              </a:spcBef>
              <a:spcAft>
                <a:spcPts val="0"/>
              </a:spcAft>
              <a:buNone/>
            </a:pPr>
            <a:r>
              <a:rPr lang="en-GB" b="1" i="0" u="none" strike="noStrike" cap="none" dirty="0">
                <a:solidFill>
                  <a:srgbClr val="B5892D"/>
                </a:solidFill>
                <a:latin typeface="Open Sans"/>
                <a:ea typeface="Open Sans"/>
                <a:cs typeface="Open Sans"/>
                <a:sym typeface="Open Sans"/>
              </a:rPr>
              <a:t>Marketplace </a:t>
            </a:r>
            <a:endParaRPr dirty="0"/>
          </a:p>
        </p:txBody>
      </p:sp>
      <p:pic>
        <p:nvPicPr>
          <p:cNvPr id="11" name="Google Shape;209;p3">
            <a:extLst>
              <a:ext uri="{FF2B5EF4-FFF2-40B4-BE49-F238E27FC236}">
                <a16:creationId xmlns:a16="http://schemas.microsoft.com/office/drawing/2014/main" id="{40D16DF8-FCAC-4C5C-BC6A-87B676A609B9}"/>
              </a:ext>
            </a:extLst>
          </p:cNvPr>
          <p:cNvPicPr preferRelativeResize="0"/>
          <p:nvPr/>
        </p:nvPicPr>
        <p:blipFill rotWithShape="1">
          <a:blip r:embed="rId3">
            <a:clrChange>
              <a:clrFrom>
                <a:srgbClr val="FFFFFF"/>
              </a:clrFrom>
              <a:clrTo>
                <a:srgbClr val="FFFFFF">
                  <a:alpha val="0"/>
                </a:srgbClr>
              </a:clrTo>
            </a:clrChange>
            <a:alphaModFix/>
          </a:blip>
          <a:srcRect/>
          <a:stretch/>
        </p:blipFill>
        <p:spPr>
          <a:xfrm>
            <a:off x="7506066" y="2600616"/>
            <a:ext cx="1228816" cy="1358040"/>
          </a:xfrm>
          <a:prstGeom prst="rect">
            <a:avLst/>
          </a:prstGeom>
          <a:noFill/>
          <a:ln>
            <a:noFill/>
          </a:ln>
        </p:spPr>
      </p:pic>
      <p:grpSp>
        <p:nvGrpSpPr>
          <p:cNvPr id="3" name="Group 2">
            <a:extLst>
              <a:ext uri="{FF2B5EF4-FFF2-40B4-BE49-F238E27FC236}">
                <a16:creationId xmlns:a16="http://schemas.microsoft.com/office/drawing/2014/main" id="{3BDAEE03-DEB7-468A-A875-45776EDA60B8}"/>
              </a:ext>
            </a:extLst>
          </p:cNvPr>
          <p:cNvGrpSpPr/>
          <p:nvPr/>
        </p:nvGrpSpPr>
        <p:grpSpPr>
          <a:xfrm>
            <a:off x="362445" y="1183341"/>
            <a:ext cx="518714" cy="4896786"/>
            <a:chOff x="335360" y="949839"/>
            <a:chExt cx="566259" cy="5345629"/>
          </a:xfrm>
        </p:grpSpPr>
        <p:pic>
          <p:nvPicPr>
            <p:cNvPr id="12" name="Picture 10">
              <a:extLst>
                <a:ext uri="{FF2B5EF4-FFF2-40B4-BE49-F238E27FC236}">
                  <a16:creationId xmlns:a16="http://schemas.microsoft.com/office/drawing/2014/main" id="{708D96EF-6304-4DDA-AB80-84C18495E83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3820" y="949839"/>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AC0E391C-FB84-45C5-B74E-632180CD08B0}"/>
                </a:ext>
              </a:extLst>
            </p:cNvPr>
            <p:cNvPicPr>
              <a:picLocks noChangeAspect="1" noChangeArrowheads="1"/>
            </p:cNvPicPr>
            <p:nvPr/>
          </p:nvPicPr>
          <p:blipFill>
            <a:blip r:embed="rId5">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155040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4">
              <a:extLst>
                <a:ext uri="{FF2B5EF4-FFF2-40B4-BE49-F238E27FC236}">
                  <a16:creationId xmlns:a16="http://schemas.microsoft.com/office/drawing/2014/main" id="{74A9E015-AD87-4005-8178-BCA648390B4A}"/>
                </a:ext>
              </a:extLst>
            </p:cNvPr>
            <p:cNvPicPr>
              <a:picLocks noChangeAspect="1" noChangeArrowheads="1"/>
            </p:cNvPicPr>
            <p:nvPr/>
          </p:nvPicPr>
          <p:blipFill>
            <a:blip r:embed="rId6">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2150977"/>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6">
              <a:extLst>
                <a:ext uri="{FF2B5EF4-FFF2-40B4-BE49-F238E27FC236}">
                  <a16:creationId xmlns:a16="http://schemas.microsoft.com/office/drawing/2014/main" id="{DF951E90-2021-46B1-B6AE-7866851B6234}"/>
                </a:ext>
              </a:extLst>
            </p:cNvPr>
            <p:cNvPicPr>
              <a:picLocks noChangeAspect="1" noChangeArrowheads="1"/>
            </p:cNvPicPr>
            <p:nvPr/>
          </p:nvPicPr>
          <p:blipFill>
            <a:blip r:embed="rId7">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2751544"/>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8">
              <a:extLst>
                <a:ext uri="{FF2B5EF4-FFF2-40B4-BE49-F238E27FC236}">
                  <a16:creationId xmlns:a16="http://schemas.microsoft.com/office/drawing/2014/main" id="{1B7B994F-F06D-4E8A-82A5-886B6CEC2793}"/>
                </a:ext>
              </a:extLst>
            </p:cNvPr>
            <p:cNvPicPr>
              <a:picLocks noChangeAspect="1" noChangeArrowheads="1"/>
            </p:cNvPicPr>
            <p:nvPr/>
          </p:nvPicPr>
          <p:blipFill>
            <a:blip r:embed="rId8">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3352114"/>
              <a:ext cx="537715" cy="537715"/>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0">
              <a:extLst>
                <a:ext uri="{FF2B5EF4-FFF2-40B4-BE49-F238E27FC236}">
                  <a16:creationId xmlns:a16="http://schemas.microsoft.com/office/drawing/2014/main" id="{9BB462FB-FFFD-41D2-BCFD-22FD3910D932}"/>
                </a:ext>
              </a:extLst>
            </p:cNvPr>
            <p:cNvPicPr>
              <a:picLocks noChangeAspect="1" noChangeArrowheads="1"/>
            </p:cNvPicPr>
            <p:nvPr/>
          </p:nvPicPr>
          <p:blipFill>
            <a:blip r:embed="rId9">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3954364"/>
              <a:ext cx="536959" cy="537716"/>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2">
              <a:extLst>
                <a:ext uri="{FF2B5EF4-FFF2-40B4-BE49-F238E27FC236}">
                  <a16:creationId xmlns:a16="http://schemas.microsoft.com/office/drawing/2014/main" id="{FFB4BB5B-CC55-4AF2-9143-E6C676D0FD78}"/>
                </a:ext>
              </a:extLst>
            </p:cNvPr>
            <p:cNvPicPr>
              <a:picLocks noChangeAspect="1" noChangeArrowheads="1"/>
            </p:cNvPicPr>
            <p:nvPr/>
          </p:nvPicPr>
          <p:blipFill>
            <a:blip r:embed="rId10">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455661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4">
              <a:extLst>
                <a:ext uri="{FF2B5EF4-FFF2-40B4-BE49-F238E27FC236}">
                  <a16:creationId xmlns:a16="http://schemas.microsoft.com/office/drawing/2014/main" id="{702F22F4-092C-48BE-A0BA-0611D19A6EFA}"/>
                </a:ext>
              </a:extLst>
            </p:cNvPr>
            <p:cNvPicPr>
              <a:picLocks noChangeAspect="1" noChangeArrowheads="1"/>
            </p:cNvPicPr>
            <p:nvPr/>
          </p:nvPicPr>
          <p:blipFill>
            <a:blip r:embed="rId11">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515718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6">
              <a:extLst>
                <a:ext uri="{FF2B5EF4-FFF2-40B4-BE49-F238E27FC236}">
                  <a16:creationId xmlns:a16="http://schemas.microsoft.com/office/drawing/2014/main" id="{BA4CBDC1-A1C2-4D7B-B4EB-86766FE28F54}"/>
                </a:ext>
              </a:extLst>
            </p:cNvPr>
            <p:cNvPicPr>
              <a:picLocks noChangeAspect="1" noChangeArrowheads="1"/>
            </p:cNvPicPr>
            <p:nvPr/>
          </p:nvPicPr>
          <p:blipFill>
            <a:blip r:embed="rId12">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35360" y="5757752"/>
              <a:ext cx="536959" cy="537716"/>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511"/>
        <p:cNvGrpSpPr/>
        <p:nvPr/>
      </p:nvGrpSpPr>
      <p:grpSpPr>
        <a:xfrm>
          <a:off x="0" y="0"/>
          <a:ext cx="0" cy="0"/>
          <a:chOff x="0" y="0"/>
          <a:chExt cx="0" cy="0"/>
        </a:xfrm>
      </p:grpSpPr>
      <p:sp>
        <p:nvSpPr>
          <p:cNvPr id="513" name="Google Shape;513;g77da642a76_1_23"/>
          <p:cNvSpPr txBox="1">
            <a:spLocks noGrp="1"/>
          </p:cNvSpPr>
          <p:nvPr>
            <p:ph type="sldNum" idx="12"/>
          </p:nvPr>
        </p:nvSpPr>
        <p:spPr>
          <a:prstGeom prst="rect">
            <a:avLst/>
          </a:prstGeom>
        </p:spPr>
        <p:txBody>
          <a:bodyPr spcFirstLastPara="1" wrap="square" lIns="91425" tIns="45700" rIns="91425" bIns="45700" anchor="t" anchorCtr="0">
            <a:noAutofit/>
          </a:bodyPr>
          <a:lstStyle/>
          <a:p>
            <a:pPr marL="0" lvl="0" indent="0" algn="r" rtl="0">
              <a:spcBef>
                <a:spcPts val="0"/>
              </a:spcBef>
              <a:spcAft>
                <a:spcPts val="0"/>
              </a:spcAft>
              <a:buClr>
                <a:srgbClr val="000000"/>
              </a:buClr>
              <a:buSzPts val="1300"/>
              <a:buFont typeface="Arial"/>
              <a:buNone/>
            </a:pPr>
            <a:fld id="{00000000-1234-1234-1234-123412341234}" type="slidenum">
              <a:rPr lang="en-GB"/>
              <a:t>30</a:t>
            </a:fld>
            <a:endParaRPr/>
          </a:p>
        </p:txBody>
      </p:sp>
      <p:sp>
        <p:nvSpPr>
          <p:cNvPr id="514" name="Google Shape;514;g77da642a76_1_23"/>
          <p:cNvSpPr txBox="1">
            <a:spLocks noGrp="1"/>
          </p:cNvSpPr>
          <p:nvPr>
            <p:ph type="title"/>
          </p:nvPr>
        </p:nvSpPr>
        <p:spPr>
          <a:xfrm>
            <a:off x="3220977" y="315291"/>
            <a:ext cx="8640960" cy="537716"/>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GB" dirty="0"/>
              <a:t>More information</a:t>
            </a:r>
            <a:endParaRPr dirty="0"/>
          </a:p>
        </p:txBody>
      </p:sp>
      <p:sp>
        <p:nvSpPr>
          <p:cNvPr id="17" name="Google Shape;512;g77da642a76_1_23">
            <a:extLst>
              <a:ext uri="{FF2B5EF4-FFF2-40B4-BE49-F238E27FC236}">
                <a16:creationId xmlns:a16="http://schemas.microsoft.com/office/drawing/2014/main" id="{F93F0A7A-8530-4FD7-BD32-DD0D7ACBE3F5}"/>
              </a:ext>
            </a:extLst>
          </p:cNvPr>
          <p:cNvSpPr txBox="1">
            <a:spLocks noGrp="1"/>
          </p:cNvSpPr>
          <p:nvPr>
            <p:ph type="body" idx="1"/>
          </p:nvPr>
        </p:nvSpPr>
        <p:spPr>
          <a:xfrm>
            <a:off x="6286500" y="949839"/>
            <a:ext cx="5448300" cy="2800500"/>
          </a:xfrm>
          <a:prstGeom prst="rect">
            <a:avLst/>
          </a:prstGeom>
        </p:spPr>
        <p:txBody>
          <a:bodyPr spcFirstLastPara="1" wrap="square" lIns="91425" tIns="45700" rIns="91425" bIns="45700" anchor="t" anchorCtr="0">
            <a:noAutofit/>
          </a:bodyPr>
          <a:lstStyle/>
          <a:p>
            <a:pPr marL="457200" lvl="0" indent="-400050" algn="l" rtl="0">
              <a:spcBef>
                <a:spcPts val="560"/>
              </a:spcBef>
              <a:spcAft>
                <a:spcPts val="0"/>
              </a:spcAft>
              <a:buSzPts val="2700"/>
              <a:buChar char="•"/>
            </a:pPr>
            <a:r>
              <a:rPr lang="en-GB" sz="2400" dirty="0"/>
              <a:t>KER page on the EOSC-hub website:</a:t>
            </a:r>
            <a:endParaRPr sz="2400" dirty="0"/>
          </a:p>
          <a:p>
            <a:pPr marL="914400" lvl="1" indent="-370840" algn="l" rtl="0">
              <a:spcBef>
                <a:spcPts val="0"/>
              </a:spcBef>
              <a:spcAft>
                <a:spcPts val="0"/>
              </a:spcAft>
              <a:buSzPts val="2240"/>
              <a:buChar char="-"/>
            </a:pPr>
            <a:r>
              <a:rPr lang="en-GB" sz="2400" u="sng" dirty="0">
                <a:solidFill>
                  <a:schemeClr val="hlink"/>
                </a:solidFill>
                <a:hlinkClick r:id="rId3"/>
              </a:rPr>
              <a:t>https://www.eosc-hub.eu/eosc-hub-key-exploitable-results#KER6</a:t>
            </a:r>
            <a:endParaRPr sz="2400" dirty="0"/>
          </a:p>
          <a:p>
            <a:pPr marL="457200" lvl="0" indent="-400050" algn="l" rtl="0">
              <a:spcBef>
                <a:spcPts val="0"/>
              </a:spcBef>
              <a:spcAft>
                <a:spcPts val="0"/>
              </a:spcAft>
              <a:buSzPts val="2700"/>
              <a:buChar char="•"/>
            </a:pPr>
            <a:r>
              <a:rPr lang="en-GB" sz="2400" dirty="0"/>
              <a:t>Catalogue of Digital Innovation Hubs</a:t>
            </a:r>
            <a:endParaRPr sz="2400" dirty="0"/>
          </a:p>
          <a:p>
            <a:pPr marL="914400" lvl="1" indent="-370840" algn="l" rtl="0">
              <a:spcBef>
                <a:spcPts val="0"/>
              </a:spcBef>
              <a:spcAft>
                <a:spcPts val="0"/>
              </a:spcAft>
              <a:buSzPts val="2240"/>
              <a:buChar char="-"/>
            </a:pPr>
            <a:r>
              <a:rPr lang="en-GB" sz="2400" u="sng" dirty="0">
                <a:solidFill>
                  <a:schemeClr val="hlink"/>
                </a:solidFill>
                <a:hlinkClick r:id="rId4"/>
              </a:rPr>
              <a:t>https://s3platform.jrc.ec.europa.eu/digital-innovation-hubs-tool</a:t>
            </a:r>
            <a:r>
              <a:rPr lang="en-GB" sz="2400" dirty="0"/>
              <a:t> </a:t>
            </a:r>
            <a:endParaRPr sz="2400" dirty="0"/>
          </a:p>
        </p:txBody>
      </p:sp>
      <p:pic>
        <p:nvPicPr>
          <p:cNvPr id="18" name="Google Shape;515;g77da642a76_1_23">
            <a:extLst>
              <a:ext uri="{FF2B5EF4-FFF2-40B4-BE49-F238E27FC236}">
                <a16:creationId xmlns:a16="http://schemas.microsoft.com/office/drawing/2014/main" id="{DC530B1B-047A-4DFD-A749-797155A5BE76}"/>
              </a:ext>
            </a:extLst>
          </p:cNvPr>
          <p:cNvPicPr preferRelativeResize="0"/>
          <p:nvPr/>
        </p:nvPicPr>
        <p:blipFill>
          <a:blip r:embed="rId5">
            <a:alphaModFix/>
          </a:blip>
          <a:stretch>
            <a:fillRect/>
          </a:stretch>
        </p:blipFill>
        <p:spPr>
          <a:xfrm>
            <a:off x="1267191" y="1117393"/>
            <a:ext cx="5019309" cy="3660348"/>
          </a:xfrm>
          <a:prstGeom prst="rect">
            <a:avLst/>
          </a:prstGeom>
          <a:ln>
            <a:noFill/>
          </a:ln>
          <a:effectLst>
            <a:outerShdw blurRad="292100" dist="139700" dir="2700000" algn="tl" rotWithShape="0">
              <a:srgbClr val="333333">
                <a:alpha val="65000"/>
              </a:srgbClr>
            </a:outerShdw>
          </a:effectLst>
        </p:spPr>
      </p:pic>
      <p:sp>
        <p:nvSpPr>
          <p:cNvPr id="19" name="Google Shape;516;g77da642a76_1_23">
            <a:extLst>
              <a:ext uri="{FF2B5EF4-FFF2-40B4-BE49-F238E27FC236}">
                <a16:creationId xmlns:a16="http://schemas.microsoft.com/office/drawing/2014/main" id="{5F781191-C85A-488E-91DB-6C05711E8972}"/>
              </a:ext>
            </a:extLst>
          </p:cNvPr>
          <p:cNvSpPr txBox="1"/>
          <p:nvPr/>
        </p:nvSpPr>
        <p:spPr>
          <a:xfrm>
            <a:off x="1283291" y="5253435"/>
            <a:ext cx="6099900" cy="735300"/>
          </a:xfrm>
          <a:prstGeom prst="rect">
            <a:avLst/>
          </a:prstGeom>
          <a:noFill/>
          <a:ln>
            <a:noFill/>
          </a:ln>
        </p:spPr>
        <p:txBody>
          <a:bodyPr spcFirstLastPara="1" wrap="square" lIns="91425" tIns="91425" rIns="91425" bIns="91425" anchor="t" anchorCtr="0">
            <a:noAutofit/>
          </a:bodyPr>
          <a:lstStyle/>
          <a:p>
            <a:pPr marL="0" lvl="0" indent="0" algn="l" rtl="0">
              <a:spcBef>
                <a:spcPts val="560"/>
              </a:spcBef>
              <a:spcAft>
                <a:spcPts val="0"/>
              </a:spcAft>
              <a:buNone/>
            </a:pPr>
            <a:r>
              <a:rPr lang="en-GB" sz="2400" dirty="0">
                <a:solidFill>
                  <a:srgbClr val="3C3C3C"/>
                </a:solidFill>
                <a:latin typeface="Calibri"/>
                <a:ea typeface="Calibri"/>
                <a:cs typeface="Calibri"/>
                <a:sym typeface="Calibri"/>
              </a:rPr>
              <a:t>EOSC-DIH website - </a:t>
            </a:r>
            <a:r>
              <a:rPr lang="en-GB" sz="2400" u="sng" dirty="0">
                <a:solidFill>
                  <a:schemeClr val="hlink"/>
                </a:solidFill>
                <a:latin typeface="Calibri"/>
                <a:ea typeface="Calibri"/>
                <a:cs typeface="Calibri"/>
                <a:sym typeface="Calibri"/>
                <a:hlinkClick r:id="rId6"/>
              </a:rPr>
              <a:t>https://eosc-dih.eu/</a:t>
            </a:r>
            <a:endParaRPr sz="1200" dirty="0"/>
          </a:p>
        </p:txBody>
      </p:sp>
      <p:pic>
        <p:nvPicPr>
          <p:cNvPr id="20" name="Google Shape;517;g77da642a76_1_23" descr="A screenshot of a computer&#10;&#10;Description automatically generated">
            <a:extLst>
              <a:ext uri="{FF2B5EF4-FFF2-40B4-BE49-F238E27FC236}">
                <a16:creationId xmlns:a16="http://schemas.microsoft.com/office/drawing/2014/main" id="{24731775-F376-46F9-9286-541E46CEA7C2}"/>
              </a:ext>
            </a:extLst>
          </p:cNvPr>
          <p:cNvPicPr preferRelativeResize="0"/>
          <p:nvPr/>
        </p:nvPicPr>
        <p:blipFill rotWithShape="1">
          <a:blip r:embed="rId7">
            <a:alphaModFix/>
          </a:blip>
          <a:srcRect/>
          <a:stretch/>
        </p:blipFill>
        <p:spPr>
          <a:xfrm>
            <a:off x="7764863" y="3424844"/>
            <a:ext cx="2981655" cy="2800501"/>
          </a:xfrm>
          <a:prstGeom prst="rect">
            <a:avLst/>
          </a:prstGeom>
          <a:ln>
            <a:noFill/>
          </a:ln>
          <a:effectLst>
            <a:outerShdw blurRad="292100" dist="139700" dir="2700000" algn="tl" rotWithShape="0">
              <a:srgbClr val="333333">
                <a:alpha val="65000"/>
              </a:srgbClr>
            </a:outerShdw>
          </a:effectLst>
        </p:spPr>
      </p:pic>
      <p:grpSp>
        <p:nvGrpSpPr>
          <p:cNvPr id="21" name="Group 16">
            <a:extLst>
              <a:ext uri="{FF2B5EF4-FFF2-40B4-BE49-F238E27FC236}">
                <a16:creationId xmlns:a16="http://schemas.microsoft.com/office/drawing/2014/main" id="{80568E72-77A6-DC4F-80E6-BF65C1396D80}"/>
              </a:ext>
            </a:extLst>
          </p:cNvPr>
          <p:cNvGrpSpPr/>
          <p:nvPr/>
        </p:nvGrpSpPr>
        <p:grpSpPr>
          <a:xfrm>
            <a:off x="324727" y="1157450"/>
            <a:ext cx="520509" cy="4913742"/>
            <a:chOff x="335360" y="949839"/>
            <a:chExt cx="566259" cy="5345629"/>
          </a:xfrm>
        </p:grpSpPr>
        <p:pic>
          <p:nvPicPr>
            <p:cNvPr id="22" name="Picture 10">
              <a:extLst>
                <a:ext uri="{FF2B5EF4-FFF2-40B4-BE49-F238E27FC236}">
                  <a16:creationId xmlns:a16="http://schemas.microsoft.com/office/drawing/2014/main" id="{D9C8D959-D781-9245-A790-7CBC64A7989E}"/>
                </a:ext>
              </a:extLst>
            </p:cNvPr>
            <p:cNvPicPr>
              <a:picLocks noChangeAspect="1" noChangeArrowheads="1"/>
            </p:cNvPicPr>
            <p:nvPr/>
          </p:nvPicPr>
          <p:blipFill>
            <a:blip r:embed="rId8">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949839"/>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2">
              <a:extLst>
                <a:ext uri="{FF2B5EF4-FFF2-40B4-BE49-F238E27FC236}">
                  <a16:creationId xmlns:a16="http://schemas.microsoft.com/office/drawing/2014/main" id="{9F9B10D3-3286-C446-86A2-E9DDA6C2C97D}"/>
                </a:ext>
              </a:extLst>
            </p:cNvPr>
            <p:cNvPicPr>
              <a:picLocks noChangeAspect="1" noChangeArrowheads="1"/>
            </p:cNvPicPr>
            <p:nvPr/>
          </p:nvPicPr>
          <p:blipFill>
            <a:blip r:embed="rId9">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155040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4">
              <a:extLst>
                <a:ext uri="{FF2B5EF4-FFF2-40B4-BE49-F238E27FC236}">
                  <a16:creationId xmlns:a16="http://schemas.microsoft.com/office/drawing/2014/main" id="{A282A7A7-6D51-6F48-994F-E073D76EB15A}"/>
                </a:ext>
              </a:extLst>
            </p:cNvPr>
            <p:cNvPicPr>
              <a:picLocks noChangeAspect="1" noChangeArrowheads="1"/>
            </p:cNvPicPr>
            <p:nvPr/>
          </p:nvPicPr>
          <p:blipFill>
            <a:blip r:embed="rId10">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2150977"/>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16">
              <a:extLst>
                <a:ext uri="{FF2B5EF4-FFF2-40B4-BE49-F238E27FC236}">
                  <a16:creationId xmlns:a16="http://schemas.microsoft.com/office/drawing/2014/main" id="{64A64FC3-77CF-044C-852D-F61B8F82AA90}"/>
                </a:ext>
              </a:extLst>
            </p:cNvPr>
            <p:cNvPicPr>
              <a:picLocks noChangeAspect="1" noChangeArrowheads="1"/>
            </p:cNvPicPr>
            <p:nvPr/>
          </p:nvPicPr>
          <p:blipFill>
            <a:blip r:embed="rId11">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2751544"/>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8">
              <a:extLst>
                <a:ext uri="{FF2B5EF4-FFF2-40B4-BE49-F238E27FC236}">
                  <a16:creationId xmlns:a16="http://schemas.microsoft.com/office/drawing/2014/main" id="{439548B5-4B4B-9F44-9854-5274F1628433}"/>
                </a:ext>
              </a:extLst>
            </p:cNvPr>
            <p:cNvPicPr>
              <a:picLocks noChangeAspect="1" noChangeArrowheads="1"/>
            </p:cNvPicPr>
            <p:nvPr/>
          </p:nvPicPr>
          <p:blipFill>
            <a:blip r:embed="rId12">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3352114"/>
              <a:ext cx="537715" cy="537715"/>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0">
              <a:extLst>
                <a:ext uri="{FF2B5EF4-FFF2-40B4-BE49-F238E27FC236}">
                  <a16:creationId xmlns:a16="http://schemas.microsoft.com/office/drawing/2014/main" id="{ED5E354D-660A-3F4A-BEF3-1A4BC3C59DC1}"/>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64660" y="3954364"/>
              <a:ext cx="536959" cy="537716"/>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2">
              <a:extLst>
                <a:ext uri="{FF2B5EF4-FFF2-40B4-BE49-F238E27FC236}">
                  <a16:creationId xmlns:a16="http://schemas.microsoft.com/office/drawing/2014/main" id="{84D9A117-0387-8340-9AC2-B44EE6FAEF94}"/>
                </a:ext>
              </a:extLst>
            </p:cNvPr>
            <p:cNvPicPr>
              <a:picLocks noChangeAspect="1" noChangeArrowheads="1"/>
            </p:cNvPicPr>
            <p:nvPr/>
          </p:nvPicPr>
          <p:blipFill>
            <a:blip r:embed="rId14">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455661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4">
              <a:extLst>
                <a:ext uri="{FF2B5EF4-FFF2-40B4-BE49-F238E27FC236}">
                  <a16:creationId xmlns:a16="http://schemas.microsoft.com/office/drawing/2014/main" id="{16258BCA-4A01-1C47-9A90-FAE3571F13C0}"/>
                </a:ext>
              </a:extLst>
            </p:cNvPr>
            <p:cNvPicPr>
              <a:picLocks noChangeAspect="1" noChangeArrowheads="1"/>
            </p:cNvPicPr>
            <p:nvPr/>
          </p:nvPicPr>
          <p:blipFill>
            <a:blip r:embed="rId15">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515718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6">
              <a:extLst>
                <a:ext uri="{FF2B5EF4-FFF2-40B4-BE49-F238E27FC236}">
                  <a16:creationId xmlns:a16="http://schemas.microsoft.com/office/drawing/2014/main" id="{253DDD97-1FCD-2246-ACC9-8FDCBED9E20D}"/>
                </a:ext>
              </a:extLst>
            </p:cNvPr>
            <p:cNvPicPr>
              <a:picLocks noChangeAspect="1" noChangeArrowheads="1"/>
            </p:cNvPicPr>
            <p:nvPr/>
          </p:nvPicPr>
          <p:blipFill>
            <a:blip r:embed="rId16">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35360" y="5757752"/>
              <a:ext cx="536959" cy="537716"/>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518"/>
        <p:cNvGrpSpPr/>
        <p:nvPr/>
      </p:nvGrpSpPr>
      <p:grpSpPr>
        <a:xfrm>
          <a:off x="0" y="0"/>
          <a:ext cx="0" cy="0"/>
          <a:chOff x="0" y="0"/>
          <a:chExt cx="0" cy="0"/>
        </a:xfrm>
      </p:grpSpPr>
      <p:grpSp>
        <p:nvGrpSpPr>
          <p:cNvPr id="17" name="Group 16">
            <a:extLst>
              <a:ext uri="{FF2B5EF4-FFF2-40B4-BE49-F238E27FC236}">
                <a16:creationId xmlns:a16="http://schemas.microsoft.com/office/drawing/2014/main" id="{C954DA49-6CE0-45F0-AACE-47DE06FA1CAD}"/>
              </a:ext>
            </a:extLst>
          </p:cNvPr>
          <p:cNvGrpSpPr/>
          <p:nvPr/>
        </p:nvGrpSpPr>
        <p:grpSpPr>
          <a:xfrm>
            <a:off x="1026034" y="899505"/>
            <a:ext cx="10707403" cy="5430420"/>
            <a:chOff x="1026034" y="983913"/>
            <a:chExt cx="10707403" cy="5430420"/>
          </a:xfrm>
        </p:grpSpPr>
        <p:sp>
          <p:nvSpPr>
            <p:cNvPr id="18" name="Google Shape;195;p40">
              <a:extLst>
                <a:ext uri="{FF2B5EF4-FFF2-40B4-BE49-F238E27FC236}">
                  <a16:creationId xmlns:a16="http://schemas.microsoft.com/office/drawing/2014/main" id="{224A882F-35E2-4600-BFBF-C9A068871D5C}"/>
                </a:ext>
              </a:extLst>
            </p:cNvPr>
            <p:cNvSpPr/>
            <p:nvPr/>
          </p:nvSpPr>
          <p:spPr>
            <a:xfrm>
              <a:off x="1026034" y="983913"/>
              <a:ext cx="8620227" cy="1182511"/>
            </a:xfrm>
            <a:prstGeom prst="rect">
              <a:avLst/>
            </a:prstGeom>
            <a:solidFill>
              <a:srgbClr val="8CB3E3"/>
            </a:solidFill>
            <a:ln w="38100" cap="flat" cmpd="sng">
              <a:solidFill>
                <a:schemeClr val="bg1">
                  <a:lumMod val="50000"/>
                </a:schemeClr>
              </a:solidFill>
              <a:prstDash val="solid"/>
              <a:round/>
              <a:headEnd type="none" w="sm" len="sm"/>
              <a:tailEnd type="none" w="sm" len="sm"/>
            </a:ln>
          </p:spPr>
          <p:txBody>
            <a:bodyPr spcFirstLastPara="1" wrap="square" lIns="91425" tIns="45700" rIns="91425" bIns="45700" anchor="t" anchorCtr="0">
              <a:noAutofit/>
            </a:bodyPr>
            <a:lstStyle/>
            <a:p>
              <a:pPr marL="274320" marR="0" lvl="0" indent="0" algn="l" rtl="0">
                <a:lnSpc>
                  <a:spcPct val="100000"/>
                </a:lnSpc>
                <a:spcBef>
                  <a:spcPts val="0"/>
                </a:spcBef>
                <a:spcAft>
                  <a:spcPts val="0"/>
                </a:spcAft>
                <a:buNone/>
              </a:pPr>
              <a:endParaRPr sz="1400" b="1" i="0"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r>
                <a:rPr lang="en-GB" sz="2800" b="1" i="0" u="none" strike="noStrike" cap="none" dirty="0">
                  <a:solidFill>
                    <a:schemeClr val="lt1"/>
                  </a:solidFill>
                  <a:latin typeface="Calibri"/>
                  <a:ea typeface="Calibri"/>
                  <a:cs typeface="Calibri"/>
                  <a:sym typeface="Calibri"/>
                </a:rPr>
                <a:t>Enterprise</a:t>
              </a:r>
              <a:endParaRPr sz="1400" b="0" i="1" u="none" strike="noStrike" cap="none" dirty="0">
                <a:solidFill>
                  <a:schemeClr val="lt1"/>
                </a:solidFill>
                <a:latin typeface="Calibri"/>
                <a:ea typeface="Calibri"/>
                <a:cs typeface="Calibri"/>
                <a:sym typeface="Calibri"/>
              </a:endParaRPr>
            </a:p>
          </p:txBody>
        </p:sp>
        <p:sp>
          <p:nvSpPr>
            <p:cNvPr id="19" name="Google Shape;196;p40">
              <a:extLst>
                <a:ext uri="{FF2B5EF4-FFF2-40B4-BE49-F238E27FC236}">
                  <a16:creationId xmlns:a16="http://schemas.microsoft.com/office/drawing/2014/main" id="{2E2F280C-A11C-4B45-BDAE-DF74615E858A}"/>
                </a:ext>
              </a:extLst>
            </p:cNvPr>
            <p:cNvSpPr/>
            <p:nvPr/>
          </p:nvSpPr>
          <p:spPr>
            <a:xfrm>
              <a:off x="1026035" y="5241151"/>
              <a:ext cx="8620226" cy="1173182"/>
            </a:xfrm>
            <a:prstGeom prst="rect">
              <a:avLst/>
            </a:prstGeom>
            <a:solidFill>
              <a:srgbClr val="8CB3E3"/>
            </a:solidFill>
            <a:ln w="38100" cap="flat" cmpd="sng">
              <a:solidFill>
                <a:schemeClr val="bg1">
                  <a:lumMod val="50000"/>
                </a:schemeClr>
              </a:solidFill>
              <a:prstDash val="solid"/>
              <a:round/>
              <a:headEnd type="none" w="sm" len="sm"/>
              <a:tailEnd type="none" w="sm" len="sm"/>
            </a:ln>
          </p:spPr>
          <p:txBody>
            <a:bodyPr spcFirstLastPara="1" wrap="square" lIns="91425" tIns="45700" rIns="91425" bIns="45700" anchor="ctr" anchorCtr="0">
              <a:noAutofit/>
            </a:bodyPr>
            <a:lstStyle/>
            <a:p>
              <a:pPr marL="274320" marR="0" lvl="0" indent="0" algn="l" rtl="0">
                <a:lnSpc>
                  <a:spcPct val="100000"/>
                </a:lnSpc>
                <a:spcBef>
                  <a:spcPts val="0"/>
                </a:spcBef>
                <a:spcAft>
                  <a:spcPts val="0"/>
                </a:spcAft>
                <a:buNone/>
              </a:pPr>
              <a:r>
                <a:rPr lang="en-GB" sz="2800" b="1" i="0" u="none" strike="noStrike" cap="none" dirty="0">
                  <a:solidFill>
                    <a:schemeClr val="lt1"/>
                  </a:solidFill>
                  <a:latin typeface="Calibri"/>
                  <a:ea typeface="Calibri"/>
                  <a:cs typeface="Calibri"/>
                  <a:sym typeface="Calibri"/>
                </a:rPr>
                <a:t>Researchers and </a:t>
              </a:r>
              <a:br>
                <a:rPr lang="en-GB" sz="2800" b="1" i="0" u="none" strike="noStrike" cap="none" dirty="0">
                  <a:solidFill>
                    <a:schemeClr val="lt1"/>
                  </a:solidFill>
                  <a:latin typeface="Calibri"/>
                  <a:ea typeface="Calibri"/>
                  <a:cs typeface="Calibri"/>
                  <a:sym typeface="Calibri"/>
                </a:rPr>
              </a:br>
              <a:r>
                <a:rPr lang="en-GB" sz="2800" b="1" i="0" u="none" strike="noStrike" cap="none" dirty="0">
                  <a:solidFill>
                    <a:schemeClr val="lt1"/>
                  </a:solidFill>
                  <a:latin typeface="Calibri"/>
                  <a:ea typeface="Calibri"/>
                  <a:cs typeface="Calibri"/>
                  <a:sym typeface="Calibri"/>
                </a:rPr>
                <a:t>research communities</a:t>
              </a:r>
              <a:endParaRPr sz="2800" b="1" i="1" u="none" strike="noStrike" cap="none" dirty="0">
                <a:solidFill>
                  <a:schemeClr val="lt1"/>
                </a:solidFill>
                <a:latin typeface="Calibri"/>
                <a:ea typeface="Calibri"/>
                <a:cs typeface="Calibri"/>
                <a:sym typeface="Calibri"/>
              </a:endParaRPr>
            </a:p>
          </p:txBody>
        </p:sp>
        <p:sp>
          <p:nvSpPr>
            <p:cNvPr id="20" name="Google Shape;197;p40">
              <a:extLst>
                <a:ext uri="{FF2B5EF4-FFF2-40B4-BE49-F238E27FC236}">
                  <a16:creationId xmlns:a16="http://schemas.microsoft.com/office/drawing/2014/main" id="{83E4813D-D6B3-4A50-B4E6-598EB2B46BBD}"/>
                </a:ext>
              </a:extLst>
            </p:cNvPr>
            <p:cNvSpPr/>
            <p:nvPr/>
          </p:nvSpPr>
          <p:spPr>
            <a:xfrm>
              <a:off x="1048027" y="2299532"/>
              <a:ext cx="4397986" cy="2808511"/>
            </a:xfrm>
            <a:prstGeom prst="rect">
              <a:avLst/>
            </a:prstGeom>
            <a:solidFill>
              <a:srgbClr val="1C3046"/>
            </a:solidFill>
            <a:ln w="38100" cap="flat" cmpd="sng">
              <a:solidFill>
                <a:schemeClr val="bg1">
                  <a:lumMod val="50000"/>
                </a:schemeClr>
              </a:solidFill>
              <a:prstDash val="solid"/>
              <a:round/>
              <a:headEnd type="none" w="sm" len="sm"/>
              <a:tailEnd type="none" w="sm" len="sm"/>
            </a:ln>
          </p:spPr>
          <p:txBody>
            <a:bodyPr spcFirstLastPara="1" wrap="square" lIns="91425" tIns="45700" rIns="91425" bIns="45700" anchor="ctr" anchorCtr="0">
              <a:noAutofit/>
            </a:bodyPr>
            <a:lstStyle/>
            <a:p>
              <a:pPr marL="274320" marR="0" lvl="0" indent="0" algn="l" rtl="0">
                <a:lnSpc>
                  <a:spcPct val="100000"/>
                </a:lnSpc>
                <a:spcBef>
                  <a:spcPts val="0"/>
                </a:spcBef>
                <a:spcAft>
                  <a:spcPts val="0"/>
                </a:spcAft>
                <a:buNone/>
              </a:pPr>
              <a:r>
                <a:rPr lang="en-GB" sz="2800" b="1" i="0" u="none" strike="noStrike" cap="none" dirty="0">
                  <a:solidFill>
                    <a:schemeClr val="lt1"/>
                  </a:solidFill>
                  <a:latin typeface="Calibri"/>
                  <a:ea typeface="Calibri"/>
                  <a:cs typeface="Calibri"/>
                  <a:sym typeface="Calibri"/>
                </a:rPr>
                <a:t>EOSC-hub Operators</a:t>
              </a:r>
              <a:endParaRPr sz="2800" b="0" i="1"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sz="1400" b="0" i="1"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sz="1400" b="0" i="1"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sz="1400" b="0" i="1"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sz="1400" b="0" i="1"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sz="1400" b="0" i="1"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lang="en-GB" sz="1400" b="0" i="0"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lang="en-GB"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sz="1400" b="0" i="0"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sz="1400" b="0" i="0" u="none" strike="noStrike" cap="none" dirty="0">
                <a:solidFill>
                  <a:schemeClr val="lt1"/>
                </a:solidFill>
                <a:latin typeface="Calibri"/>
                <a:ea typeface="Calibri"/>
                <a:cs typeface="Calibri"/>
                <a:sym typeface="Calibri"/>
              </a:endParaRPr>
            </a:p>
          </p:txBody>
        </p:sp>
        <p:sp>
          <p:nvSpPr>
            <p:cNvPr id="21" name="Google Shape;198;p40">
              <a:extLst>
                <a:ext uri="{FF2B5EF4-FFF2-40B4-BE49-F238E27FC236}">
                  <a16:creationId xmlns:a16="http://schemas.microsoft.com/office/drawing/2014/main" id="{73E46C35-112F-472F-8596-2B69C9834D65}"/>
                </a:ext>
              </a:extLst>
            </p:cNvPr>
            <p:cNvSpPr/>
            <p:nvPr/>
          </p:nvSpPr>
          <p:spPr>
            <a:xfrm>
              <a:off x="5592420" y="2299532"/>
              <a:ext cx="4053841" cy="2808511"/>
            </a:xfrm>
            <a:prstGeom prst="rect">
              <a:avLst/>
            </a:prstGeom>
            <a:solidFill>
              <a:srgbClr val="1C3046"/>
            </a:solidFill>
            <a:ln w="38100" cap="flat" cmpd="sng">
              <a:solidFill>
                <a:schemeClr val="bg1">
                  <a:lumMod val="50000"/>
                </a:schemeClr>
              </a:solidFill>
              <a:prstDash val="solid"/>
              <a:round/>
              <a:headEnd type="none" w="sm" len="sm"/>
              <a:tailEnd type="none" w="sm" len="sm"/>
            </a:ln>
          </p:spPr>
          <p:txBody>
            <a:bodyPr spcFirstLastPara="1" wrap="square" lIns="91425" tIns="45700" rIns="91425" bIns="45700" anchor="ctr" anchorCtr="0">
              <a:noAutofit/>
            </a:bodyPr>
            <a:lstStyle/>
            <a:p>
              <a:pPr marL="274320" marR="0" lvl="0" indent="0" algn="l" rtl="0">
                <a:lnSpc>
                  <a:spcPct val="100000"/>
                </a:lnSpc>
                <a:spcBef>
                  <a:spcPts val="0"/>
                </a:spcBef>
                <a:spcAft>
                  <a:spcPts val="0"/>
                </a:spcAft>
                <a:buNone/>
              </a:pPr>
              <a:r>
                <a:rPr lang="en-GB" sz="2800" b="1" i="0" u="none" strike="noStrike" cap="none" dirty="0">
                  <a:solidFill>
                    <a:schemeClr val="lt1"/>
                  </a:solidFill>
                  <a:latin typeface="Calibri"/>
                  <a:ea typeface="Calibri"/>
                  <a:cs typeface="Calibri"/>
                  <a:sym typeface="Calibri"/>
                </a:rPr>
                <a:t>Service Providers</a:t>
              </a:r>
              <a:endParaRPr sz="2800" b="1" i="1"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lang="en-GB" sz="2800" b="0" i="1"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sz="2800" b="0" i="1"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sz="2800" b="1" i="0"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sz="2800" b="1" i="0" u="none" strike="noStrike" cap="none" dirty="0">
                <a:solidFill>
                  <a:schemeClr val="lt1"/>
                </a:solidFill>
                <a:latin typeface="Calibri"/>
                <a:ea typeface="Calibri"/>
                <a:cs typeface="Calibri"/>
                <a:sym typeface="Calibri"/>
              </a:endParaRPr>
            </a:p>
          </p:txBody>
        </p:sp>
        <p:sp>
          <p:nvSpPr>
            <p:cNvPr id="22" name="Google Shape;199;p40">
              <a:extLst>
                <a:ext uri="{FF2B5EF4-FFF2-40B4-BE49-F238E27FC236}">
                  <a16:creationId xmlns:a16="http://schemas.microsoft.com/office/drawing/2014/main" id="{08A7651E-3A2C-4C3C-9910-B969E1DF2C52}"/>
                </a:ext>
              </a:extLst>
            </p:cNvPr>
            <p:cNvSpPr/>
            <p:nvPr/>
          </p:nvSpPr>
          <p:spPr>
            <a:xfrm>
              <a:off x="9792668" y="983914"/>
              <a:ext cx="1940769" cy="5430419"/>
            </a:xfrm>
            <a:prstGeom prst="rect">
              <a:avLst/>
            </a:prstGeom>
            <a:solidFill>
              <a:srgbClr val="8CB3E3"/>
            </a:solidFill>
            <a:ln w="38100" cap="flat" cmpd="sng">
              <a:solidFill>
                <a:schemeClr val="bg1">
                  <a:lumMod val="50000"/>
                </a:schemeClr>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endParaRPr sz="2800" b="0" i="0"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r>
                <a:rPr lang="en-GB" sz="2800" b="0" i="1" u="none" strike="noStrike" cap="none" dirty="0">
                  <a:solidFill>
                    <a:schemeClr val="lt1"/>
                  </a:solidFill>
                  <a:latin typeface="Calibri"/>
                  <a:ea typeface="Calibri"/>
                  <a:cs typeface="Calibri"/>
                  <a:sym typeface="Calibri"/>
                </a:rPr>
                <a:t>Educate, inform and support</a:t>
              </a:r>
              <a:endParaRPr sz="2800" b="1" i="1"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sz="2800" b="1" i="0" u="none" strike="noStrike" cap="none" dirty="0">
                <a:solidFill>
                  <a:schemeClr val="lt1"/>
                </a:solidFill>
                <a:latin typeface="Calibri"/>
                <a:ea typeface="Calibri"/>
                <a:cs typeface="Calibri"/>
                <a:sym typeface="Calibri"/>
              </a:endParaRPr>
            </a:p>
          </p:txBody>
        </p:sp>
      </p:grpSp>
      <p:sp>
        <p:nvSpPr>
          <p:cNvPr id="520" name="Google Shape;520;p46"/>
          <p:cNvSpPr txBox="1">
            <a:spLocks noGrp="1"/>
          </p:cNvSpPr>
          <p:nvPr>
            <p:ph type="sldNum" idx="12"/>
          </p:nvPr>
        </p:nvSpPr>
        <p:spPr>
          <a:xfrm>
            <a:off x="8737600" y="6381328"/>
            <a:ext cx="3119040" cy="288032"/>
          </a:xfrm>
          <a:prstGeom prst="rect">
            <a:avLst/>
          </a:prstGeom>
          <a:noFill/>
          <a:ln>
            <a:noFill/>
          </a:ln>
        </p:spPr>
        <p:txBody>
          <a:bodyPr spcFirstLastPara="1" wrap="square" lIns="91425" tIns="45700" rIns="91425" bIns="45700" anchor="t" anchorCtr="0">
            <a:noAutofit/>
          </a:bodyPr>
          <a:lstStyle/>
          <a:p>
            <a:pPr marL="0" lvl="0" indent="0" algn="r" rtl="0">
              <a:lnSpc>
                <a:spcPct val="100000"/>
              </a:lnSpc>
              <a:spcBef>
                <a:spcPts val="0"/>
              </a:spcBef>
              <a:spcAft>
                <a:spcPts val="0"/>
              </a:spcAft>
              <a:buSzPts val="1300"/>
              <a:buNone/>
            </a:pPr>
            <a:fld id="{00000000-1234-1234-1234-123412341234}" type="slidenum">
              <a:rPr lang="en-GB"/>
              <a:t>31</a:t>
            </a:fld>
            <a:endParaRPr/>
          </a:p>
        </p:txBody>
      </p:sp>
      <p:sp>
        <p:nvSpPr>
          <p:cNvPr id="521" name="Google Shape;521;p46"/>
          <p:cNvSpPr txBox="1">
            <a:spLocks noGrp="1"/>
          </p:cNvSpPr>
          <p:nvPr>
            <p:ph type="title"/>
          </p:nvPr>
        </p:nvSpPr>
        <p:spPr>
          <a:xfrm>
            <a:off x="3220977" y="284334"/>
            <a:ext cx="8640960" cy="537716"/>
          </a:xfrm>
          <a:prstGeom prst="rect">
            <a:avLst/>
          </a:prstGeom>
          <a:noFill/>
          <a:ln>
            <a:noFill/>
          </a:ln>
        </p:spPr>
        <p:txBody>
          <a:bodyPr spcFirstLastPara="1" wrap="square" lIns="91425" tIns="45700" rIns="91425" bIns="45700" anchor="t" anchorCtr="0">
            <a:normAutofit/>
          </a:bodyPr>
          <a:lstStyle/>
          <a:p>
            <a:pPr marL="0" marR="0" lvl="0" indent="0" rtl="0">
              <a:lnSpc>
                <a:spcPct val="100000"/>
              </a:lnSpc>
              <a:spcBef>
                <a:spcPts val="0"/>
              </a:spcBef>
              <a:spcAft>
                <a:spcPts val="0"/>
              </a:spcAft>
              <a:buClr>
                <a:srgbClr val="1D2F45"/>
              </a:buClr>
              <a:buSzPts val="3600"/>
              <a:buFont typeface="Calibri"/>
              <a:buNone/>
            </a:pPr>
            <a:r>
              <a:rPr lang="en-GB" dirty="0"/>
              <a:t>7. Business and Sustainability models</a:t>
            </a:r>
            <a:endParaRPr dirty="0"/>
          </a:p>
        </p:txBody>
      </p:sp>
      <p:sp>
        <p:nvSpPr>
          <p:cNvPr id="527" name="Google Shape;527;p46"/>
          <p:cNvSpPr/>
          <p:nvPr/>
        </p:nvSpPr>
        <p:spPr>
          <a:xfrm>
            <a:off x="3468426" y="3123028"/>
            <a:ext cx="3626681" cy="1661751"/>
          </a:xfrm>
          <a:prstGeom prst="roundRect">
            <a:avLst>
              <a:gd name="adj" fmla="val 16667"/>
            </a:avLst>
          </a:prstGeom>
          <a:solidFill>
            <a:srgbClr val="FFFFFF">
              <a:alpha val="92156"/>
            </a:srgbClr>
          </a:solidFill>
          <a:ln w="38100" cap="flat" cmpd="sng">
            <a:solidFill>
              <a:srgbClr val="B5892D"/>
            </a:solidFill>
            <a:prstDash val="solid"/>
            <a:round/>
            <a:headEnd type="none" w="sm" len="sm"/>
            <a:tailEnd type="none" w="sm" len="sm"/>
          </a:ln>
        </p:spPr>
        <p:txBody>
          <a:bodyPr spcFirstLastPara="1" wrap="square" lIns="91425" tIns="45700" rIns="91425" bIns="45700" anchor="b" anchorCtr="0">
            <a:noAutofit/>
          </a:bodyPr>
          <a:lstStyle/>
          <a:p>
            <a:pPr marL="0" marR="0" lvl="0" indent="0" algn="ctr" rtl="0">
              <a:lnSpc>
                <a:spcPct val="100000"/>
              </a:lnSpc>
              <a:spcBef>
                <a:spcPts val="0"/>
              </a:spcBef>
              <a:spcAft>
                <a:spcPts val="0"/>
              </a:spcAft>
              <a:buNone/>
            </a:pPr>
            <a:r>
              <a:rPr lang="en-GB" sz="1600" b="1" i="0" u="none" strike="noStrike" cap="none" dirty="0">
                <a:solidFill>
                  <a:srgbClr val="B5892D"/>
                </a:solidFill>
                <a:latin typeface="Open Sans"/>
                <a:ea typeface="Open Sans"/>
                <a:cs typeface="Open Sans"/>
                <a:sym typeface="Open Sans"/>
              </a:rPr>
              <a:t>Business and sustainability models for services and the Hub</a:t>
            </a:r>
            <a:endParaRPr dirty="0"/>
          </a:p>
        </p:txBody>
      </p:sp>
      <p:grpSp>
        <p:nvGrpSpPr>
          <p:cNvPr id="23" name="Group 22">
            <a:extLst>
              <a:ext uri="{FF2B5EF4-FFF2-40B4-BE49-F238E27FC236}">
                <a16:creationId xmlns:a16="http://schemas.microsoft.com/office/drawing/2014/main" id="{D3411F6E-8F49-47C9-8F07-6E4FA9B2EA08}"/>
              </a:ext>
            </a:extLst>
          </p:cNvPr>
          <p:cNvGrpSpPr/>
          <p:nvPr/>
        </p:nvGrpSpPr>
        <p:grpSpPr>
          <a:xfrm>
            <a:off x="335360" y="1157450"/>
            <a:ext cx="520509" cy="4913742"/>
            <a:chOff x="335360" y="949839"/>
            <a:chExt cx="566259" cy="5345629"/>
          </a:xfrm>
        </p:grpSpPr>
        <p:pic>
          <p:nvPicPr>
            <p:cNvPr id="24" name="Picture 10">
              <a:extLst>
                <a:ext uri="{FF2B5EF4-FFF2-40B4-BE49-F238E27FC236}">
                  <a16:creationId xmlns:a16="http://schemas.microsoft.com/office/drawing/2014/main" id="{4D133BFB-0FDD-4D47-80BE-98CBB88DEF1C}"/>
                </a:ext>
              </a:extLst>
            </p:cNvPr>
            <p:cNvPicPr>
              <a:picLocks noChangeAspect="1" noChangeArrowheads="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949839"/>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12">
              <a:extLst>
                <a:ext uri="{FF2B5EF4-FFF2-40B4-BE49-F238E27FC236}">
                  <a16:creationId xmlns:a16="http://schemas.microsoft.com/office/drawing/2014/main" id="{A2F862CC-E696-4261-9FA8-0632BA550933}"/>
                </a:ext>
              </a:extLst>
            </p:cNvPr>
            <p:cNvPicPr>
              <a:picLocks noChangeAspect="1" noChangeArrowheads="1"/>
            </p:cNvPicPr>
            <p:nvPr/>
          </p:nvPicPr>
          <p:blipFill>
            <a:blip r:embed="rId4">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155040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4">
              <a:extLst>
                <a:ext uri="{FF2B5EF4-FFF2-40B4-BE49-F238E27FC236}">
                  <a16:creationId xmlns:a16="http://schemas.microsoft.com/office/drawing/2014/main" id="{ABCA87F4-1CFD-4026-B69F-A80844DBABD7}"/>
                </a:ext>
              </a:extLst>
            </p:cNvPr>
            <p:cNvPicPr>
              <a:picLocks noChangeAspect="1" noChangeArrowheads="1"/>
            </p:cNvPicPr>
            <p:nvPr/>
          </p:nvPicPr>
          <p:blipFill>
            <a:blip r:embed="rId5">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2150977"/>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6">
              <a:extLst>
                <a:ext uri="{FF2B5EF4-FFF2-40B4-BE49-F238E27FC236}">
                  <a16:creationId xmlns:a16="http://schemas.microsoft.com/office/drawing/2014/main" id="{A03C4612-DD65-4273-BAFA-F29DC8DAE911}"/>
                </a:ext>
              </a:extLst>
            </p:cNvPr>
            <p:cNvPicPr>
              <a:picLocks noChangeAspect="1" noChangeArrowheads="1"/>
            </p:cNvPicPr>
            <p:nvPr/>
          </p:nvPicPr>
          <p:blipFill>
            <a:blip r:embed="rId6">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2751544"/>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18">
              <a:extLst>
                <a:ext uri="{FF2B5EF4-FFF2-40B4-BE49-F238E27FC236}">
                  <a16:creationId xmlns:a16="http://schemas.microsoft.com/office/drawing/2014/main" id="{2390AEAC-2995-4A47-9EB5-4D017F0C2B47}"/>
                </a:ext>
              </a:extLst>
            </p:cNvPr>
            <p:cNvPicPr>
              <a:picLocks noChangeAspect="1" noChangeArrowheads="1"/>
            </p:cNvPicPr>
            <p:nvPr/>
          </p:nvPicPr>
          <p:blipFill>
            <a:blip r:embed="rId7">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3352114"/>
              <a:ext cx="537715" cy="537715"/>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0">
              <a:extLst>
                <a:ext uri="{FF2B5EF4-FFF2-40B4-BE49-F238E27FC236}">
                  <a16:creationId xmlns:a16="http://schemas.microsoft.com/office/drawing/2014/main" id="{3AA8F422-8564-4C5D-8F7F-87FBD41F21D2}"/>
                </a:ext>
              </a:extLst>
            </p:cNvPr>
            <p:cNvPicPr>
              <a:picLocks noChangeAspect="1" noChangeArrowheads="1"/>
            </p:cNvPicPr>
            <p:nvPr/>
          </p:nvPicPr>
          <p:blipFill>
            <a:blip r:embed="rId8">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3954364"/>
              <a:ext cx="536959" cy="537716"/>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2">
              <a:extLst>
                <a:ext uri="{FF2B5EF4-FFF2-40B4-BE49-F238E27FC236}">
                  <a16:creationId xmlns:a16="http://schemas.microsoft.com/office/drawing/2014/main" id="{F78E7CD7-7BC8-42A2-8FB8-5519D43C8995}"/>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64660" y="455661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4">
              <a:extLst>
                <a:ext uri="{FF2B5EF4-FFF2-40B4-BE49-F238E27FC236}">
                  <a16:creationId xmlns:a16="http://schemas.microsoft.com/office/drawing/2014/main" id="{729A71E3-7348-4E50-B81E-D71C242C4774}"/>
                </a:ext>
              </a:extLst>
            </p:cNvPr>
            <p:cNvPicPr>
              <a:picLocks noChangeAspect="1" noChangeArrowheads="1"/>
            </p:cNvPicPr>
            <p:nvPr/>
          </p:nvPicPr>
          <p:blipFill>
            <a:blip r:embed="rId10">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515718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26">
              <a:extLst>
                <a:ext uri="{FF2B5EF4-FFF2-40B4-BE49-F238E27FC236}">
                  <a16:creationId xmlns:a16="http://schemas.microsoft.com/office/drawing/2014/main" id="{AE335126-7D8F-457B-A3E3-DE5239404422}"/>
                </a:ext>
              </a:extLst>
            </p:cNvPr>
            <p:cNvPicPr>
              <a:picLocks noChangeAspect="1" noChangeArrowheads="1"/>
            </p:cNvPicPr>
            <p:nvPr/>
          </p:nvPicPr>
          <p:blipFill>
            <a:blip r:embed="rId11">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35360" y="5757752"/>
              <a:ext cx="536959" cy="537716"/>
            </a:xfrm>
            <a:prstGeom prst="rect">
              <a:avLst/>
            </a:prstGeom>
            <a:noFill/>
            <a:extLst>
              <a:ext uri="{909E8E84-426E-40DD-AFC4-6F175D3DCCD1}">
                <a14:hiddenFill xmlns:a14="http://schemas.microsoft.com/office/drawing/2010/main">
                  <a:solidFill>
                    <a:srgbClr val="FFFFFF"/>
                  </a:solidFill>
                </a14:hiddenFill>
              </a:ext>
            </a:extLst>
          </p:spPr>
        </p:pic>
      </p:grpSp>
      <p:pic>
        <p:nvPicPr>
          <p:cNvPr id="33" name="Picture 22">
            <a:extLst>
              <a:ext uri="{FF2B5EF4-FFF2-40B4-BE49-F238E27FC236}">
                <a16:creationId xmlns:a16="http://schemas.microsoft.com/office/drawing/2014/main" id="{E515B82B-B705-43AB-8499-0BB79BE85151}"/>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803152" y="3206810"/>
            <a:ext cx="957228" cy="9572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22471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531"/>
        <p:cNvGrpSpPr/>
        <p:nvPr/>
      </p:nvGrpSpPr>
      <p:grpSpPr>
        <a:xfrm>
          <a:off x="0" y="0"/>
          <a:ext cx="0" cy="0"/>
          <a:chOff x="0" y="0"/>
          <a:chExt cx="0" cy="0"/>
        </a:xfrm>
      </p:grpSpPr>
      <p:sp>
        <p:nvSpPr>
          <p:cNvPr id="532" name="Google Shape;532;p22"/>
          <p:cNvSpPr txBox="1">
            <a:spLocks noGrp="1"/>
          </p:cNvSpPr>
          <p:nvPr>
            <p:ph type="body" idx="1"/>
          </p:nvPr>
        </p:nvSpPr>
        <p:spPr>
          <a:xfrm>
            <a:off x="1757760" y="1715883"/>
            <a:ext cx="9788029" cy="4036884"/>
          </a:xfrm>
          <a:prstGeom prst="rect">
            <a:avLst/>
          </a:prstGeom>
          <a:noFill/>
          <a:ln>
            <a:noFill/>
          </a:ln>
        </p:spPr>
        <p:txBody>
          <a:bodyPr spcFirstLastPara="1" wrap="square" lIns="91425" tIns="45700" rIns="91425" bIns="45700" anchor="t" anchorCtr="0">
            <a:normAutofit/>
          </a:bodyPr>
          <a:lstStyle/>
          <a:p>
            <a:pPr indent="-457200">
              <a:spcBef>
                <a:spcPts val="0"/>
              </a:spcBef>
            </a:pPr>
            <a:r>
              <a:rPr lang="en-GB" dirty="0"/>
              <a:t>Contribute to the definition of “EOSC Federating Core”, including cost assessment and proposals for its sustainability, and for the value proposition of the EOSC</a:t>
            </a:r>
          </a:p>
          <a:p>
            <a:pPr indent="-457200">
              <a:spcBef>
                <a:spcPts val="0"/>
              </a:spcBef>
            </a:pPr>
            <a:endParaRPr lang="en-GB" dirty="0"/>
          </a:p>
          <a:p>
            <a:pPr indent="-457200">
              <a:spcBef>
                <a:spcPts val="0"/>
              </a:spcBef>
            </a:pPr>
            <a:r>
              <a:rPr lang="en-GB" dirty="0"/>
              <a:t>Analyse a number of procurement and service delivery models that are applicable to different EOSC scenarios</a:t>
            </a:r>
          </a:p>
          <a:p>
            <a:pPr indent="-457200">
              <a:spcBef>
                <a:spcPts val="0"/>
              </a:spcBef>
            </a:pPr>
            <a:endParaRPr lang="en-GB" dirty="0"/>
          </a:p>
          <a:p>
            <a:pPr indent="-457200">
              <a:spcBef>
                <a:spcPts val="0"/>
              </a:spcBef>
            </a:pPr>
            <a:r>
              <a:rPr lang="en-GB" dirty="0"/>
              <a:t>Develop recommendations for sustainable business models to facilitate cross-border service provision </a:t>
            </a:r>
          </a:p>
        </p:txBody>
      </p:sp>
      <p:sp>
        <p:nvSpPr>
          <p:cNvPr id="533" name="Google Shape;533;p22"/>
          <p:cNvSpPr txBox="1">
            <a:spLocks noGrp="1"/>
          </p:cNvSpPr>
          <p:nvPr>
            <p:ph type="dt" idx="10"/>
          </p:nvPr>
        </p:nvSpPr>
        <p:spPr>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05/05/2020</a:t>
            </a:r>
            <a:endParaRPr/>
          </a:p>
        </p:txBody>
      </p:sp>
      <p:sp>
        <p:nvSpPr>
          <p:cNvPr id="534" name="Google Shape;534;p22"/>
          <p:cNvSpPr txBox="1">
            <a:spLocks noGrp="1"/>
          </p:cNvSpPr>
          <p:nvPr>
            <p:ph type="sldNum" idx="12"/>
          </p:nvPr>
        </p:nvSpPr>
        <p:spPr>
          <a:prstGeom prst="rect">
            <a:avLst/>
          </a:prstGeom>
          <a:noFill/>
          <a:ln>
            <a:noFill/>
          </a:ln>
        </p:spPr>
        <p:txBody>
          <a:bodyPr spcFirstLastPara="1" wrap="square" lIns="91425" tIns="45700" rIns="91425" bIns="45700" anchor="t" anchorCtr="0">
            <a:noAutofit/>
          </a:bodyPr>
          <a:lstStyle/>
          <a:p>
            <a:pPr marL="0" lvl="0" indent="0" algn="r" rtl="0">
              <a:lnSpc>
                <a:spcPct val="100000"/>
              </a:lnSpc>
              <a:spcBef>
                <a:spcPts val="0"/>
              </a:spcBef>
              <a:spcAft>
                <a:spcPts val="0"/>
              </a:spcAft>
              <a:buSzPts val="1300"/>
              <a:buNone/>
            </a:pPr>
            <a:fld id="{00000000-1234-1234-1234-123412341234}" type="slidenum">
              <a:rPr lang="en-GB"/>
              <a:t>32</a:t>
            </a:fld>
            <a:endParaRPr/>
          </a:p>
        </p:txBody>
      </p:sp>
      <p:sp>
        <p:nvSpPr>
          <p:cNvPr id="535" name="Google Shape;535;p22"/>
          <p:cNvSpPr txBox="1">
            <a:spLocks noGrp="1"/>
          </p:cNvSpPr>
          <p:nvPr>
            <p:ph type="title"/>
          </p:nvPr>
        </p:nvSpPr>
        <p:spPr>
          <a:xfrm>
            <a:off x="3220977" y="315291"/>
            <a:ext cx="8640960" cy="537716"/>
          </a:xfrm>
          <a:prstGeom prst="rect">
            <a:avLst/>
          </a:prstGeom>
          <a:noFill/>
          <a:ln>
            <a:noFill/>
          </a:ln>
        </p:spPr>
        <p:txBody>
          <a:bodyPr spcFirstLastPara="1" wrap="square" lIns="91425" tIns="45700" rIns="91425" bIns="45700" anchor="t" anchorCtr="0">
            <a:normAutofit/>
          </a:bodyPr>
          <a:lstStyle/>
          <a:p>
            <a:pPr marL="0" lvl="0" indent="0" rtl="0">
              <a:lnSpc>
                <a:spcPct val="100000"/>
              </a:lnSpc>
              <a:spcBef>
                <a:spcPts val="0"/>
              </a:spcBef>
              <a:spcAft>
                <a:spcPts val="0"/>
              </a:spcAft>
              <a:buClr>
                <a:srgbClr val="1D2F45"/>
              </a:buClr>
              <a:buSzPts val="3240"/>
              <a:buFont typeface="Calibri"/>
              <a:buNone/>
            </a:pPr>
            <a:r>
              <a:rPr lang="en-GB" dirty="0"/>
              <a:t>Business and Sustainability models - Overview</a:t>
            </a:r>
            <a:endParaRPr dirty="0"/>
          </a:p>
        </p:txBody>
      </p:sp>
      <p:grpSp>
        <p:nvGrpSpPr>
          <p:cNvPr id="17" name="Group 22">
            <a:extLst>
              <a:ext uri="{FF2B5EF4-FFF2-40B4-BE49-F238E27FC236}">
                <a16:creationId xmlns:a16="http://schemas.microsoft.com/office/drawing/2014/main" id="{CE353843-0E09-054C-A95F-51D1ACC591E6}"/>
              </a:ext>
            </a:extLst>
          </p:cNvPr>
          <p:cNvGrpSpPr/>
          <p:nvPr/>
        </p:nvGrpSpPr>
        <p:grpSpPr>
          <a:xfrm>
            <a:off x="335360" y="1157450"/>
            <a:ext cx="520509" cy="4913742"/>
            <a:chOff x="335360" y="949839"/>
            <a:chExt cx="566259" cy="5345629"/>
          </a:xfrm>
        </p:grpSpPr>
        <p:pic>
          <p:nvPicPr>
            <p:cNvPr id="18" name="Picture 10">
              <a:extLst>
                <a:ext uri="{FF2B5EF4-FFF2-40B4-BE49-F238E27FC236}">
                  <a16:creationId xmlns:a16="http://schemas.microsoft.com/office/drawing/2014/main" id="{B05F99F7-EB7D-034D-A744-39A6A545AA6A}"/>
                </a:ext>
              </a:extLst>
            </p:cNvPr>
            <p:cNvPicPr>
              <a:picLocks noChangeAspect="1" noChangeArrowheads="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949839"/>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2">
              <a:extLst>
                <a:ext uri="{FF2B5EF4-FFF2-40B4-BE49-F238E27FC236}">
                  <a16:creationId xmlns:a16="http://schemas.microsoft.com/office/drawing/2014/main" id="{46CB21FC-F601-BF4B-ACF1-80409439F9B9}"/>
                </a:ext>
              </a:extLst>
            </p:cNvPr>
            <p:cNvPicPr>
              <a:picLocks noChangeAspect="1" noChangeArrowheads="1"/>
            </p:cNvPicPr>
            <p:nvPr/>
          </p:nvPicPr>
          <p:blipFill>
            <a:blip r:embed="rId4">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155040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4">
              <a:extLst>
                <a:ext uri="{FF2B5EF4-FFF2-40B4-BE49-F238E27FC236}">
                  <a16:creationId xmlns:a16="http://schemas.microsoft.com/office/drawing/2014/main" id="{8DB6E557-5ABD-E740-8528-D851BDC9DA5B}"/>
                </a:ext>
              </a:extLst>
            </p:cNvPr>
            <p:cNvPicPr>
              <a:picLocks noChangeAspect="1" noChangeArrowheads="1"/>
            </p:cNvPicPr>
            <p:nvPr/>
          </p:nvPicPr>
          <p:blipFill>
            <a:blip r:embed="rId5">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2150977"/>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6">
              <a:extLst>
                <a:ext uri="{FF2B5EF4-FFF2-40B4-BE49-F238E27FC236}">
                  <a16:creationId xmlns:a16="http://schemas.microsoft.com/office/drawing/2014/main" id="{540FC47A-A534-1843-A3E9-E34393921AFF}"/>
                </a:ext>
              </a:extLst>
            </p:cNvPr>
            <p:cNvPicPr>
              <a:picLocks noChangeAspect="1" noChangeArrowheads="1"/>
            </p:cNvPicPr>
            <p:nvPr/>
          </p:nvPicPr>
          <p:blipFill>
            <a:blip r:embed="rId6">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2751544"/>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8">
              <a:extLst>
                <a:ext uri="{FF2B5EF4-FFF2-40B4-BE49-F238E27FC236}">
                  <a16:creationId xmlns:a16="http://schemas.microsoft.com/office/drawing/2014/main" id="{736465E3-4DD1-0A4A-9BC5-CE63F16C9A3C}"/>
                </a:ext>
              </a:extLst>
            </p:cNvPr>
            <p:cNvPicPr>
              <a:picLocks noChangeAspect="1" noChangeArrowheads="1"/>
            </p:cNvPicPr>
            <p:nvPr/>
          </p:nvPicPr>
          <p:blipFill>
            <a:blip r:embed="rId7">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3352114"/>
              <a:ext cx="537715" cy="537715"/>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0">
              <a:extLst>
                <a:ext uri="{FF2B5EF4-FFF2-40B4-BE49-F238E27FC236}">
                  <a16:creationId xmlns:a16="http://schemas.microsoft.com/office/drawing/2014/main" id="{83E33153-C1AA-B740-B4B8-577A3516DEE0}"/>
                </a:ext>
              </a:extLst>
            </p:cNvPr>
            <p:cNvPicPr>
              <a:picLocks noChangeAspect="1" noChangeArrowheads="1"/>
            </p:cNvPicPr>
            <p:nvPr/>
          </p:nvPicPr>
          <p:blipFill>
            <a:blip r:embed="rId8">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3954364"/>
              <a:ext cx="536959" cy="537716"/>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2">
              <a:extLst>
                <a:ext uri="{FF2B5EF4-FFF2-40B4-BE49-F238E27FC236}">
                  <a16:creationId xmlns:a16="http://schemas.microsoft.com/office/drawing/2014/main" id="{1CD81213-B07A-5449-9EEC-42B9F8C1B383}"/>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64660" y="455661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4">
              <a:extLst>
                <a:ext uri="{FF2B5EF4-FFF2-40B4-BE49-F238E27FC236}">
                  <a16:creationId xmlns:a16="http://schemas.microsoft.com/office/drawing/2014/main" id="{446ABC20-A628-F84D-84CC-E11218F937FA}"/>
                </a:ext>
              </a:extLst>
            </p:cNvPr>
            <p:cNvPicPr>
              <a:picLocks noChangeAspect="1" noChangeArrowheads="1"/>
            </p:cNvPicPr>
            <p:nvPr/>
          </p:nvPicPr>
          <p:blipFill>
            <a:blip r:embed="rId10">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515718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6">
              <a:extLst>
                <a:ext uri="{FF2B5EF4-FFF2-40B4-BE49-F238E27FC236}">
                  <a16:creationId xmlns:a16="http://schemas.microsoft.com/office/drawing/2014/main" id="{AF92F344-E618-A745-BB06-620F87D23344}"/>
                </a:ext>
              </a:extLst>
            </p:cNvPr>
            <p:cNvPicPr>
              <a:picLocks noChangeAspect="1" noChangeArrowheads="1"/>
            </p:cNvPicPr>
            <p:nvPr/>
          </p:nvPicPr>
          <p:blipFill>
            <a:blip r:embed="rId11">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35360" y="5757752"/>
              <a:ext cx="536959" cy="537716"/>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41"/>
        <p:cNvGrpSpPr/>
        <p:nvPr/>
      </p:nvGrpSpPr>
      <p:grpSpPr>
        <a:xfrm>
          <a:off x="0" y="0"/>
          <a:ext cx="0" cy="0"/>
          <a:chOff x="0" y="0"/>
          <a:chExt cx="0" cy="0"/>
        </a:xfrm>
      </p:grpSpPr>
      <p:sp>
        <p:nvSpPr>
          <p:cNvPr id="543" name="Google Shape;543;p23"/>
          <p:cNvSpPr txBox="1">
            <a:spLocks noGrp="1"/>
          </p:cNvSpPr>
          <p:nvPr>
            <p:ph type="dt" idx="10"/>
          </p:nvPr>
        </p:nvSpPr>
        <p:spPr>
          <a:xfrm>
            <a:off x="335360" y="6381328"/>
            <a:ext cx="2844800" cy="288032"/>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05/05/2020</a:t>
            </a:r>
            <a:endParaRPr/>
          </a:p>
        </p:txBody>
      </p:sp>
      <p:sp>
        <p:nvSpPr>
          <p:cNvPr id="544" name="Google Shape;544;p23"/>
          <p:cNvSpPr txBox="1">
            <a:spLocks noGrp="1"/>
          </p:cNvSpPr>
          <p:nvPr>
            <p:ph type="sldNum" idx="12"/>
          </p:nvPr>
        </p:nvSpPr>
        <p:spPr>
          <a:xfrm>
            <a:off x="8737600" y="6381328"/>
            <a:ext cx="3119040" cy="288032"/>
          </a:xfrm>
          <a:prstGeom prst="rect">
            <a:avLst/>
          </a:prstGeom>
          <a:noFill/>
          <a:ln>
            <a:noFill/>
          </a:ln>
        </p:spPr>
        <p:txBody>
          <a:bodyPr spcFirstLastPara="1" wrap="square" lIns="91425" tIns="45700" rIns="91425" bIns="45700" anchor="t" anchorCtr="0">
            <a:noAutofit/>
          </a:bodyPr>
          <a:lstStyle/>
          <a:p>
            <a:pPr marL="0" lvl="0" indent="0" algn="r" rtl="0">
              <a:lnSpc>
                <a:spcPct val="100000"/>
              </a:lnSpc>
              <a:spcBef>
                <a:spcPts val="0"/>
              </a:spcBef>
              <a:spcAft>
                <a:spcPts val="0"/>
              </a:spcAft>
              <a:buSzPts val="1300"/>
              <a:buNone/>
            </a:pPr>
            <a:fld id="{00000000-1234-1234-1234-123412341234}" type="slidenum">
              <a:rPr lang="en-GB"/>
              <a:t>33</a:t>
            </a:fld>
            <a:endParaRPr/>
          </a:p>
        </p:txBody>
      </p:sp>
      <p:sp>
        <p:nvSpPr>
          <p:cNvPr id="545" name="Google Shape;545;p23"/>
          <p:cNvSpPr txBox="1">
            <a:spLocks noGrp="1"/>
          </p:cNvSpPr>
          <p:nvPr>
            <p:ph type="title"/>
          </p:nvPr>
        </p:nvSpPr>
        <p:spPr>
          <a:xfrm>
            <a:off x="3220977" y="284337"/>
            <a:ext cx="8640960" cy="537716"/>
          </a:xfrm>
          <a:prstGeom prst="rect">
            <a:avLst/>
          </a:prstGeom>
          <a:noFill/>
          <a:ln>
            <a:noFill/>
          </a:ln>
        </p:spPr>
        <p:txBody>
          <a:bodyPr spcFirstLastPara="1" wrap="square" lIns="91425" tIns="45700" rIns="91425" bIns="45700" anchor="t" anchorCtr="0">
            <a:normAutofit/>
          </a:bodyPr>
          <a:lstStyle/>
          <a:p>
            <a:pPr marL="0" lvl="0" indent="0" rtl="0">
              <a:lnSpc>
                <a:spcPct val="100000"/>
              </a:lnSpc>
              <a:spcBef>
                <a:spcPts val="0"/>
              </a:spcBef>
              <a:spcAft>
                <a:spcPts val="0"/>
              </a:spcAft>
              <a:buClr>
                <a:srgbClr val="1D2F45"/>
              </a:buClr>
              <a:buSzPts val="3240"/>
              <a:buFont typeface="Calibri"/>
              <a:buNone/>
            </a:pPr>
            <a:r>
              <a:rPr lang="en-GB" dirty="0"/>
              <a:t>EOSC ecosystem links</a:t>
            </a:r>
            <a:endParaRPr dirty="0"/>
          </a:p>
        </p:txBody>
      </p:sp>
      <p:grpSp>
        <p:nvGrpSpPr>
          <p:cNvPr id="547" name="Google Shape;547;p23"/>
          <p:cNvGrpSpPr/>
          <p:nvPr/>
        </p:nvGrpSpPr>
        <p:grpSpPr>
          <a:xfrm>
            <a:off x="1125415" y="1015132"/>
            <a:ext cx="10731622" cy="791505"/>
            <a:chOff x="0" y="13419"/>
            <a:chExt cx="11522075" cy="791505"/>
          </a:xfrm>
          <a:solidFill>
            <a:srgbClr val="1C3046"/>
          </a:solidFill>
        </p:grpSpPr>
        <p:sp>
          <p:nvSpPr>
            <p:cNvPr id="548" name="Google Shape;548;p23"/>
            <p:cNvSpPr/>
            <p:nvPr/>
          </p:nvSpPr>
          <p:spPr>
            <a:xfrm>
              <a:off x="0" y="13419"/>
              <a:ext cx="11522075" cy="791505"/>
            </a:xfrm>
            <a:prstGeom prst="roundRect">
              <a:avLst>
                <a:gd name="adj" fmla="val 16667"/>
              </a:avLst>
            </a:prstGeom>
            <a:grp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9" name="Google Shape;549;p23"/>
            <p:cNvSpPr txBox="1"/>
            <p:nvPr/>
          </p:nvSpPr>
          <p:spPr>
            <a:xfrm>
              <a:off x="38638" y="52057"/>
              <a:ext cx="11444799" cy="714229"/>
            </a:xfrm>
            <a:prstGeom prst="rect">
              <a:avLst/>
            </a:prstGeom>
            <a:grpFill/>
            <a:ln>
              <a:noFill/>
            </a:ln>
          </p:spPr>
          <p:txBody>
            <a:bodyPr spcFirstLastPara="1" wrap="square" lIns="125725" tIns="125725" rIns="125725" bIns="125725" anchor="ctr" anchorCtr="0">
              <a:noAutofit/>
            </a:bodyPr>
            <a:lstStyle/>
            <a:p>
              <a:pPr marL="0" marR="0" lvl="0" indent="0" algn="l" rtl="0">
                <a:lnSpc>
                  <a:spcPct val="90000"/>
                </a:lnSpc>
                <a:spcBef>
                  <a:spcPts val="0"/>
                </a:spcBef>
                <a:spcAft>
                  <a:spcPts val="0"/>
                </a:spcAft>
                <a:buClr>
                  <a:schemeClr val="lt1"/>
                </a:buClr>
                <a:buSzPts val="3300"/>
                <a:buFont typeface="Calibri"/>
                <a:buNone/>
              </a:pPr>
              <a:r>
                <a:rPr lang="en-GB" sz="3300" b="0" i="0" u="none" strike="noStrike" cap="none" dirty="0">
                  <a:solidFill>
                    <a:schemeClr val="lt1"/>
                  </a:solidFill>
                  <a:latin typeface="Calibri"/>
                  <a:ea typeface="Calibri"/>
                  <a:cs typeface="Calibri"/>
                  <a:sym typeface="Calibri"/>
                </a:rPr>
                <a:t>EOSC Governance and related Working Groups</a:t>
              </a:r>
              <a:endParaRPr sz="1400" b="0" i="0" u="none" strike="noStrike" cap="none" dirty="0">
                <a:solidFill>
                  <a:srgbClr val="000000"/>
                </a:solidFill>
                <a:latin typeface="Arial"/>
                <a:ea typeface="Arial"/>
                <a:cs typeface="Arial"/>
                <a:sym typeface="Arial"/>
              </a:endParaRPr>
            </a:p>
          </p:txBody>
        </p:sp>
      </p:grpSp>
      <p:grpSp>
        <p:nvGrpSpPr>
          <p:cNvPr id="550" name="Google Shape;550;p23"/>
          <p:cNvGrpSpPr/>
          <p:nvPr/>
        </p:nvGrpSpPr>
        <p:grpSpPr>
          <a:xfrm>
            <a:off x="1125415" y="1806637"/>
            <a:ext cx="10731622" cy="1980990"/>
            <a:chOff x="0" y="804924"/>
            <a:chExt cx="11522075" cy="1980990"/>
          </a:xfrm>
        </p:grpSpPr>
        <p:sp>
          <p:nvSpPr>
            <p:cNvPr id="551" name="Google Shape;551;p23"/>
            <p:cNvSpPr/>
            <p:nvPr/>
          </p:nvSpPr>
          <p:spPr>
            <a:xfrm>
              <a:off x="0" y="804924"/>
              <a:ext cx="11522075" cy="198099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2" name="Google Shape;552;p23"/>
            <p:cNvSpPr txBox="1"/>
            <p:nvPr/>
          </p:nvSpPr>
          <p:spPr>
            <a:xfrm>
              <a:off x="0" y="804924"/>
              <a:ext cx="11522075" cy="1980990"/>
            </a:xfrm>
            <a:prstGeom prst="rect">
              <a:avLst/>
            </a:prstGeom>
            <a:noFill/>
            <a:ln>
              <a:noFill/>
            </a:ln>
          </p:spPr>
          <p:txBody>
            <a:bodyPr spcFirstLastPara="1" wrap="square" lIns="365825" tIns="41900" rIns="234675" bIns="41900" anchor="t" anchorCtr="0">
              <a:noAutofit/>
            </a:bodyPr>
            <a:lstStyle/>
            <a:p>
              <a:pPr marL="228600" lvl="1" indent="-228600">
                <a:lnSpc>
                  <a:spcPct val="90000"/>
                </a:lnSpc>
                <a:buClr>
                  <a:schemeClr val="dk1"/>
                </a:buClr>
                <a:buSzPts val="2600"/>
                <a:buFont typeface="Arial"/>
                <a:buChar char="•"/>
              </a:pPr>
              <a:r>
                <a:rPr lang="en-GB" sz="2600" dirty="0">
                  <a:solidFill>
                    <a:schemeClr val="dk1"/>
                  </a:solidFill>
                  <a:latin typeface="Calibri"/>
                  <a:ea typeface="Calibri"/>
                  <a:cs typeface="Calibri"/>
                  <a:sym typeface="Calibri"/>
                </a:rPr>
                <a:t>EOSC Sustainability Working Group published Strawman and Tinman documents focusing on financing model, legal vehicle, governance structure, regulatory and policy environment</a:t>
              </a:r>
            </a:p>
            <a:p>
              <a:pPr marL="228600" lvl="1" indent="-228600">
                <a:lnSpc>
                  <a:spcPct val="90000"/>
                </a:lnSpc>
                <a:spcBef>
                  <a:spcPts val="520"/>
                </a:spcBef>
                <a:buClr>
                  <a:schemeClr val="dk1"/>
                </a:buClr>
                <a:buSzPts val="2600"/>
                <a:buFont typeface="Calibri"/>
                <a:buChar char="•"/>
              </a:pPr>
              <a:r>
                <a:rPr lang="en-GB" sz="2600" dirty="0">
                  <a:solidFill>
                    <a:schemeClr val="dk1"/>
                  </a:solidFill>
                  <a:latin typeface="Calibri"/>
                  <a:ea typeface="Calibri"/>
                  <a:cs typeface="Calibri"/>
                  <a:sym typeface="Calibri"/>
                </a:rPr>
                <a:t>Main milestone: Q3 2020 “Recommendations on strategic and financing orientations and organisational settings for the future of the EOSC</a:t>
              </a:r>
              <a:endParaRPr lang="en-GB" dirty="0"/>
            </a:p>
          </p:txBody>
        </p:sp>
      </p:grpSp>
      <p:grpSp>
        <p:nvGrpSpPr>
          <p:cNvPr id="553" name="Google Shape;553;p23"/>
          <p:cNvGrpSpPr/>
          <p:nvPr/>
        </p:nvGrpSpPr>
        <p:grpSpPr>
          <a:xfrm>
            <a:off x="1125415" y="3787628"/>
            <a:ext cx="10731622" cy="791505"/>
            <a:chOff x="0" y="2785915"/>
            <a:chExt cx="11522075" cy="791505"/>
          </a:xfrm>
          <a:solidFill>
            <a:srgbClr val="1C3046"/>
          </a:solidFill>
        </p:grpSpPr>
        <p:sp>
          <p:nvSpPr>
            <p:cNvPr id="554" name="Google Shape;554;p23"/>
            <p:cNvSpPr/>
            <p:nvPr/>
          </p:nvSpPr>
          <p:spPr>
            <a:xfrm>
              <a:off x="0" y="2785915"/>
              <a:ext cx="11522075" cy="791505"/>
            </a:xfrm>
            <a:prstGeom prst="roundRect">
              <a:avLst>
                <a:gd name="adj" fmla="val 16667"/>
              </a:avLst>
            </a:prstGeom>
            <a:grp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5" name="Google Shape;555;p23"/>
            <p:cNvSpPr txBox="1"/>
            <p:nvPr/>
          </p:nvSpPr>
          <p:spPr>
            <a:xfrm>
              <a:off x="38638" y="2824553"/>
              <a:ext cx="11444799" cy="714229"/>
            </a:xfrm>
            <a:prstGeom prst="rect">
              <a:avLst/>
            </a:prstGeom>
            <a:grpFill/>
            <a:ln>
              <a:noFill/>
            </a:ln>
          </p:spPr>
          <p:txBody>
            <a:bodyPr spcFirstLastPara="1" wrap="square" lIns="125725" tIns="125725" rIns="125725" bIns="125725" anchor="ctr" anchorCtr="0">
              <a:noAutofit/>
            </a:bodyPr>
            <a:lstStyle/>
            <a:p>
              <a:pPr marL="0" marR="0" lvl="0" indent="0" algn="l" rtl="0">
                <a:lnSpc>
                  <a:spcPct val="90000"/>
                </a:lnSpc>
                <a:spcBef>
                  <a:spcPts val="0"/>
                </a:spcBef>
                <a:spcAft>
                  <a:spcPts val="0"/>
                </a:spcAft>
                <a:buClr>
                  <a:schemeClr val="lt1"/>
                </a:buClr>
                <a:buSzPts val="3300"/>
                <a:buFont typeface="Calibri"/>
                <a:buNone/>
              </a:pPr>
              <a:r>
                <a:rPr lang="en-GB" sz="3300" b="0" i="0" u="none" strike="noStrike" cap="none">
                  <a:solidFill>
                    <a:schemeClr val="lt1"/>
                  </a:solidFill>
                  <a:latin typeface="Calibri"/>
                  <a:ea typeface="Calibri"/>
                  <a:cs typeface="Calibri"/>
                  <a:sym typeface="Calibri"/>
                </a:rPr>
                <a:t>OCRE project </a:t>
              </a:r>
              <a:endParaRPr sz="1400" b="0" i="0" u="none" strike="noStrike" cap="none">
                <a:solidFill>
                  <a:srgbClr val="000000"/>
                </a:solidFill>
                <a:latin typeface="Arial"/>
                <a:ea typeface="Arial"/>
                <a:cs typeface="Arial"/>
                <a:sym typeface="Arial"/>
              </a:endParaRPr>
            </a:p>
          </p:txBody>
        </p:sp>
      </p:grpSp>
      <p:grpSp>
        <p:nvGrpSpPr>
          <p:cNvPr id="556" name="Google Shape;556;p23"/>
          <p:cNvGrpSpPr/>
          <p:nvPr/>
        </p:nvGrpSpPr>
        <p:grpSpPr>
          <a:xfrm>
            <a:off x="1125415" y="4579133"/>
            <a:ext cx="10731622" cy="1263735"/>
            <a:chOff x="0" y="3577420"/>
            <a:chExt cx="11522075" cy="1263735"/>
          </a:xfrm>
        </p:grpSpPr>
        <p:sp>
          <p:nvSpPr>
            <p:cNvPr id="557" name="Google Shape;557;p23"/>
            <p:cNvSpPr/>
            <p:nvPr/>
          </p:nvSpPr>
          <p:spPr>
            <a:xfrm>
              <a:off x="0" y="3577420"/>
              <a:ext cx="11522075" cy="1263735"/>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8" name="Google Shape;558;p23"/>
            <p:cNvSpPr txBox="1"/>
            <p:nvPr/>
          </p:nvSpPr>
          <p:spPr>
            <a:xfrm>
              <a:off x="0" y="3577420"/>
              <a:ext cx="11522075" cy="1263735"/>
            </a:xfrm>
            <a:prstGeom prst="rect">
              <a:avLst/>
            </a:prstGeom>
            <a:noFill/>
            <a:ln>
              <a:noFill/>
            </a:ln>
          </p:spPr>
          <p:txBody>
            <a:bodyPr spcFirstLastPara="1" wrap="square" lIns="365825" tIns="41900" rIns="234675" bIns="41900" anchor="t" anchorCtr="0">
              <a:noAutofit/>
            </a:bodyPr>
            <a:lstStyle/>
            <a:p>
              <a:pPr marL="228600" lvl="1" indent="-228600">
                <a:lnSpc>
                  <a:spcPct val="90000"/>
                </a:lnSpc>
                <a:buClr>
                  <a:schemeClr val="dk1"/>
                </a:buClr>
                <a:buSzPts val="2600"/>
                <a:buFont typeface="Arial"/>
                <a:buChar char="•"/>
              </a:pPr>
              <a:r>
                <a:rPr lang="en-GB" sz="2600" dirty="0">
                  <a:solidFill>
                    <a:schemeClr val="dk1"/>
                  </a:solidFill>
                  <a:latin typeface="Calibri"/>
                  <a:ea typeface="Calibri"/>
                  <a:cs typeface="Calibri"/>
                  <a:sym typeface="Calibri"/>
                </a:rPr>
                <a:t>Goal: stimulate the adoption of commercial digital services by the European Research community</a:t>
              </a:r>
            </a:p>
            <a:p>
              <a:pPr marL="228600" lvl="1" indent="-228600">
                <a:lnSpc>
                  <a:spcPct val="90000"/>
                </a:lnSpc>
                <a:spcBef>
                  <a:spcPts val="520"/>
                </a:spcBef>
                <a:buClr>
                  <a:schemeClr val="dk1"/>
                </a:buClr>
                <a:buSzPts val="2600"/>
                <a:buFont typeface="Arial"/>
                <a:buChar char="•"/>
              </a:pPr>
              <a:r>
                <a:rPr lang="en-GB" sz="2600" dirty="0">
                  <a:solidFill>
                    <a:schemeClr val="dk1"/>
                  </a:solidFill>
                  <a:latin typeface="Calibri"/>
                  <a:ea typeface="Calibri"/>
                  <a:cs typeface="Calibri"/>
                  <a:sym typeface="Calibri"/>
                </a:rPr>
                <a:t>Dedicated budget available to procure Cloud and EO services for </a:t>
              </a:r>
              <a:br>
                <a:rPr lang="en-GB" sz="2600" dirty="0">
                  <a:solidFill>
                    <a:schemeClr val="dk1"/>
                  </a:solidFill>
                  <a:latin typeface="Calibri"/>
                  <a:ea typeface="Calibri"/>
                  <a:cs typeface="Calibri"/>
                  <a:sym typeface="Calibri"/>
                </a:rPr>
              </a:br>
              <a:r>
                <a:rPr lang="en-GB" sz="2600" dirty="0">
                  <a:solidFill>
                    <a:schemeClr val="dk1"/>
                  </a:solidFill>
                  <a:latin typeface="Calibri"/>
                  <a:ea typeface="Calibri"/>
                  <a:cs typeface="Calibri"/>
                  <a:sym typeface="Calibri"/>
                </a:rPr>
                <a:t>research (EOSC-hub acting as a channel)</a:t>
              </a:r>
              <a:endParaRPr lang="en-GB" dirty="0"/>
            </a:p>
          </p:txBody>
        </p:sp>
      </p:grpSp>
      <p:grpSp>
        <p:nvGrpSpPr>
          <p:cNvPr id="29" name="Group 22">
            <a:extLst>
              <a:ext uri="{FF2B5EF4-FFF2-40B4-BE49-F238E27FC236}">
                <a16:creationId xmlns:a16="http://schemas.microsoft.com/office/drawing/2014/main" id="{DD644154-FB76-AE4D-86D1-41E897136926}"/>
              </a:ext>
            </a:extLst>
          </p:cNvPr>
          <p:cNvGrpSpPr/>
          <p:nvPr/>
        </p:nvGrpSpPr>
        <p:grpSpPr>
          <a:xfrm>
            <a:off x="335360" y="1157450"/>
            <a:ext cx="520509" cy="4913742"/>
            <a:chOff x="335360" y="949839"/>
            <a:chExt cx="566259" cy="5345629"/>
          </a:xfrm>
        </p:grpSpPr>
        <p:pic>
          <p:nvPicPr>
            <p:cNvPr id="30" name="Picture 10">
              <a:extLst>
                <a:ext uri="{FF2B5EF4-FFF2-40B4-BE49-F238E27FC236}">
                  <a16:creationId xmlns:a16="http://schemas.microsoft.com/office/drawing/2014/main" id="{80C90A4B-8682-C14F-B6DE-7F9D4A98DCC7}"/>
                </a:ext>
              </a:extLst>
            </p:cNvPr>
            <p:cNvPicPr>
              <a:picLocks noChangeAspect="1" noChangeArrowheads="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949839"/>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12">
              <a:extLst>
                <a:ext uri="{FF2B5EF4-FFF2-40B4-BE49-F238E27FC236}">
                  <a16:creationId xmlns:a16="http://schemas.microsoft.com/office/drawing/2014/main" id="{BD833310-95D7-6D4A-8860-137CB4A3F247}"/>
                </a:ext>
              </a:extLst>
            </p:cNvPr>
            <p:cNvPicPr>
              <a:picLocks noChangeAspect="1" noChangeArrowheads="1"/>
            </p:cNvPicPr>
            <p:nvPr/>
          </p:nvPicPr>
          <p:blipFill>
            <a:blip r:embed="rId4">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155040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14">
              <a:extLst>
                <a:ext uri="{FF2B5EF4-FFF2-40B4-BE49-F238E27FC236}">
                  <a16:creationId xmlns:a16="http://schemas.microsoft.com/office/drawing/2014/main" id="{99B7892E-2948-B846-93FF-3800E8D588B6}"/>
                </a:ext>
              </a:extLst>
            </p:cNvPr>
            <p:cNvPicPr>
              <a:picLocks noChangeAspect="1" noChangeArrowheads="1"/>
            </p:cNvPicPr>
            <p:nvPr/>
          </p:nvPicPr>
          <p:blipFill>
            <a:blip r:embed="rId5">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2150977"/>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16">
              <a:extLst>
                <a:ext uri="{FF2B5EF4-FFF2-40B4-BE49-F238E27FC236}">
                  <a16:creationId xmlns:a16="http://schemas.microsoft.com/office/drawing/2014/main" id="{DF9F7D19-EBAD-484E-94FC-5AC3E977EE82}"/>
                </a:ext>
              </a:extLst>
            </p:cNvPr>
            <p:cNvPicPr>
              <a:picLocks noChangeAspect="1" noChangeArrowheads="1"/>
            </p:cNvPicPr>
            <p:nvPr/>
          </p:nvPicPr>
          <p:blipFill>
            <a:blip r:embed="rId6">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2751544"/>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18">
              <a:extLst>
                <a:ext uri="{FF2B5EF4-FFF2-40B4-BE49-F238E27FC236}">
                  <a16:creationId xmlns:a16="http://schemas.microsoft.com/office/drawing/2014/main" id="{06C8B5A3-6CBA-1845-BA7E-0D7999F2E7F6}"/>
                </a:ext>
              </a:extLst>
            </p:cNvPr>
            <p:cNvPicPr>
              <a:picLocks noChangeAspect="1" noChangeArrowheads="1"/>
            </p:cNvPicPr>
            <p:nvPr/>
          </p:nvPicPr>
          <p:blipFill>
            <a:blip r:embed="rId7">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3352114"/>
              <a:ext cx="537715" cy="537715"/>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20">
              <a:extLst>
                <a:ext uri="{FF2B5EF4-FFF2-40B4-BE49-F238E27FC236}">
                  <a16:creationId xmlns:a16="http://schemas.microsoft.com/office/drawing/2014/main" id="{12506C52-ABC5-D845-B062-649323582506}"/>
                </a:ext>
              </a:extLst>
            </p:cNvPr>
            <p:cNvPicPr>
              <a:picLocks noChangeAspect="1" noChangeArrowheads="1"/>
            </p:cNvPicPr>
            <p:nvPr/>
          </p:nvPicPr>
          <p:blipFill>
            <a:blip r:embed="rId8">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3954364"/>
              <a:ext cx="536959" cy="537716"/>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2">
              <a:extLst>
                <a:ext uri="{FF2B5EF4-FFF2-40B4-BE49-F238E27FC236}">
                  <a16:creationId xmlns:a16="http://schemas.microsoft.com/office/drawing/2014/main" id="{2DD9D236-8864-244F-AB4B-329FBA8674FE}"/>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64660" y="455661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24">
              <a:extLst>
                <a:ext uri="{FF2B5EF4-FFF2-40B4-BE49-F238E27FC236}">
                  <a16:creationId xmlns:a16="http://schemas.microsoft.com/office/drawing/2014/main" id="{974DB737-1F86-794E-B44D-023F8CEE08EA}"/>
                </a:ext>
              </a:extLst>
            </p:cNvPr>
            <p:cNvPicPr>
              <a:picLocks noChangeAspect="1" noChangeArrowheads="1"/>
            </p:cNvPicPr>
            <p:nvPr/>
          </p:nvPicPr>
          <p:blipFill>
            <a:blip r:embed="rId10">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515718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26">
              <a:extLst>
                <a:ext uri="{FF2B5EF4-FFF2-40B4-BE49-F238E27FC236}">
                  <a16:creationId xmlns:a16="http://schemas.microsoft.com/office/drawing/2014/main" id="{50566E33-9C18-3448-AAE5-BD93F6E06AB8}"/>
                </a:ext>
              </a:extLst>
            </p:cNvPr>
            <p:cNvPicPr>
              <a:picLocks noChangeAspect="1" noChangeArrowheads="1"/>
            </p:cNvPicPr>
            <p:nvPr/>
          </p:nvPicPr>
          <p:blipFill>
            <a:blip r:embed="rId11">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35360" y="5757752"/>
              <a:ext cx="536959" cy="537716"/>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562"/>
        <p:cNvGrpSpPr/>
        <p:nvPr/>
      </p:nvGrpSpPr>
      <p:grpSpPr>
        <a:xfrm>
          <a:off x="0" y="0"/>
          <a:ext cx="0" cy="0"/>
          <a:chOff x="0" y="0"/>
          <a:chExt cx="0" cy="0"/>
        </a:xfrm>
      </p:grpSpPr>
      <p:sp>
        <p:nvSpPr>
          <p:cNvPr id="563" name="Google Shape;563;p24"/>
          <p:cNvSpPr txBox="1">
            <a:spLocks noGrp="1"/>
          </p:cNvSpPr>
          <p:nvPr>
            <p:ph type="body" idx="1"/>
          </p:nvPr>
        </p:nvSpPr>
        <p:spPr>
          <a:prstGeom prst="rect">
            <a:avLst/>
          </a:prstGeom>
          <a:noFill/>
          <a:ln>
            <a:noFill/>
          </a:ln>
        </p:spPr>
        <p:txBody>
          <a:bodyPr spcFirstLastPara="1" wrap="square" lIns="91425" tIns="45700" rIns="91425" bIns="45700" anchor="t" anchorCtr="0">
            <a:normAutofit fontScale="92500" lnSpcReduction="20000"/>
          </a:bodyPr>
          <a:lstStyle/>
          <a:p>
            <a:pPr marL="342900" lvl="0" indent="-342900">
              <a:lnSpc>
                <a:spcPct val="80000"/>
              </a:lnSpc>
              <a:spcBef>
                <a:spcPts val="0"/>
              </a:spcBef>
              <a:buSzPts val="2380"/>
              <a:buFont typeface="Calibri"/>
              <a:buChar char="•"/>
            </a:pPr>
            <a:r>
              <a:rPr lang="en-GB" sz="2380" dirty="0"/>
              <a:t>EOSC Federating Core</a:t>
            </a:r>
          </a:p>
          <a:p>
            <a:pPr marL="800100" lvl="1" indent="-342900">
              <a:lnSpc>
                <a:spcPct val="80000"/>
              </a:lnSpc>
              <a:spcBef>
                <a:spcPts val="0"/>
              </a:spcBef>
              <a:buSzPts val="2380"/>
              <a:buFont typeface="Calibri"/>
              <a:buChar char="•"/>
            </a:pPr>
            <a:r>
              <a:rPr lang="en-GB" sz="2180" dirty="0"/>
              <a:t>Published proposals on the structure and cost of the EOSC Federating Core</a:t>
            </a:r>
          </a:p>
          <a:p>
            <a:pPr marL="800100" lvl="1" indent="-342900">
              <a:lnSpc>
                <a:spcPct val="80000"/>
              </a:lnSpc>
              <a:spcBef>
                <a:spcPts val="0"/>
              </a:spcBef>
              <a:buSzPts val="2380"/>
              <a:buFont typeface="Calibri"/>
              <a:buChar char="•"/>
            </a:pPr>
            <a:endParaRPr lang="en-GB" sz="2180" dirty="0"/>
          </a:p>
          <a:p>
            <a:pPr marL="342900" lvl="0" indent="-342900">
              <a:lnSpc>
                <a:spcPct val="80000"/>
              </a:lnSpc>
              <a:spcBef>
                <a:spcPts val="0"/>
              </a:spcBef>
              <a:buSzPts val="2380"/>
              <a:buFont typeface="Calibri"/>
              <a:buChar char="•"/>
            </a:pPr>
            <a:endParaRPr lang="en-GB" sz="2380" dirty="0"/>
          </a:p>
          <a:p>
            <a:pPr marL="342900" lvl="0" indent="-342900">
              <a:lnSpc>
                <a:spcPct val="80000"/>
              </a:lnSpc>
              <a:spcBef>
                <a:spcPts val="0"/>
              </a:spcBef>
              <a:buSzPts val="2380"/>
              <a:buFont typeface="Calibri"/>
              <a:buChar char="•"/>
            </a:pPr>
            <a:r>
              <a:rPr lang="en-GB" sz="2380" dirty="0"/>
              <a:t>Market research </a:t>
            </a:r>
          </a:p>
          <a:p>
            <a:pPr marL="800100" lvl="1" indent="-342900">
              <a:lnSpc>
                <a:spcPct val="80000"/>
              </a:lnSpc>
              <a:spcBef>
                <a:spcPts val="0"/>
              </a:spcBef>
              <a:buSzPts val="2380"/>
              <a:buFont typeface="Calibri"/>
              <a:buChar char="•"/>
            </a:pPr>
            <a:r>
              <a:rPr lang="en-GB" sz="2010" dirty="0"/>
              <a:t>Methodology &amp; questionnaire defined</a:t>
            </a:r>
          </a:p>
          <a:p>
            <a:pPr marL="800100" lvl="1" indent="-342900">
              <a:lnSpc>
                <a:spcPct val="80000"/>
              </a:lnSpc>
              <a:spcBef>
                <a:spcPts val="0"/>
              </a:spcBef>
              <a:buSzPts val="2380"/>
              <a:buFont typeface="Calibri"/>
              <a:buChar char="•"/>
            </a:pPr>
            <a:r>
              <a:rPr lang="en-GB" sz="2210" dirty="0"/>
              <a:t>Extracted insights from collected data </a:t>
            </a:r>
            <a:endParaRPr lang="en-GB" dirty="0"/>
          </a:p>
          <a:p>
            <a:pPr marL="742950" lvl="1" indent="-203167">
              <a:lnSpc>
                <a:spcPct val="80000"/>
              </a:lnSpc>
              <a:spcBef>
                <a:spcPts val="289"/>
              </a:spcBef>
              <a:buSzPts val="1301"/>
              <a:buNone/>
            </a:pPr>
            <a:endParaRPr lang="en-GB" sz="1445" dirty="0"/>
          </a:p>
          <a:p>
            <a:pPr marL="342900" lvl="0" indent="-342900">
              <a:lnSpc>
                <a:spcPct val="80000"/>
              </a:lnSpc>
              <a:spcBef>
                <a:spcPts val="476"/>
              </a:spcBef>
              <a:buSzPts val="2380"/>
              <a:buFont typeface="Calibri"/>
              <a:buChar char="•"/>
            </a:pPr>
            <a:r>
              <a:rPr lang="en-GB" sz="2380" dirty="0"/>
              <a:t>Procurement and service delivery models</a:t>
            </a:r>
          </a:p>
          <a:p>
            <a:pPr marL="800100" lvl="1" indent="-342900">
              <a:lnSpc>
                <a:spcPct val="80000"/>
              </a:lnSpc>
              <a:spcBef>
                <a:spcPts val="476"/>
              </a:spcBef>
              <a:buSzPts val="2380"/>
              <a:buFont typeface="Calibri"/>
              <a:buChar char="•"/>
            </a:pPr>
            <a:r>
              <a:rPr lang="en-GB" sz="2010" dirty="0"/>
              <a:t>Identification and high-level analysis of 3 business models</a:t>
            </a:r>
            <a:endParaRPr lang="en-GB" dirty="0"/>
          </a:p>
          <a:p>
            <a:pPr marL="742950" lvl="1" indent="-203167">
              <a:lnSpc>
                <a:spcPct val="80000"/>
              </a:lnSpc>
              <a:spcBef>
                <a:spcPts val="289"/>
              </a:spcBef>
              <a:buSzPts val="1301"/>
              <a:buNone/>
            </a:pPr>
            <a:endParaRPr lang="en-GB" sz="1445" dirty="0"/>
          </a:p>
          <a:p>
            <a:pPr marL="342900" lvl="0" indent="-342900">
              <a:lnSpc>
                <a:spcPct val="80000"/>
              </a:lnSpc>
              <a:spcBef>
                <a:spcPts val="476"/>
              </a:spcBef>
              <a:buSzPts val="2380"/>
              <a:buFont typeface="Calibri"/>
              <a:buChar char="•"/>
            </a:pPr>
            <a:r>
              <a:rPr lang="en-GB" sz="2380" dirty="0"/>
              <a:t>EOSC Sustainability WG</a:t>
            </a:r>
          </a:p>
          <a:p>
            <a:pPr marL="800100" lvl="1" indent="-342900">
              <a:lnSpc>
                <a:spcPct val="80000"/>
              </a:lnSpc>
              <a:spcBef>
                <a:spcPts val="476"/>
              </a:spcBef>
              <a:buSzPts val="2380"/>
              <a:buFont typeface="Calibri"/>
              <a:buChar char="•"/>
            </a:pPr>
            <a:r>
              <a:rPr lang="en-GB" sz="2010" dirty="0"/>
              <a:t>Referenced by the EOSC Sustainability WG in the Strawman document</a:t>
            </a:r>
          </a:p>
          <a:p>
            <a:pPr marL="800100" lvl="1" indent="-342900">
              <a:lnSpc>
                <a:spcPct val="80000"/>
              </a:lnSpc>
              <a:spcBef>
                <a:spcPts val="476"/>
              </a:spcBef>
              <a:buSzPts val="2380"/>
              <a:buFont typeface="Calibri"/>
              <a:buChar char="•"/>
            </a:pPr>
            <a:r>
              <a:rPr lang="en-GB" sz="2210" dirty="0"/>
              <a:t>Feedback collected and sent</a:t>
            </a:r>
            <a:endParaRPr lang="en-GB" dirty="0"/>
          </a:p>
          <a:p>
            <a:pPr marL="742950" lvl="1" indent="-203167">
              <a:lnSpc>
                <a:spcPct val="80000"/>
              </a:lnSpc>
              <a:spcBef>
                <a:spcPts val="289"/>
              </a:spcBef>
              <a:buSzPts val="1301"/>
              <a:buNone/>
            </a:pPr>
            <a:endParaRPr lang="en-GB" sz="1445" dirty="0"/>
          </a:p>
          <a:p>
            <a:pPr marL="342900" lvl="0" indent="-342900">
              <a:lnSpc>
                <a:spcPct val="80000"/>
              </a:lnSpc>
              <a:spcBef>
                <a:spcPts val="476"/>
              </a:spcBef>
              <a:buSzPts val="2380"/>
              <a:buFont typeface="Calibri"/>
              <a:buChar char="•"/>
            </a:pPr>
            <a:r>
              <a:rPr lang="en-GB" sz="2380" dirty="0"/>
              <a:t>OCRE project</a:t>
            </a:r>
          </a:p>
          <a:p>
            <a:pPr marL="800100" lvl="1" indent="-342900">
              <a:lnSpc>
                <a:spcPct val="80000"/>
              </a:lnSpc>
              <a:spcBef>
                <a:spcPts val="476"/>
              </a:spcBef>
              <a:buSzPts val="2380"/>
              <a:buFont typeface="Calibri"/>
              <a:buChar char="•"/>
            </a:pPr>
            <a:r>
              <a:rPr lang="en-GB" sz="2000" dirty="0"/>
              <a:t>Provided feedback to tender requirements</a:t>
            </a:r>
          </a:p>
          <a:p>
            <a:pPr marL="800100" lvl="1" indent="-342900">
              <a:lnSpc>
                <a:spcPct val="80000"/>
              </a:lnSpc>
              <a:spcBef>
                <a:spcPts val="476"/>
              </a:spcBef>
              <a:buSzPts val="2380"/>
              <a:buFont typeface="Calibri"/>
              <a:buChar char="•"/>
            </a:pPr>
            <a:r>
              <a:rPr lang="en-GB" sz="2010" dirty="0"/>
              <a:t>Agreed and signed collaboration MoU and voucher distributions MoU</a:t>
            </a:r>
            <a:endParaRPr lang="en-GB" dirty="0"/>
          </a:p>
          <a:p>
            <a:pPr marL="800100" lvl="1" indent="-342900">
              <a:lnSpc>
                <a:spcPct val="80000"/>
              </a:lnSpc>
              <a:spcBef>
                <a:spcPts val="476"/>
              </a:spcBef>
              <a:buSzPts val="2380"/>
              <a:buFont typeface="Calibri"/>
              <a:buChar char="•"/>
            </a:pPr>
            <a:endParaRPr lang="en-GB" sz="2210" dirty="0"/>
          </a:p>
          <a:p>
            <a:pPr marL="342900" indent="-342900">
              <a:lnSpc>
                <a:spcPct val="80000"/>
              </a:lnSpc>
              <a:spcBef>
                <a:spcPts val="476"/>
              </a:spcBef>
              <a:buSzPts val="2380"/>
              <a:buFont typeface="Calibri"/>
              <a:buChar char="•"/>
            </a:pPr>
            <a:r>
              <a:rPr lang="en-GB" sz="2410" dirty="0"/>
              <a:t>More information</a:t>
            </a:r>
          </a:p>
          <a:p>
            <a:pPr marL="800100" lvl="1" indent="-342900">
              <a:lnSpc>
                <a:spcPct val="80000"/>
              </a:lnSpc>
              <a:spcBef>
                <a:spcPts val="476"/>
              </a:spcBef>
              <a:buSzPts val="2380"/>
              <a:buFont typeface="Calibri"/>
              <a:buChar char="•"/>
            </a:pPr>
            <a:r>
              <a:rPr lang="en-GB" sz="1610" dirty="0"/>
              <a:t>KER page on the EOSC-hub website: https://www.eosc-hub.eu/eosc-hub-key-exploitable-results#KER7</a:t>
            </a:r>
          </a:p>
        </p:txBody>
      </p:sp>
      <p:sp>
        <p:nvSpPr>
          <p:cNvPr id="564" name="Google Shape;564;p24"/>
          <p:cNvSpPr txBox="1">
            <a:spLocks noGrp="1"/>
          </p:cNvSpPr>
          <p:nvPr>
            <p:ph type="dt" idx="10"/>
          </p:nvPr>
        </p:nvSpPr>
        <p:spPr>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05/05/2020</a:t>
            </a:r>
            <a:endParaRPr/>
          </a:p>
        </p:txBody>
      </p:sp>
      <p:sp>
        <p:nvSpPr>
          <p:cNvPr id="565" name="Google Shape;565;p24"/>
          <p:cNvSpPr txBox="1">
            <a:spLocks noGrp="1"/>
          </p:cNvSpPr>
          <p:nvPr>
            <p:ph type="sldNum" idx="12"/>
          </p:nvPr>
        </p:nvSpPr>
        <p:spPr>
          <a:prstGeom prst="rect">
            <a:avLst/>
          </a:prstGeom>
          <a:noFill/>
          <a:ln>
            <a:noFill/>
          </a:ln>
        </p:spPr>
        <p:txBody>
          <a:bodyPr spcFirstLastPara="1" wrap="square" lIns="91425" tIns="45700" rIns="91425" bIns="45700" anchor="t" anchorCtr="0">
            <a:noAutofit/>
          </a:bodyPr>
          <a:lstStyle/>
          <a:p>
            <a:pPr marL="0" lvl="0" indent="0" algn="r" rtl="0">
              <a:lnSpc>
                <a:spcPct val="100000"/>
              </a:lnSpc>
              <a:spcBef>
                <a:spcPts val="0"/>
              </a:spcBef>
              <a:spcAft>
                <a:spcPts val="0"/>
              </a:spcAft>
              <a:buSzPts val="1300"/>
              <a:buNone/>
            </a:pPr>
            <a:fld id="{00000000-1234-1234-1234-123412341234}" type="slidenum">
              <a:rPr lang="en-GB"/>
              <a:t>34</a:t>
            </a:fld>
            <a:endParaRPr/>
          </a:p>
        </p:txBody>
      </p:sp>
      <p:sp>
        <p:nvSpPr>
          <p:cNvPr id="566" name="Google Shape;566;p24"/>
          <p:cNvSpPr txBox="1">
            <a:spLocks noGrp="1"/>
          </p:cNvSpPr>
          <p:nvPr>
            <p:ph type="title"/>
          </p:nvPr>
        </p:nvSpPr>
        <p:spPr>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1D2F45"/>
              </a:buClr>
              <a:buSzPts val="3240"/>
              <a:buFont typeface="Calibri"/>
              <a:buNone/>
            </a:pPr>
            <a:r>
              <a:rPr lang="en-GB" sz="2916" dirty="0"/>
              <a:t>Highlights</a:t>
            </a:r>
            <a:endParaRPr sz="3240" dirty="0"/>
          </a:p>
        </p:txBody>
      </p:sp>
      <p:grpSp>
        <p:nvGrpSpPr>
          <p:cNvPr id="7" name="Group 6">
            <a:extLst>
              <a:ext uri="{FF2B5EF4-FFF2-40B4-BE49-F238E27FC236}">
                <a16:creationId xmlns:a16="http://schemas.microsoft.com/office/drawing/2014/main" id="{459D4C21-F41B-4801-AED9-4453A223813D}"/>
              </a:ext>
            </a:extLst>
          </p:cNvPr>
          <p:cNvGrpSpPr/>
          <p:nvPr/>
        </p:nvGrpSpPr>
        <p:grpSpPr>
          <a:xfrm>
            <a:off x="335360" y="949839"/>
            <a:ext cx="566259" cy="5345629"/>
            <a:chOff x="335360" y="949839"/>
            <a:chExt cx="566259" cy="5345629"/>
          </a:xfrm>
        </p:grpSpPr>
        <p:pic>
          <p:nvPicPr>
            <p:cNvPr id="8" name="Picture 10">
              <a:extLst>
                <a:ext uri="{FF2B5EF4-FFF2-40B4-BE49-F238E27FC236}">
                  <a16:creationId xmlns:a16="http://schemas.microsoft.com/office/drawing/2014/main" id="{2C12FC6E-6B3C-4061-A464-68B30695524F}"/>
                </a:ext>
              </a:extLst>
            </p:cNvPr>
            <p:cNvPicPr>
              <a:picLocks noChangeAspect="1" noChangeArrowheads="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949839"/>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2">
              <a:extLst>
                <a:ext uri="{FF2B5EF4-FFF2-40B4-BE49-F238E27FC236}">
                  <a16:creationId xmlns:a16="http://schemas.microsoft.com/office/drawing/2014/main" id="{67F07B4B-0251-4740-BF30-F661739841BC}"/>
                </a:ext>
              </a:extLst>
            </p:cNvPr>
            <p:cNvPicPr>
              <a:picLocks noChangeAspect="1" noChangeArrowheads="1"/>
            </p:cNvPicPr>
            <p:nvPr/>
          </p:nvPicPr>
          <p:blipFill>
            <a:blip r:embed="rId4">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155040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4">
              <a:extLst>
                <a:ext uri="{FF2B5EF4-FFF2-40B4-BE49-F238E27FC236}">
                  <a16:creationId xmlns:a16="http://schemas.microsoft.com/office/drawing/2014/main" id="{9B942CF1-21B5-4E2A-8538-CD9FA9429DD6}"/>
                </a:ext>
              </a:extLst>
            </p:cNvPr>
            <p:cNvPicPr>
              <a:picLocks noChangeAspect="1" noChangeArrowheads="1"/>
            </p:cNvPicPr>
            <p:nvPr/>
          </p:nvPicPr>
          <p:blipFill>
            <a:blip r:embed="rId5">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2150977"/>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6">
              <a:extLst>
                <a:ext uri="{FF2B5EF4-FFF2-40B4-BE49-F238E27FC236}">
                  <a16:creationId xmlns:a16="http://schemas.microsoft.com/office/drawing/2014/main" id="{BA63E645-AC5D-45FF-99F7-60A66A56B9D4}"/>
                </a:ext>
              </a:extLst>
            </p:cNvPr>
            <p:cNvPicPr>
              <a:picLocks noChangeAspect="1" noChangeArrowheads="1"/>
            </p:cNvPicPr>
            <p:nvPr/>
          </p:nvPicPr>
          <p:blipFill>
            <a:blip r:embed="rId6">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2751544"/>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8">
              <a:extLst>
                <a:ext uri="{FF2B5EF4-FFF2-40B4-BE49-F238E27FC236}">
                  <a16:creationId xmlns:a16="http://schemas.microsoft.com/office/drawing/2014/main" id="{20CE893F-A24C-472D-A881-91CB93FCE950}"/>
                </a:ext>
              </a:extLst>
            </p:cNvPr>
            <p:cNvPicPr>
              <a:picLocks noChangeAspect="1" noChangeArrowheads="1"/>
            </p:cNvPicPr>
            <p:nvPr/>
          </p:nvPicPr>
          <p:blipFill>
            <a:blip r:embed="rId7">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3352114"/>
              <a:ext cx="537715" cy="53771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0">
              <a:extLst>
                <a:ext uri="{FF2B5EF4-FFF2-40B4-BE49-F238E27FC236}">
                  <a16:creationId xmlns:a16="http://schemas.microsoft.com/office/drawing/2014/main" id="{837E6905-1DEE-4787-BA10-3301F77CBCA7}"/>
                </a:ext>
              </a:extLst>
            </p:cNvPr>
            <p:cNvPicPr>
              <a:picLocks noChangeAspect="1" noChangeArrowheads="1"/>
            </p:cNvPicPr>
            <p:nvPr/>
          </p:nvPicPr>
          <p:blipFill>
            <a:blip r:embed="rId8">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3954364"/>
              <a:ext cx="536959" cy="537716"/>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2">
              <a:extLst>
                <a:ext uri="{FF2B5EF4-FFF2-40B4-BE49-F238E27FC236}">
                  <a16:creationId xmlns:a16="http://schemas.microsoft.com/office/drawing/2014/main" id="{73CECF1F-3FCB-4333-911C-1E241C85CD2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64660" y="455661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4">
              <a:extLst>
                <a:ext uri="{FF2B5EF4-FFF2-40B4-BE49-F238E27FC236}">
                  <a16:creationId xmlns:a16="http://schemas.microsoft.com/office/drawing/2014/main" id="{D9117C79-9F15-4E6B-892C-208D42F36682}"/>
                </a:ext>
              </a:extLst>
            </p:cNvPr>
            <p:cNvPicPr>
              <a:picLocks noChangeAspect="1" noChangeArrowheads="1"/>
            </p:cNvPicPr>
            <p:nvPr/>
          </p:nvPicPr>
          <p:blipFill>
            <a:blip r:embed="rId10">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515718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6">
              <a:extLst>
                <a:ext uri="{FF2B5EF4-FFF2-40B4-BE49-F238E27FC236}">
                  <a16:creationId xmlns:a16="http://schemas.microsoft.com/office/drawing/2014/main" id="{9B6089AF-6E72-415A-970A-BBC110D91479}"/>
                </a:ext>
              </a:extLst>
            </p:cNvPr>
            <p:cNvPicPr>
              <a:picLocks noChangeAspect="1" noChangeArrowheads="1"/>
            </p:cNvPicPr>
            <p:nvPr/>
          </p:nvPicPr>
          <p:blipFill>
            <a:blip r:embed="rId11">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35360" y="5757752"/>
              <a:ext cx="536959" cy="537716"/>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571"/>
        <p:cNvGrpSpPr/>
        <p:nvPr/>
      </p:nvGrpSpPr>
      <p:grpSpPr>
        <a:xfrm>
          <a:off x="0" y="0"/>
          <a:ext cx="0" cy="0"/>
          <a:chOff x="0" y="0"/>
          <a:chExt cx="0" cy="0"/>
        </a:xfrm>
      </p:grpSpPr>
      <p:grpSp>
        <p:nvGrpSpPr>
          <p:cNvPr id="11" name="Group 10">
            <a:extLst>
              <a:ext uri="{FF2B5EF4-FFF2-40B4-BE49-F238E27FC236}">
                <a16:creationId xmlns:a16="http://schemas.microsoft.com/office/drawing/2014/main" id="{C7D54B03-5D77-4DC7-84EE-52FC9CD599E5}"/>
              </a:ext>
            </a:extLst>
          </p:cNvPr>
          <p:cNvGrpSpPr/>
          <p:nvPr/>
        </p:nvGrpSpPr>
        <p:grpSpPr>
          <a:xfrm>
            <a:off x="1026034" y="899505"/>
            <a:ext cx="10707403" cy="5430420"/>
            <a:chOff x="1026034" y="983913"/>
            <a:chExt cx="10707403" cy="5430420"/>
          </a:xfrm>
        </p:grpSpPr>
        <p:sp>
          <p:nvSpPr>
            <p:cNvPr id="12" name="Google Shape;195;p40">
              <a:extLst>
                <a:ext uri="{FF2B5EF4-FFF2-40B4-BE49-F238E27FC236}">
                  <a16:creationId xmlns:a16="http://schemas.microsoft.com/office/drawing/2014/main" id="{0F8EC4D1-906A-4128-94CF-E3AEB8C39E9A}"/>
                </a:ext>
              </a:extLst>
            </p:cNvPr>
            <p:cNvSpPr/>
            <p:nvPr/>
          </p:nvSpPr>
          <p:spPr>
            <a:xfrm>
              <a:off x="1026034" y="983913"/>
              <a:ext cx="8620227" cy="1182511"/>
            </a:xfrm>
            <a:prstGeom prst="rect">
              <a:avLst/>
            </a:prstGeom>
            <a:solidFill>
              <a:srgbClr val="8CB3E3"/>
            </a:solidFill>
            <a:ln w="38100" cap="flat" cmpd="sng">
              <a:solidFill>
                <a:schemeClr val="bg1">
                  <a:lumMod val="50000"/>
                </a:schemeClr>
              </a:solidFill>
              <a:prstDash val="solid"/>
              <a:round/>
              <a:headEnd type="none" w="sm" len="sm"/>
              <a:tailEnd type="none" w="sm" len="sm"/>
            </a:ln>
          </p:spPr>
          <p:txBody>
            <a:bodyPr spcFirstLastPara="1" wrap="square" lIns="91425" tIns="45700" rIns="91425" bIns="45700" anchor="t" anchorCtr="0">
              <a:noAutofit/>
            </a:bodyPr>
            <a:lstStyle/>
            <a:p>
              <a:pPr marL="274320" marR="0" lvl="0" indent="0" algn="l" rtl="0">
                <a:lnSpc>
                  <a:spcPct val="100000"/>
                </a:lnSpc>
                <a:spcBef>
                  <a:spcPts val="0"/>
                </a:spcBef>
                <a:spcAft>
                  <a:spcPts val="0"/>
                </a:spcAft>
                <a:buNone/>
              </a:pPr>
              <a:endParaRPr sz="1400" b="1" i="0"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r>
                <a:rPr lang="en-GB" sz="2800" b="1" i="0" u="none" strike="noStrike" cap="none" dirty="0">
                  <a:solidFill>
                    <a:schemeClr val="lt1"/>
                  </a:solidFill>
                  <a:latin typeface="Calibri"/>
                  <a:ea typeface="Calibri"/>
                  <a:cs typeface="Calibri"/>
                  <a:sym typeface="Calibri"/>
                </a:rPr>
                <a:t>Enterprise</a:t>
              </a:r>
              <a:endParaRPr sz="1400" b="0" i="1" u="none" strike="noStrike" cap="none" dirty="0">
                <a:solidFill>
                  <a:schemeClr val="lt1"/>
                </a:solidFill>
                <a:latin typeface="Calibri"/>
                <a:ea typeface="Calibri"/>
                <a:cs typeface="Calibri"/>
                <a:sym typeface="Calibri"/>
              </a:endParaRPr>
            </a:p>
          </p:txBody>
        </p:sp>
        <p:sp>
          <p:nvSpPr>
            <p:cNvPr id="13" name="Google Shape;196;p40">
              <a:extLst>
                <a:ext uri="{FF2B5EF4-FFF2-40B4-BE49-F238E27FC236}">
                  <a16:creationId xmlns:a16="http://schemas.microsoft.com/office/drawing/2014/main" id="{7A9A4B82-ADAB-4CB8-954E-08886D41EBBF}"/>
                </a:ext>
              </a:extLst>
            </p:cNvPr>
            <p:cNvSpPr/>
            <p:nvPr/>
          </p:nvSpPr>
          <p:spPr>
            <a:xfrm>
              <a:off x="1026035" y="5241151"/>
              <a:ext cx="8620226" cy="1173182"/>
            </a:xfrm>
            <a:prstGeom prst="rect">
              <a:avLst/>
            </a:prstGeom>
            <a:solidFill>
              <a:srgbClr val="8CB3E3"/>
            </a:solidFill>
            <a:ln w="38100" cap="flat" cmpd="sng">
              <a:solidFill>
                <a:schemeClr val="bg1">
                  <a:lumMod val="50000"/>
                </a:schemeClr>
              </a:solidFill>
              <a:prstDash val="solid"/>
              <a:round/>
              <a:headEnd type="none" w="sm" len="sm"/>
              <a:tailEnd type="none" w="sm" len="sm"/>
            </a:ln>
          </p:spPr>
          <p:txBody>
            <a:bodyPr spcFirstLastPara="1" wrap="square" lIns="91425" tIns="45700" rIns="91425" bIns="45700" anchor="ctr" anchorCtr="0">
              <a:noAutofit/>
            </a:bodyPr>
            <a:lstStyle/>
            <a:p>
              <a:pPr marL="274320" marR="0" lvl="0" indent="0" algn="l" rtl="0">
                <a:lnSpc>
                  <a:spcPct val="100000"/>
                </a:lnSpc>
                <a:spcBef>
                  <a:spcPts val="0"/>
                </a:spcBef>
                <a:spcAft>
                  <a:spcPts val="0"/>
                </a:spcAft>
                <a:buNone/>
              </a:pPr>
              <a:r>
                <a:rPr lang="en-GB" sz="2800" b="1" i="0" u="none" strike="noStrike" cap="none" dirty="0">
                  <a:solidFill>
                    <a:schemeClr val="lt1"/>
                  </a:solidFill>
                  <a:latin typeface="Calibri"/>
                  <a:ea typeface="Calibri"/>
                  <a:cs typeface="Calibri"/>
                  <a:sym typeface="Calibri"/>
                </a:rPr>
                <a:t>Researchers and </a:t>
              </a:r>
              <a:br>
                <a:rPr lang="en-GB" sz="2800" b="1" i="0" u="none" strike="noStrike" cap="none" dirty="0">
                  <a:solidFill>
                    <a:schemeClr val="lt1"/>
                  </a:solidFill>
                  <a:latin typeface="Calibri"/>
                  <a:ea typeface="Calibri"/>
                  <a:cs typeface="Calibri"/>
                  <a:sym typeface="Calibri"/>
                </a:rPr>
              </a:br>
              <a:r>
                <a:rPr lang="en-GB" sz="2800" b="1" i="0" u="none" strike="noStrike" cap="none" dirty="0">
                  <a:solidFill>
                    <a:schemeClr val="lt1"/>
                  </a:solidFill>
                  <a:latin typeface="Calibri"/>
                  <a:ea typeface="Calibri"/>
                  <a:cs typeface="Calibri"/>
                  <a:sym typeface="Calibri"/>
                </a:rPr>
                <a:t>research communities</a:t>
              </a:r>
              <a:endParaRPr sz="2800" b="1" i="1" u="none" strike="noStrike" cap="none" dirty="0">
                <a:solidFill>
                  <a:schemeClr val="lt1"/>
                </a:solidFill>
                <a:latin typeface="Calibri"/>
                <a:ea typeface="Calibri"/>
                <a:cs typeface="Calibri"/>
                <a:sym typeface="Calibri"/>
              </a:endParaRPr>
            </a:p>
          </p:txBody>
        </p:sp>
        <p:sp>
          <p:nvSpPr>
            <p:cNvPr id="14" name="Google Shape;197;p40">
              <a:extLst>
                <a:ext uri="{FF2B5EF4-FFF2-40B4-BE49-F238E27FC236}">
                  <a16:creationId xmlns:a16="http://schemas.microsoft.com/office/drawing/2014/main" id="{69E6557B-6E02-45D6-9B2D-C5D21F56B377}"/>
                </a:ext>
              </a:extLst>
            </p:cNvPr>
            <p:cNvSpPr/>
            <p:nvPr/>
          </p:nvSpPr>
          <p:spPr>
            <a:xfrm>
              <a:off x="1048027" y="2299532"/>
              <a:ext cx="4397986" cy="2808511"/>
            </a:xfrm>
            <a:prstGeom prst="rect">
              <a:avLst/>
            </a:prstGeom>
            <a:solidFill>
              <a:srgbClr val="1C3046"/>
            </a:solidFill>
            <a:ln w="38100" cap="flat" cmpd="sng">
              <a:solidFill>
                <a:schemeClr val="bg1">
                  <a:lumMod val="50000"/>
                </a:schemeClr>
              </a:solidFill>
              <a:prstDash val="solid"/>
              <a:round/>
              <a:headEnd type="none" w="sm" len="sm"/>
              <a:tailEnd type="none" w="sm" len="sm"/>
            </a:ln>
          </p:spPr>
          <p:txBody>
            <a:bodyPr spcFirstLastPara="1" wrap="square" lIns="91425" tIns="45700" rIns="91425" bIns="45700" anchor="ctr" anchorCtr="0">
              <a:noAutofit/>
            </a:bodyPr>
            <a:lstStyle/>
            <a:p>
              <a:pPr marL="274320" marR="0" lvl="0" indent="0" algn="l" rtl="0">
                <a:lnSpc>
                  <a:spcPct val="100000"/>
                </a:lnSpc>
                <a:spcBef>
                  <a:spcPts val="0"/>
                </a:spcBef>
                <a:spcAft>
                  <a:spcPts val="0"/>
                </a:spcAft>
                <a:buNone/>
              </a:pPr>
              <a:r>
                <a:rPr lang="en-GB" sz="2800" b="1" i="0" u="none" strike="noStrike" cap="none" dirty="0">
                  <a:solidFill>
                    <a:schemeClr val="lt1"/>
                  </a:solidFill>
                  <a:latin typeface="Calibri"/>
                  <a:ea typeface="Calibri"/>
                  <a:cs typeface="Calibri"/>
                  <a:sym typeface="Calibri"/>
                </a:rPr>
                <a:t>EOSC-hub Operators</a:t>
              </a:r>
              <a:endParaRPr sz="2800" b="0" i="1"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sz="1400" b="0" i="1"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sz="1400" b="0" i="1"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sz="1400" b="0" i="1"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sz="1400" b="0" i="1"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sz="1400" b="0" i="1"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lang="en-GB" sz="1400" b="0" i="0"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lang="en-GB"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sz="1400" b="0" i="0"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sz="1400" b="0" i="0" u="none" strike="noStrike" cap="none" dirty="0">
                <a:solidFill>
                  <a:schemeClr val="lt1"/>
                </a:solidFill>
                <a:latin typeface="Calibri"/>
                <a:ea typeface="Calibri"/>
                <a:cs typeface="Calibri"/>
                <a:sym typeface="Calibri"/>
              </a:endParaRPr>
            </a:p>
          </p:txBody>
        </p:sp>
        <p:sp>
          <p:nvSpPr>
            <p:cNvPr id="15" name="Google Shape;198;p40">
              <a:extLst>
                <a:ext uri="{FF2B5EF4-FFF2-40B4-BE49-F238E27FC236}">
                  <a16:creationId xmlns:a16="http://schemas.microsoft.com/office/drawing/2014/main" id="{612A1514-210A-4021-8364-7CDD595870F7}"/>
                </a:ext>
              </a:extLst>
            </p:cNvPr>
            <p:cNvSpPr/>
            <p:nvPr/>
          </p:nvSpPr>
          <p:spPr>
            <a:xfrm>
              <a:off x="5592420" y="2299532"/>
              <a:ext cx="4053841" cy="2808511"/>
            </a:xfrm>
            <a:prstGeom prst="rect">
              <a:avLst/>
            </a:prstGeom>
            <a:solidFill>
              <a:srgbClr val="8CB3E3"/>
            </a:solidFill>
            <a:ln w="38100" cap="flat" cmpd="sng">
              <a:solidFill>
                <a:schemeClr val="bg1">
                  <a:lumMod val="50000"/>
                </a:schemeClr>
              </a:solidFill>
              <a:prstDash val="solid"/>
              <a:round/>
              <a:headEnd type="none" w="sm" len="sm"/>
              <a:tailEnd type="none" w="sm" len="sm"/>
            </a:ln>
          </p:spPr>
          <p:txBody>
            <a:bodyPr spcFirstLastPara="1" wrap="square" lIns="91425" tIns="45700" rIns="91425" bIns="45700" anchor="ctr" anchorCtr="0">
              <a:noAutofit/>
            </a:bodyPr>
            <a:lstStyle/>
            <a:p>
              <a:pPr marL="274320" marR="0" lvl="0" indent="0" algn="l" rtl="0">
                <a:lnSpc>
                  <a:spcPct val="100000"/>
                </a:lnSpc>
                <a:spcBef>
                  <a:spcPts val="0"/>
                </a:spcBef>
                <a:spcAft>
                  <a:spcPts val="0"/>
                </a:spcAft>
                <a:buNone/>
              </a:pPr>
              <a:r>
                <a:rPr lang="en-GB" sz="2800" b="1" i="0" u="none" strike="noStrike" cap="none" dirty="0">
                  <a:solidFill>
                    <a:schemeClr val="lt1"/>
                  </a:solidFill>
                  <a:latin typeface="Calibri"/>
                  <a:ea typeface="Calibri"/>
                  <a:cs typeface="Calibri"/>
                  <a:sym typeface="Calibri"/>
                </a:rPr>
                <a:t>Service Providers</a:t>
              </a:r>
              <a:endParaRPr sz="2800" b="1" i="1"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lang="en-GB" sz="2800" b="0" i="1"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sz="2800" b="0" i="1"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sz="2800" b="1" i="0"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sz="2800" b="1" i="0" u="none" strike="noStrike" cap="none" dirty="0">
                <a:solidFill>
                  <a:schemeClr val="lt1"/>
                </a:solidFill>
                <a:latin typeface="Calibri"/>
                <a:ea typeface="Calibri"/>
                <a:cs typeface="Calibri"/>
                <a:sym typeface="Calibri"/>
              </a:endParaRPr>
            </a:p>
          </p:txBody>
        </p:sp>
        <p:sp>
          <p:nvSpPr>
            <p:cNvPr id="16" name="Google Shape;199;p40">
              <a:extLst>
                <a:ext uri="{FF2B5EF4-FFF2-40B4-BE49-F238E27FC236}">
                  <a16:creationId xmlns:a16="http://schemas.microsoft.com/office/drawing/2014/main" id="{6FE4E17E-8DCF-417E-8C41-9B4CCAF3CA0C}"/>
                </a:ext>
              </a:extLst>
            </p:cNvPr>
            <p:cNvSpPr/>
            <p:nvPr/>
          </p:nvSpPr>
          <p:spPr>
            <a:xfrm>
              <a:off x="9792668" y="983914"/>
              <a:ext cx="1940769" cy="5430419"/>
            </a:xfrm>
            <a:prstGeom prst="rect">
              <a:avLst/>
            </a:prstGeom>
            <a:solidFill>
              <a:srgbClr val="8CB3E3"/>
            </a:solidFill>
            <a:ln w="38100" cap="flat" cmpd="sng">
              <a:solidFill>
                <a:schemeClr val="bg1">
                  <a:lumMod val="50000"/>
                </a:schemeClr>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endParaRPr sz="2800" b="0" i="0"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r>
                <a:rPr lang="en-GB" sz="2800" b="0" i="1" u="none" strike="noStrike" cap="none" dirty="0">
                  <a:solidFill>
                    <a:schemeClr val="lt1"/>
                  </a:solidFill>
                  <a:latin typeface="Calibri"/>
                  <a:ea typeface="Calibri"/>
                  <a:cs typeface="Calibri"/>
                  <a:sym typeface="Calibri"/>
                </a:rPr>
                <a:t>Educate, inform and support</a:t>
              </a:r>
              <a:endParaRPr sz="2800" b="1" i="1"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sz="2800" b="1" i="0" u="none" strike="noStrike" cap="none" dirty="0">
                <a:solidFill>
                  <a:schemeClr val="lt1"/>
                </a:solidFill>
                <a:latin typeface="Calibri"/>
                <a:ea typeface="Calibri"/>
                <a:cs typeface="Calibri"/>
                <a:sym typeface="Calibri"/>
              </a:endParaRPr>
            </a:p>
          </p:txBody>
        </p:sp>
      </p:grpSp>
      <p:sp>
        <p:nvSpPr>
          <p:cNvPr id="573" name="Google Shape;573;p47"/>
          <p:cNvSpPr txBox="1">
            <a:spLocks noGrp="1"/>
          </p:cNvSpPr>
          <p:nvPr>
            <p:ph type="sldNum" idx="12"/>
          </p:nvPr>
        </p:nvSpPr>
        <p:spPr>
          <a:xfrm>
            <a:off x="8737600" y="6381328"/>
            <a:ext cx="3119040" cy="288032"/>
          </a:xfrm>
          <a:prstGeom prst="rect">
            <a:avLst/>
          </a:prstGeom>
          <a:noFill/>
          <a:ln>
            <a:noFill/>
          </a:ln>
        </p:spPr>
        <p:txBody>
          <a:bodyPr spcFirstLastPara="1" wrap="square" lIns="91425" tIns="45700" rIns="91425" bIns="45700" anchor="t" anchorCtr="0">
            <a:noAutofit/>
          </a:bodyPr>
          <a:lstStyle/>
          <a:p>
            <a:pPr marL="0" lvl="0" indent="0" algn="r" rtl="0">
              <a:lnSpc>
                <a:spcPct val="100000"/>
              </a:lnSpc>
              <a:spcBef>
                <a:spcPts val="0"/>
              </a:spcBef>
              <a:spcAft>
                <a:spcPts val="0"/>
              </a:spcAft>
              <a:buSzPts val="1300"/>
              <a:buNone/>
            </a:pPr>
            <a:fld id="{00000000-1234-1234-1234-123412341234}" type="slidenum">
              <a:rPr lang="en-GB"/>
              <a:t>35</a:t>
            </a:fld>
            <a:endParaRPr/>
          </a:p>
        </p:txBody>
      </p:sp>
      <p:sp>
        <p:nvSpPr>
          <p:cNvPr id="574" name="Google Shape;574;p47"/>
          <p:cNvSpPr txBox="1">
            <a:spLocks noGrp="1"/>
          </p:cNvSpPr>
          <p:nvPr>
            <p:ph type="title"/>
          </p:nvPr>
        </p:nvSpPr>
        <p:spPr>
          <a:xfrm>
            <a:off x="3220977" y="188640"/>
            <a:ext cx="8640960" cy="537716"/>
          </a:xfrm>
          <a:prstGeom prst="rect">
            <a:avLst/>
          </a:prstGeom>
          <a:noFill/>
          <a:ln>
            <a:noFill/>
          </a:ln>
        </p:spPr>
        <p:txBody>
          <a:bodyPr spcFirstLastPara="1" wrap="square" lIns="91425" tIns="45700" rIns="91425" bIns="45700" anchor="t" anchorCtr="0">
            <a:normAutofit fontScale="90000"/>
          </a:bodyPr>
          <a:lstStyle/>
          <a:p>
            <a:pPr marL="0" marR="0" lvl="0" indent="0" algn="l" rtl="0">
              <a:lnSpc>
                <a:spcPct val="100000"/>
              </a:lnSpc>
              <a:spcBef>
                <a:spcPts val="0"/>
              </a:spcBef>
              <a:spcAft>
                <a:spcPts val="0"/>
              </a:spcAft>
              <a:buClr>
                <a:srgbClr val="1D2F45"/>
              </a:buClr>
              <a:buSzPts val="3600"/>
              <a:buFont typeface="Calibri"/>
              <a:buNone/>
            </a:pPr>
            <a:r>
              <a:rPr lang="en-GB" sz="3240"/>
              <a:t>8. Interoperability and Integration guidelines</a:t>
            </a:r>
            <a:endParaRPr/>
          </a:p>
        </p:txBody>
      </p:sp>
      <p:sp>
        <p:nvSpPr>
          <p:cNvPr id="580" name="Google Shape;580;p47"/>
          <p:cNvSpPr/>
          <p:nvPr/>
        </p:nvSpPr>
        <p:spPr>
          <a:xfrm>
            <a:off x="1626617" y="3032347"/>
            <a:ext cx="3240806" cy="1694397"/>
          </a:xfrm>
          <a:prstGeom prst="roundRect">
            <a:avLst>
              <a:gd name="adj" fmla="val 16667"/>
            </a:avLst>
          </a:prstGeom>
          <a:solidFill>
            <a:srgbClr val="FFFFFF">
              <a:alpha val="92156"/>
            </a:srgbClr>
          </a:solidFill>
          <a:ln w="38100" cap="flat" cmpd="sng">
            <a:solidFill>
              <a:srgbClr val="B5892D"/>
            </a:solidFill>
            <a:prstDash val="solid"/>
            <a:round/>
            <a:headEnd type="none" w="sm" len="sm"/>
            <a:tailEnd type="none" w="sm" len="sm"/>
          </a:ln>
        </p:spPr>
        <p:txBody>
          <a:bodyPr spcFirstLastPara="1" wrap="square" lIns="91425" tIns="45700" rIns="91425" bIns="45700" anchor="b" anchorCtr="0">
            <a:noAutofit/>
          </a:bodyPr>
          <a:lstStyle/>
          <a:p>
            <a:pPr marL="0" marR="0" lvl="0" indent="0" algn="ctr" rtl="0">
              <a:lnSpc>
                <a:spcPct val="100000"/>
              </a:lnSpc>
              <a:spcBef>
                <a:spcPts val="0"/>
              </a:spcBef>
              <a:spcAft>
                <a:spcPts val="0"/>
              </a:spcAft>
              <a:buNone/>
            </a:pPr>
            <a:r>
              <a:rPr lang="en-GB" sz="1600" b="1" i="0" u="none" strike="noStrike" cap="none" dirty="0">
                <a:solidFill>
                  <a:srgbClr val="B5892D"/>
                </a:solidFill>
                <a:latin typeface="Open Sans"/>
                <a:ea typeface="Open Sans"/>
                <a:cs typeface="Open Sans"/>
                <a:sym typeface="Open Sans"/>
              </a:rPr>
              <a:t>Interoperability &amp; Integration Guidelines</a:t>
            </a:r>
            <a:endParaRPr sz="1600" b="0" i="0" u="none" strike="noStrike" cap="none" dirty="0">
              <a:solidFill>
                <a:srgbClr val="B5892D"/>
              </a:solidFill>
              <a:latin typeface="Open Sans"/>
              <a:ea typeface="Open Sans"/>
              <a:cs typeface="Open Sans"/>
              <a:sym typeface="Open Sans"/>
            </a:endParaRPr>
          </a:p>
        </p:txBody>
      </p:sp>
      <p:grpSp>
        <p:nvGrpSpPr>
          <p:cNvPr id="17" name="Group 16">
            <a:extLst>
              <a:ext uri="{FF2B5EF4-FFF2-40B4-BE49-F238E27FC236}">
                <a16:creationId xmlns:a16="http://schemas.microsoft.com/office/drawing/2014/main" id="{CB3CC7FE-CC9D-4F47-A63D-BB0062A330A2}"/>
              </a:ext>
            </a:extLst>
          </p:cNvPr>
          <p:cNvGrpSpPr/>
          <p:nvPr/>
        </p:nvGrpSpPr>
        <p:grpSpPr>
          <a:xfrm>
            <a:off x="335360" y="949839"/>
            <a:ext cx="566259" cy="5345629"/>
            <a:chOff x="335360" y="949839"/>
            <a:chExt cx="566259" cy="5345629"/>
          </a:xfrm>
        </p:grpSpPr>
        <p:pic>
          <p:nvPicPr>
            <p:cNvPr id="18" name="Picture 10">
              <a:extLst>
                <a:ext uri="{FF2B5EF4-FFF2-40B4-BE49-F238E27FC236}">
                  <a16:creationId xmlns:a16="http://schemas.microsoft.com/office/drawing/2014/main" id="{C62B0423-B99E-47E8-976F-A35ECEA8BC81}"/>
                </a:ext>
              </a:extLst>
            </p:cNvPr>
            <p:cNvPicPr>
              <a:picLocks noChangeAspect="1" noChangeArrowheads="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949839"/>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2">
              <a:extLst>
                <a:ext uri="{FF2B5EF4-FFF2-40B4-BE49-F238E27FC236}">
                  <a16:creationId xmlns:a16="http://schemas.microsoft.com/office/drawing/2014/main" id="{B9F5F569-8CD3-47F8-8E97-26F44EA7C68D}"/>
                </a:ext>
              </a:extLst>
            </p:cNvPr>
            <p:cNvPicPr>
              <a:picLocks noChangeAspect="1" noChangeArrowheads="1"/>
            </p:cNvPicPr>
            <p:nvPr/>
          </p:nvPicPr>
          <p:blipFill>
            <a:blip r:embed="rId4">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155040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4">
              <a:extLst>
                <a:ext uri="{FF2B5EF4-FFF2-40B4-BE49-F238E27FC236}">
                  <a16:creationId xmlns:a16="http://schemas.microsoft.com/office/drawing/2014/main" id="{920E42A0-FA80-4821-9BD8-B8976D3EEC14}"/>
                </a:ext>
              </a:extLst>
            </p:cNvPr>
            <p:cNvPicPr>
              <a:picLocks noChangeAspect="1" noChangeArrowheads="1"/>
            </p:cNvPicPr>
            <p:nvPr/>
          </p:nvPicPr>
          <p:blipFill>
            <a:blip r:embed="rId5">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2150977"/>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6">
              <a:extLst>
                <a:ext uri="{FF2B5EF4-FFF2-40B4-BE49-F238E27FC236}">
                  <a16:creationId xmlns:a16="http://schemas.microsoft.com/office/drawing/2014/main" id="{1B6A5149-27AA-4BCD-9D3B-751A0A043731}"/>
                </a:ext>
              </a:extLst>
            </p:cNvPr>
            <p:cNvPicPr>
              <a:picLocks noChangeAspect="1" noChangeArrowheads="1"/>
            </p:cNvPicPr>
            <p:nvPr/>
          </p:nvPicPr>
          <p:blipFill>
            <a:blip r:embed="rId6">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2751544"/>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8">
              <a:extLst>
                <a:ext uri="{FF2B5EF4-FFF2-40B4-BE49-F238E27FC236}">
                  <a16:creationId xmlns:a16="http://schemas.microsoft.com/office/drawing/2014/main" id="{3D9313C4-5D77-4C99-BD10-323C0FB2478D}"/>
                </a:ext>
              </a:extLst>
            </p:cNvPr>
            <p:cNvPicPr>
              <a:picLocks noChangeAspect="1" noChangeArrowheads="1"/>
            </p:cNvPicPr>
            <p:nvPr/>
          </p:nvPicPr>
          <p:blipFill>
            <a:blip r:embed="rId7">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3352114"/>
              <a:ext cx="537715" cy="537715"/>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0">
              <a:extLst>
                <a:ext uri="{FF2B5EF4-FFF2-40B4-BE49-F238E27FC236}">
                  <a16:creationId xmlns:a16="http://schemas.microsoft.com/office/drawing/2014/main" id="{5458CCD6-0DDF-4880-9C9B-1E102A5D974C}"/>
                </a:ext>
              </a:extLst>
            </p:cNvPr>
            <p:cNvPicPr>
              <a:picLocks noChangeAspect="1" noChangeArrowheads="1"/>
            </p:cNvPicPr>
            <p:nvPr/>
          </p:nvPicPr>
          <p:blipFill>
            <a:blip r:embed="rId8">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3954364"/>
              <a:ext cx="536959" cy="537716"/>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2">
              <a:extLst>
                <a:ext uri="{FF2B5EF4-FFF2-40B4-BE49-F238E27FC236}">
                  <a16:creationId xmlns:a16="http://schemas.microsoft.com/office/drawing/2014/main" id="{96E6F5F2-19B8-4D48-A550-82786A581730}"/>
                </a:ext>
              </a:extLst>
            </p:cNvPr>
            <p:cNvPicPr>
              <a:picLocks noChangeAspect="1" noChangeArrowheads="1"/>
            </p:cNvPicPr>
            <p:nvPr/>
          </p:nvPicPr>
          <p:blipFill>
            <a:blip r:embed="rId9">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455661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4">
              <a:extLst>
                <a:ext uri="{FF2B5EF4-FFF2-40B4-BE49-F238E27FC236}">
                  <a16:creationId xmlns:a16="http://schemas.microsoft.com/office/drawing/2014/main" id="{D9929FB3-8137-4236-A76F-3B1679809C2D}"/>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64660" y="515718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6">
              <a:extLst>
                <a:ext uri="{FF2B5EF4-FFF2-40B4-BE49-F238E27FC236}">
                  <a16:creationId xmlns:a16="http://schemas.microsoft.com/office/drawing/2014/main" id="{1DC4D540-74AC-4D79-B850-43BCF50EC9AB}"/>
                </a:ext>
              </a:extLst>
            </p:cNvPr>
            <p:cNvPicPr>
              <a:picLocks noChangeAspect="1" noChangeArrowheads="1"/>
            </p:cNvPicPr>
            <p:nvPr/>
          </p:nvPicPr>
          <p:blipFill>
            <a:blip r:embed="rId11">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35360" y="5757752"/>
              <a:ext cx="536959" cy="537716"/>
            </a:xfrm>
            <a:prstGeom prst="rect">
              <a:avLst/>
            </a:prstGeom>
            <a:noFill/>
            <a:extLst>
              <a:ext uri="{909E8E84-426E-40DD-AFC4-6F175D3DCCD1}">
                <a14:hiddenFill xmlns:a14="http://schemas.microsoft.com/office/drawing/2010/main">
                  <a:solidFill>
                    <a:srgbClr val="FFFFFF"/>
                  </a:solidFill>
                </a14:hiddenFill>
              </a:ext>
            </a:extLst>
          </p:spPr>
        </p:pic>
      </p:grpSp>
      <p:pic>
        <p:nvPicPr>
          <p:cNvPr id="27" name="Picture 26">
            <a:extLst>
              <a:ext uri="{FF2B5EF4-FFF2-40B4-BE49-F238E27FC236}">
                <a16:creationId xmlns:a16="http://schemas.microsoft.com/office/drawing/2014/main" id="{FEDC2D4D-7197-48DC-8450-E83618FA363E}"/>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34094" y="3101789"/>
            <a:ext cx="1025852" cy="10258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234686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584"/>
        <p:cNvGrpSpPr/>
        <p:nvPr/>
      </p:nvGrpSpPr>
      <p:grpSpPr>
        <a:xfrm>
          <a:off x="0" y="0"/>
          <a:ext cx="0" cy="0"/>
          <a:chOff x="0" y="0"/>
          <a:chExt cx="0" cy="0"/>
        </a:xfrm>
      </p:grpSpPr>
      <p:sp>
        <p:nvSpPr>
          <p:cNvPr id="585" name="Google Shape;585;p25"/>
          <p:cNvSpPr txBox="1">
            <a:spLocks noGrp="1"/>
          </p:cNvSpPr>
          <p:nvPr>
            <p:ph type="body" idx="1"/>
          </p:nvPr>
        </p:nvSpPr>
        <p:spPr>
          <a:xfrm>
            <a:off x="1743740" y="1792170"/>
            <a:ext cx="9326090" cy="4135482"/>
          </a:xfrm>
          <a:prstGeom prst="rect">
            <a:avLst/>
          </a:prstGeom>
          <a:noFill/>
          <a:ln>
            <a:noFill/>
          </a:ln>
        </p:spPr>
        <p:txBody>
          <a:bodyPr spcFirstLastPara="1" wrap="square" lIns="91425" tIns="45700" rIns="91425" bIns="45700" anchor="t" anchorCtr="0">
            <a:normAutofit fontScale="92500"/>
          </a:bodyPr>
          <a:lstStyle/>
          <a:p>
            <a:pPr marL="342900" lvl="0" indent="-342900" algn="l" rtl="0">
              <a:lnSpc>
                <a:spcPct val="100000"/>
              </a:lnSpc>
              <a:spcBef>
                <a:spcPts val="0"/>
              </a:spcBef>
              <a:spcAft>
                <a:spcPts val="0"/>
              </a:spcAft>
              <a:buClr>
                <a:srgbClr val="3C3C3C"/>
              </a:buClr>
              <a:buSzPts val="2800"/>
              <a:buFont typeface="Calibri"/>
              <a:buChar char="•"/>
            </a:pPr>
            <a:r>
              <a:rPr lang="en-GB" dirty="0"/>
              <a:t>Interoperability and Integration guidelines define the high-level architecture for basic EOSC technical functions</a:t>
            </a:r>
            <a:br>
              <a:rPr lang="en-GB" dirty="0"/>
            </a:br>
            <a:r>
              <a:rPr lang="en-GB" dirty="0"/>
              <a:t> </a:t>
            </a:r>
            <a:endParaRPr dirty="0"/>
          </a:p>
          <a:p>
            <a:pPr marL="742950" lvl="1" indent="-285750" algn="l" rtl="0">
              <a:lnSpc>
                <a:spcPct val="100000"/>
              </a:lnSpc>
              <a:spcBef>
                <a:spcPts val="520"/>
              </a:spcBef>
              <a:spcAft>
                <a:spcPts val="0"/>
              </a:spcAft>
              <a:buClr>
                <a:srgbClr val="3C3C3C"/>
              </a:buClr>
              <a:buSzPts val="2340"/>
              <a:buChar char="-"/>
            </a:pPr>
            <a:r>
              <a:rPr lang="en-GB" dirty="0"/>
              <a:t>Consists of technical specifications, policies and procedures for FAIR data management and security, documents and reports</a:t>
            </a:r>
            <a:endParaRPr dirty="0"/>
          </a:p>
          <a:p>
            <a:pPr marL="742950" lvl="1" indent="-285750" algn="l" rtl="0">
              <a:lnSpc>
                <a:spcPct val="100000"/>
              </a:lnSpc>
              <a:spcBef>
                <a:spcPts val="520"/>
              </a:spcBef>
              <a:spcAft>
                <a:spcPts val="0"/>
              </a:spcAft>
              <a:buClr>
                <a:srgbClr val="3C3C3C"/>
              </a:buClr>
              <a:buSzPts val="2340"/>
              <a:buChar char="-"/>
            </a:pPr>
            <a:r>
              <a:rPr lang="en-GB" dirty="0"/>
              <a:t>Promote EOSC standards and APIs</a:t>
            </a:r>
            <a:endParaRPr dirty="0"/>
          </a:p>
          <a:p>
            <a:pPr marL="742950" lvl="1" indent="-285750" algn="l" rtl="0">
              <a:lnSpc>
                <a:spcPct val="100000"/>
              </a:lnSpc>
              <a:spcBef>
                <a:spcPts val="520"/>
              </a:spcBef>
              <a:spcAft>
                <a:spcPts val="0"/>
              </a:spcAft>
              <a:buClr>
                <a:srgbClr val="3C3C3C"/>
              </a:buClr>
              <a:buSzPts val="2340"/>
              <a:buChar char="-"/>
            </a:pPr>
            <a:r>
              <a:rPr lang="en-GB" dirty="0"/>
              <a:t>Facilitate access to services</a:t>
            </a:r>
            <a:endParaRPr dirty="0"/>
          </a:p>
          <a:p>
            <a:pPr marL="742950" lvl="1" indent="-285750" algn="l" rtl="0">
              <a:lnSpc>
                <a:spcPct val="100000"/>
              </a:lnSpc>
              <a:spcBef>
                <a:spcPts val="520"/>
              </a:spcBef>
              <a:spcAft>
                <a:spcPts val="0"/>
              </a:spcAft>
              <a:buClr>
                <a:srgbClr val="3C3C3C"/>
              </a:buClr>
              <a:buSzPts val="2340"/>
              <a:buChar char="-"/>
            </a:pPr>
            <a:r>
              <a:rPr lang="en-GB" dirty="0"/>
              <a:t>Lower barriers to integrating and composing services </a:t>
            </a:r>
            <a:endParaRPr dirty="0"/>
          </a:p>
          <a:p>
            <a:pPr marL="742950" lvl="1" indent="-285750" algn="l" rtl="0">
              <a:lnSpc>
                <a:spcPct val="100000"/>
              </a:lnSpc>
              <a:spcBef>
                <a:spcPts val="520"/>
              </a:spcBef>
              <a:spcAft>
                <a:spcPts val="0"/>
              </a:spcAft>
              <a:buClr>
                <a:srgbClr val="3C3C3C"/>
              </a:buClr>
              <a:buSzPts val="2340"/>
              <a:buChar char="-"/>
            </a:pPr>
            <a:r>
              <a:rPr lang="en-GB" dirty="0"/>
              <a:t>Promotes the usage of services between adjacent communities</a:t>
            </a:r>
            <a:endParaRPr dirty="0"/>
          </a:p>
          <a:p>
            <a:pPr marL="0" lvl="0" indent="0" algn="l" rtl="0">
              <a:lnSpc>
                <a:spcPct val="100000"/>
              </a:lnSpc>
              <a:spcBef>
                <a:spcPts val="560"/>
              </a:spcBef>
              <a:spcAft>
                <a:spcPts val="0"/>
              </a:spcAft>
              <a:buClr>
                <a:srgbClr val="3C3C3C"/>
              </a:buClr>
              <a:buSzPts val="2800"/>
              <a:buNone/>
            </a:pPr>
            <a:endParaRPr dirty="0"/>
          </a:p>
          <a:p>
            <a:pPr marL="342900" lvl="0" indent="-165100" algn="l" rtl="0">
              <a:lnSpc>
                <a:spcPct val="100000"/>
              </a:lnSpc>
              <a:spcBef>
                <a:spcPts val="560"/>
              </a:spcBef>
              <a:spcAft>
                <a:spcPts val="0"/>
              </a:spcAft>
              <a:buClr>
                <a:srgbClr val="3C3C3C"/>
              </a:buClr>
              <a:buSzPts val="2800"/>
              <a:buFont typeface="Calibri"/>
              <a:buNone/>
            </a:pPr>
            <a:endParaRPr dirty="0"/>
          </a:p>
        </p:txBody>
      </p:sp>
      <p:sp>
        <p:nvSpPr>
          <p:cNvPr id="586" name="Google Shape;586;p25"/>
          <p:cNvSpPr txBox="1">
            <a:spLocks noGrp="1"/>
          </p:cNvSpPr>
          <p:nvPr>
            <p:ph type="dt" idx="10"/>
          </p:nvPr>
        </p:nvSpPr>
        <p:spPr>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05/05/2020</a:t>
            </a:r>
            <a:endParaRPr/>
          </a:p>
        </p:txBody>
      </p:sp>
      <p:sp>
        <p:nvSpPr>
          <p:cNvPr id="587" name="Google Shape;587;p25"/>
          <p:cNvSpPr txBox="1">
            <a:spLocks noGrp="1"/>
          </p:cNvSpPr>
          <p:nvPr>
            <p:ph type="sldNum" idx="12"/>
          </p:nvPr>
        </p:nvSpPr>
        <p:spPr>
          <a:prstGeom prst="rect">
            <a:avLst/>
          </a:prstGeom>
          <a:noFill/>
          <a:ln>
            <a:noFill/>
          </a:ln>
        </p:spPr>
        <p:txBody>
          <a:bodyPr spcFirstLastPara="1" wrap="square" lIns="91425" tIns="45700" rIns="91425" bIns="45700" anchor="t" anchorCtr="0">
            <a:noAutofit/>
          </a:bodyPr>
          <a:lstStyle/>
          <a:p>
            <a:pPr marL="0" lvl="0" indent="0" algn="r" rtl="0">
              <a:lnSpc>
                <a:spcPct val="100000"/>
              </a:lnSpc>
              <a:spcBef>
                <a:spcPts val="0"/>
              </a:spcBef>
              <a:spcAft>
                <a:spcPts val="0"/>
              </a:spcAft>
              <a:buSzPts val="1300"/>
              <a:buNone/>
            </a:pPr>
            <a:fld id="{00000000-1234-1234-1234-123412341234}" type="slidenum">
              <a:rPr lang="en-GB"/>
              <a:t>36</a:t>
            </a:fld>
            <a:endParaRPr/>
          </a:p>
        </p:txBody>
      </p:sp>
      <p:sp>
        <p:nvSpPr>
          <p:cNvPr id="588" name="Google Shape;588;p25"/>
          <p:cNvSpPr txBox="1">
            <a:spLocks noGrp="1"/>
          </p:cNvSpPr>
          <p:nvPr>
            <p:ph type="title"/>
          </p:nvPr>
        </p:nvSpPr>
        <p:spPr>
          <a:xfrm>
            <a:off x="3215679" y="304658"/>
            <a:ext cx="8640960" cy="537716"/>
          </a:xfrm>
          <a:prstGeom prst="rect">
            <a:avLst/>
          </a:prstGeom>
          <a:noFill/>
          <a:ln>
            <a:noFill/>
          </a:ln>
        </p:spPr>
        <p:txBody>
          <a:bodyPr spcFirstLastPara="1" wrap="square" lIns="91425" tIns="45700" rIns="91425" bIns="45700" anchor="t" anchorCtr="0">
            <a:normAutofit/>
          </a:bodyPr>
          <a:lstStyle/>
          <a:p>
            <a:pPr marL="0" lvl="0" indent="0" rtl="0">
              <a:lnSpc>
                <a:spcPct val="100000"/>
              </a:lnSpc>
              <a:spcBef>
                <a:spcPts val="0"/>
              </a:spcBef>
              <a:spcAft>
                <a:spcPts val="0"/>
              </a:spcAft>
              <a:buClr>
                <a:srgbClr val="1D2F45"/>
              </a:buClr>
              <a:buSzPts val="3240"/>
              <a:buFont typeface="Calibri"/>
              <a:buNone/>
            </a:pPr>
            <a:r>
              <a:rPr lang="en-GB" dirty="0"/>
              <a:t>Interoperability and Integration guidelines - Overview</a:t>
            </a:r>
            <a:endParaRPr dirty="0"/>
          </a:p>
        </p:txBody>
      </p:sp>
      <p:grpSp>
        <p:nvGrpSpPr>
          <p:cNvPr id="17" name="Group 22">
            <a:extLst>
              <a:ext uri="{FF2B5EF4-FFF2-40B4-BE49-F238E27FC236}">
                <a16:creationId xmlns:a16="http://schemas.microsoft.com/office/drawing/2014/main" id="{5FB2EAF3-79F0-3A42-8563-0E2791A03658}"/>
              </a:ext>
            </a:extLst>
          </p:cNvPr>
          <p:cNvGrpSpPr/>
          <p:nvPr/>
        </p:nvGrpSpPr>
        <p:grpSpPr>
          <a:xfrm>
            <a:off x="335360" y="1157450"/>
            <a:ext cx="520509" cy="4913742"/>
            <a:chOff x="335360" y="949839"/>
            <a:chExt cx="566259" cy="5345629"/>
          </a:xfrm>
        </p:grpSpPr>
        <p:pic>
          <p:nvPicPr>
            <p:cNvPr id="18" name="Picture 10">
              <a:extLst>
                <a:ext uri="{FF2B5EF4-FFF2-40B4-BE49-F238E27FC236}">
                  <a16:creationId xmlns:a16="http://schemas.microsoft.com/office/drawing/2014/main" id="{B7F96EC9-2151-5B46-8FA1-29BD03F760A9}"/>
                </a:ext>
              </a:extLst>
            </p:cNvPr>
            <p:cNvPicPr>
              <a:picLocks noChangeAspect="1" noChangeArrowheads="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949839"/>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2">
              <a:extLst>
                <a:ext uri="{FF2B5EF4-FFF2-40B4-BE49-F238E27FC236}">
                  <a16:creationId xmlns:a16="http://schemas.microsoft.com/office/drawing/2014/main" id="{9031FDEC-2F68-5347-ADC0-F138742C12FD}"/>
                </a:ext>
              </a:extLst>
            </p:cNvPr>
            <p:cNvPicPr>
              <a:picLocks noChangeAspect="1" noChangeArrowheads="1"/>
            </p:cNvPicPr>
            <p:nvPr/>
          </p:nvPicPr>
          <p:blipFill>
            <a:blip r:embed="rId4">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155040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4">
              <a:extLst>
                <a:ext uri="{FF2B5EF4-FFF2-40B4-BE49-F238E27FC236}">
                  <a16:creationId xmlns:a16="http://schemas.microsoft.com/office/drawing/2014/main" id="{30220C4C-B7E3-9C4E-A615-14EBA1AA7E41}"/>
                </a:ext>
              </a:extLst>
            </p:cNvPr>
            <p:cNvPicPr>
              <a:picLocks noChangeAspect="1" noChangeArrowheads="1"/>
            </p:cNvPicPr>
            <p:nvPr/>
          </p:nvPicPr>
          <p:blipFill>
            <a:blip r:embed="rId5">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2150977"/>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6">
              <a:extLst>
                <a:ext uri="{FF2B5EF4-FFF2-40B4-BE49-F238E27FC236}">
                  <a16:creationId xmlns:a16="http://schemas.microsoft.com/office/drawing/2014/main" id="{3BD07C1F-8599-324A-90B1-E304DCEEA461}"/>
                </a:ext>
              </a:extLst>
            </p:cNvPr>
            <p:cNvPicPr>
              <a:picLocks noChangeAspect="1" noChangeArrowheads="1"/>
            </p:cNvPicPr>
            <p:nvPr/>
          </p:nvPicPr>
          <p:blipFill>
            <a:blip r:embed="rId6">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2751544"/>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8">
              <a:extLst>
                <a:ext uri="{FF2B5EF4-FFF2-40B4-BE49-F238E27FC236}">
                  <a16:creationId xmlns:a16="http://schemas.microsoft.com/office/drawing/2014/main" id="{223C9BAD-4033-BA49-BA09-2D16B3E25FD0}"/>
                </a:ext>
              </a:extLst>
            </p:cNvPr>
            <p:cNvPicPr>
              <a:picLocks noChangeAspect="1" noChangeArrowheads="1"/>
            </p:cNvPicPr>
            <p:nvPr/>
          </p:nvPicPr>
          <p:blipFill>
            <a:blip r:embed="rId7">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3352114"/>
              <a:ext cx="537715" cy="537715"/>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0">
              <a:extLst>
                <a:ext uri="{FF2B5EF4-FFF2-40B4-BE49-F238E27FC236}">
                  <a16:creationId xmlns:a16="http://schemas.microsoft.com/office/drawing/2014/main" id="{3892534E-BC70-9E42-BEA6-4C317015F4AE}"/>
                </a:ext>
              </a:extLst>
            </p:cNvPr>
            <p:cNvPicPr>
              <a:picLocks noChangeAspect="1" noChangeArrowheads="1"/>
            </p:cNvPicPr>
            <p:nvPr/>
          </p:nvPicPr>
          <p:blipFill>
            <a:blip r:embed="rId8">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3954364"/>
              <a:ext cx="536959" cy="537716"/>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2">
              <a:extLst>
                <a:ext uri="{FF2B5EF4-FFF2-40B4-BE49-F238E27FC236}">
                  <a16:creationId xmlns:a16="http://schemas.microsoft.com/office/drawing/2014/main" id="{C1A45E00-D10C-5D41-B302-315EC310AF74}"/>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64660" y="455661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4">
              <a:extLst>
                <a:ext uri="{FF2B5EF4-FFF2-40B4-BE49-F238E27FC236}">
                  <a16:creationId xmlns:a16="http://schemas.microsoft.com/office/drawing/2014/main" id="{133A7CCD-5789-1B40-80E2-72C2EE87A794}"/>
                </a:ext>
              </a:extLst>
            </p:cNvPr>
            <p:cNvPicPr>
              <a:picLocks noChangeAspect="1" noChangeArrowheads="1"/>
            </p:cNvPicPr>
            <p:nvPr/>
          </p:nvPicPr>
          <p:blipFill>
            <a:blip r:embed="rId10">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515718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6">
              <a:extLst>
                <a:ext uri="{FF2B5EF4-FFF2-40B4-BE49-F238E27FC236}">
                  <a16:creationId xmlns:a16="http://schemas.microsoft.com/office/drawing/2014/main" id="{C09DCC66-3974-BC46-A882-CD94240470F5}"/>
                </a:ext>
              </a:extLst>
            </p:cNvPr>
            <p:cNvPicPr>
              <a:picLocks noChangeAspect="1" noChangeArrowheads="1"/>
            </p:cNvPicPr>
            <p:nvPr/>
          </p:nvPicPr>
          <p:blipFill>
            <a:blip r:embed="rId11">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35360" y="5757752"/>
              <a:ext cx="536959" cy="537716"/>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593"/>
        <p:cNvGrpSpPr/>
        <p:nvPr/>
      </p:nvGrpSpPr>
      <p:grpSpPr>
        <a:xfrm>
          <a:off x="0" y="0"/>
          <a:ext cx="0" cy="0"/>
          <a:chOff x="0" y="0"/>
          <a:chExt cx="0" cy="0"/>
        </a:xfrm>
      </p:grpSpPr>
      <p:sp>
        <p:nvSpPr>
          <p:cNvPr id="594" name="Google Shape;594;p26"/>
          <p:cNvSpPr txBox="1">
            <a:spLocks noGrp="1"/>
          </p:cNvSpPr>
          <p:nvPr>
            <p:ph type="dt" idx="10"/>
          </p:nvPr>
        </p:nvSpPr>
        <p:spPr>
          <a:xfrm>
            <a:off x="335360" y="6381328"/>
            <a:ext cx="2844800" cy="288032"/>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05/05/2020</a:t>
            </a:r>
            <a:endParaRPr/>
          </a:p>
        </p:txBody>
      </p:sp>
      <p:sp>
        <p:nvSpPr>
          <p:cNvPr id="595" name="Google Shape;595;p26"/>
          <p:cNvSpPr txBox="1">
            <a:spLocks noGrp="1"/>
          </p:cNvSpPr>
          <p:nvPr>
            <p:ph type="sldNum" idx="12"/>
          </p:nvPr>
        </p:nvSpPr>
        <p:spPr>
          <a:xfrm>
            <a:off x="8737600" y="6381328"/>
            <a:ext cx="3119040" cy="288032"/>
          </a:xfrm>
          <a:prstGeom prst="rect">
            <a:avLst/>
          </a:prstGeom>
          <a:noFill/>
          <a:ln>
            <a:noFill/>
          </a:ln>
        </p:spPr>
        <p:txBody>
          <a:bodyPr spcFirstLastPara="1" wrap="square" lIns="91425" tIns="45700" rIns="91425" bIns="45700" anchor="t" anchorCtr="0">
            <a:noAutofit/>
          </a:bodyPr>
          <a:lstStyle/>
          <a:p>
            <a:pPr marL="0" lvl="0" indent="0" algn="r" rtl="0">
              <a:lnSpc>
                <a:spcPct val="100000"/>
              </a:lnSpc>
              <a:spcBef>
                <a:spcPts val="0"/>
              </a:spcBef>
              <a:spcAft>
                <a:spcPts val="0"/>
              </a:spcAft>
              <a:buSzPts val="1300"/>
              <a:buNone/>
            </a:pPr>
            <a:fld id="{00000000-1234-1234-1234-123412341234}" type="slidenum">
              <a:rPr lang="en-GB"/>
              <a:t>37</a:t>
            </a:fld>
            <a:endParaRPr/>
          </a:p>
        </p:txBody>
      </p:sp>
      <p:sp>
        <p:nvSpPr>
          <p:cNvPr id="596" name="Google Shape;596;p26"/>
          <p:cNvSpPr txBox="1">
            <a:spLocks noGrp="1"/>
          </p:cNvSpPr>
          <p:nvPr>
            <p:ph type="title"/>
          </p:nvPr>
        </p:nvSpPr>
        <p:spPr>
          <a:xfrm>
            <a:off x="3220977" y="252438"/>
            <a:ext cx="8640960" cy="537716"/>
          </a:xfrm>
          <a:prstGeom prst="rect">
            <a:avLst/>
          </a:prstGeom>
          <a:noFill/>
          <a:ln>
            <a:noFill/>
          </a:ln>
        </p:spPr>
        <p:txBody>
          <a:bodyPr spcFirstLastPara="1" wrap="square" lIns="91425" tIns="45700" rIns="91425" bIns="45700" anchor="t" anchorCtr="0">
            <a:normAutofit/>
          </a:bodyPr>
          <a:lstStyle/>
          <a:p>
            <a:pPr marL="0" lvl="0" indent="0" rtl="0">
              <a:lnSpc>
                <a:spcPct val="100000"/>
              </a:lnSpc>
              <a:spcBef>
                <a:spcPts val="0"/>
              </a:spcBef>
              <a:spcAft>
                <a:spcPts val="0"/>
              </a:spcAft>
              <a:buClr>
                <a:srgbClr val="1D2F45"/>
              </a:buClr>
              <a:buSzPts val="3240"/>
              <a:buFont typeface="Calibri"/>
              <a:buNone/>
            </a:pPr>
            <a:r>
              <a:rPr lang="en-GB" dirty="0"/>
              <a:t>Reference Architecture</a:t>
            </a:r>
            <a:endParaRPr dirty="0"/>
          </a:p>
        </p:txBody>
      </p:sp>
      <p:pic>
        <p:nvPicPr>
          <p:cNvPr id="597" name="Google Shape;597;p26"/>
          <p:cNvPicPr preferRelativeResize="0"/>
          <p:nvPr/>
        </p:nvPicPr>
        <p:blipFill rotWithShape="1">
          <a:blip r:embed="rId3">
            <a:alphaModFix/>
          </a:blip>
          <a:srcRect/>
          <a:stretch/>
        </p:blipFill>
        <p:spPr>
          <a:xfrm>
            <a:off x="1348010" y="1432498"/>
            <a:ext cx="6375023" cy="4564272"/>
          </a:xfrm>
          <a:prstGeom prst="rect">
            <a:avLst/>
          </a:prstGeom>
          <a:noFill/>
          <a:ln>
            <a:noFill/>
          </a:ln>
        </p:spPr>
      </p:pic>
      <p:sp>
        <p:nvSpPr>
          <p:cNvPr id="599" name="Google Shape;599;p26"/>
          <p:cNvSpPr txBox="1"/>
          <p:nvPr/>
        </p:nvSpPr>
        <p:spPr>
          <a:xfrm>
            <a:off x="7802355" y="1251737"/>
            <a:ext cx="3744747" cy="5011800"/>
          </a:xfrm>
          <a:prstGeom prst="rect">
            <a:avLst/>
          </a:prstGeom>
          <a:noFill/>
          <a:ln>
            <a:noFill/>
          </a:ln>
        </p:spPr>
        <p:txBody>
          <a:bodyPr spcFirstLastPara="1" wrap="square" lIns="91425" tIns="91425" rIns="91425" bIns="91425" anchor="t" anchorCtr="0">
            <a:noAutofit/>
          </a:bodyPr>
          <a:lstStyle/>
          <a:p>
            <a:pPr marL="457200" marR="0" lvl="0" indent="-368300" algn="l" rtl="0">
              <a:lnSpc>
                <a:spcPct val="90000"/>
              </a:lnSpc>
              <a:spcBef>
                <a:spcPts val="1000"/>
              </a:spcBef>
              <a:spcAft>
                <a:spcPts val="0"/>
              </a:spcAft>
              <a:buClr>
                <a:srgbClr val="3C3C3C"/>
              </a:buClr>
              <a:buSzPts val="2200"/>
              <a:buFont typeface="Arial"/>
              <a:buChar char="•"/>
            </a:pPr>
            <a:r>
              <a:rPr lang="en-GB" sz="1800" b="1" i="0" u="none" strike="noStrike" cap="none" dirty="0">
                <a:solidFill>
                  <a:schemeClr val="tx1"/>
                </a:solidFill>
                <a:latin typeface="Calibri"/>
                <a:ea typeface="Calibri"/>
                <a:cs typeface="Calibri"/>
                <a:sym typeface="Calibri"/>
              </a:rPr>
              <a:t>Reference architecture: </a:t>
            </a:r>
            <a:r>
              <a:rPr lang="en-GB" sz="1800" b="0" i="0" u="none" strike="noStrike" cap="none" dirty="0">
                <a:solidFill>
                  <a:schemeClr val="tx1"/>
                </a:solidFill>
                <a:latin typeface="Calibri"/>
                <a:ea typeface="Calibri"/>
                <a:cs typeface="Calibri"/>
                <a:sym typeface="Calibri"/>
              </a:rPr>
              <a:t>template solution for an architecture </a:t>
            </a:r>
            <a:endParaRPr sz="1800" b="0" i="0" u="none" strike="noStrike" cap="none" dirty="0">
              <a:solidFill>
                <a:schemeClr val="tx1"/>
              </a:solidFill>
              <a:latin typeface="Calibri"/>
              <a:ea typeface="Calibri"/>
              <a:cs typeface="Calibri"/>
              <a:sym typeface="Calibri"/>
            </a:endParaRPr>
          </a:p>
          <a:p>
            <a:pPr marL="914400" marR="0" lvl="1" indent="-368300" algn="l" rtl="0">
              <a:lnSpc>
                <a:spcPct val="90000"/>
              </a:lnSpc>
              <a:spcBef>
                <a:spcPts val="0"/>
              </a:spcBef>
              <a:spcAft>
                <a:spcPts val="0"/>
              </a:spcAft>
              <a:buClr>
                <a:srgbClr val="3C3C3C"/>
              </a:buClr>
              <a:buSzPts val="2200"/>
              <a:buFont typeface="Calibri"/>
              <a:buChar char="-"/>
            </a:pPr>
            <a:r>
              <a:rPr lang="en-GB" sz="1800" b="0" i="0" u="none" strike="noStrike" cap="none" dirty="0">
                <a:solidFill>
                  <a:schemeClr val="tx1"/>
                </a:solidFill>
                <a:latin typeface="Calibri"/>
                <a:ea typeface="Calibri"/>
                <a:cs typeface="Calibri"/>
                <a:sym typeface="Calibri"/>
              </a:rPr>
              <a:t>common vocabulary</a:t>
            </a:r>
            <a:endParaRPr sz="1800" b="0" i="0" u="none" strike="noStrike" cap="none" dirty="0">
              <a:solidFill>
                <a:schemeClr val="tx1"/>
              </a:solidFill>
              <a:latin typeface="Calibri"/>
              <a:ea typeface="Calibri"/>
              <a:cs typeface="Calibri"/>
              <a:sym typeface="Calibri"/>
            </a:endParaRPr>
          </a:p>
          <a:p>
            <a:pPr marL="914400" marR="0" lvl="1" indent="-368300" algn="l" rtl="0">
              <a:lnSpc>
                <a:spcPct val="90000"/>
              </a:lnSpc>
              <a:spcBef>
                <a:spcPts val="0"/>
              </a:spcBef>
              <a:spcAft>
                <a:spcPts val="0"/>
              </a:spcAft>
              <a:buClr>
                <a:srgbClr val="3C3C3C"/>
              </a:buClr>
              <a:buSzPts val="2200"/>
              <a:buFont typeface="Calibri"/>
              <a:buChar char="-"/>
            </a:pPr>
            <a:r>
              <a:rPr lang="en-GB" sz="1800" b="0" i="0" u="none" strike="noStrike" cap="none" dirty="0">
                <a:solidFill>
                  <a:schemeClr val="tx1"/>
                </a:solidFill>
                <a:latin typeface="Calibri"/>
                <a:ea typeface="Calibri"/>
                <a:cs typeface="Calibri"/>
                <a:sym typeface="Calibri"/>
              </a:rPr>
              <a:t>list of </a:t>
            </a:r>
            <a:r>
              <a:rPr lang="en-GB" sz="1800" b="0" i="0" u="sng" strike="noStrike" cap="none" dirty="0">
                <a:solidFill>
                  <a:schemeClr val="tx1"/>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functions</a:t>
            </a:r>
            <a:r>
              <a:rPr lang="en-GB" sz="1800" b="0" i="0" u="none" strike="noStrike" cap="none" dirty="0">
                <a:solidFill>
                  <a:schemeClr val="tx1"/>
                </a:solidFill>
                <a:latin typeface="Calibri"/>
                <a:ea typeface="Calibri"/>
                <a:cs typeface="Calibri"/>
                <a:sym typeface="Calibri"/>
              </a:rPr>
              <a:t> and some indication of their </a:t>
            </a:r>
            <a:r>
              <a:rPr lang="en-GB" sz="1800" b="0" i="0" u="sng" strike="noStrike" cap="none" dirty="0">
                <a:solidFill>
                  <a:schemeClr val="tx1"/>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interfaces</a:t>
            </a:r>
            <a:r>
              <a:rPr lang="en-GB" sz="1800" b="0" i="0" u="none" strike="noStrike" cap="none" dirty="0">
                <a:solidFill>
                  <a:schemeClr val="tx1"/>
                </a:solidFill>
                <a:latin typeface="Calibri"/>
                <a:ea typeface="Calibri"/>
                <a:cs typeface="Calibri"/>
                <a:sym typeface="Calibri"/>
              </a:rPr>
              <a:t> (or </a:t>
            </a:r>
            <a:r>
              <a:rPr lang="en-GB" sz="1800" b="0" i="0" u="sng" strike="noStrike" cap="none" dirty="0">
                <a:solidFill>
                  <a:schemeClr val="tx1"/>
                </a:solidFill>
                <a:latin typeface="Calibri"/>
                <a:ea typeface="Calibri"/>
                <a:cs typeface="Calibri"/>
                <a:sym typeface="Calibri"/>
                <a:hlinkClick r:id="rId6">
                  <a:extLst>
                    <a:ext uri="{A12FA001-AC4F-418D-AE19-62706E023703}">
                      <ahyp:hlinkClr xmlns:ahyp="http://schemas.microsoft.com/office/drawing/2018/hyperlinkcolor" val="tx"/>
                    </a:ext>
                  </a:extLst>
                </a:hlinkClick>
              </a:rPr>
              <a:t>APIs</a:t>
            </a:r>
            <a:r>
              <a:rPr lang="en-GB" sz="1800" b="0" i="0" u="none" strike="noStrike" cap="none" dirty="0">
                <a:solidFill>
                  <a:schemeClr val="tx1"/>
                </a:solidFill>
                <a:latin typeface="Calibri"/>
                <a:ea typeface="Calibri"/>
                <a:cs typeface="Calibri"/>
                <a:sym typeface="Calibri"/>
              </a:rPr>
              <a:t>)</a:t>
            </a:r>
            <a:endParaRPr sz="1800" b="0" i="0" u="none" strike="noStrike" cap="none" dirty="0">
              <a:solidFill>
                <a:schemeClr val="tx1"/>
              </a:solidFill>
              <a:latin typeface="Calibri"/>
              <a:ea typeface="Calibri"/>
              <a:cs typeface="Calibri"/>
              <a:sym typeface="Calibri"/>
            </a:endParaRPr>
          </a:p>
          <a:p>
            <a:pPr marL="914400" marR="0" lvl="1" indent="-368300" algn="l" rtl="0">
              <a:lnSpc>
                <a:spcPct val="90000"/>
              </a:lnSpc>
              <a:spcBef>
                <a:spcPts val="0"/>
              </a:spcBef>
              <a:spcAft>
                <a:spcPts val="0"/>
              </a:spcAft>
              <a:buClr>
                <a:srgbClr val="3C3C3C"/>
              </a:buClr>
              <a:buSzPts val="2200"/>
              <a:buFont typeface="Calibri"/>
              <a:buChar char="-"/>
            </a:pPr>
            <a:r>
              <a:rPr lang="en-GB" sz="1800" b="0" i="0" u="none" strike="noStrike" cap="none" dirty="0">
                <a:solidFill>
                  <a:schemeClr val="tx1"/>
                </a:solidFill>
                <a:latin typeface="Calibri"/>
                <a:ea typeface="Calibri"/>
                <a:cs typeface="Calibri"/>
                <a:sym typeface="Calibri"/>
              </a:rPr>
              <a:t>internal/external interactions</a:t>
            </a:r>
            <a:endParaRPr sz="1800" b="0" i="0" u="none" strike="noStrike" cap="none" dirty="0">
              <a:solidFill>
                <a:schemeClr val="tx1"/>
              </a:solidFill>
              <a:latin typeface="Calibri"/>
              <a:ea typeface="Calibri"/>
              <a:cs typeface="Calibri"/>
              <a:sym typeface="Calibri"/>
            </a:endParaRPr>
          </a:p>
          <a:p>
            <a:pPr marL="0" marR="0" lvl="0" indent="0" algn="l" rtl="0">
              <a:lnSpc>
                <a:spcPct val="90000"/>
              </a:lnSpc>
              <a:spcBef>
                <a:spcPts val="0"/>
              </a:spcBef>
              <a:spcAft>
                <a:spcPts val="0"/>
              </a:spcAft>
              <a:buClr>
                <a:srgbClr val="000000"/>
              </a:buClr>
              <a:buSzPts val="2200"/>
              <a:buFont typeface="Arial"/>
              <a:buNone/>
            </a:pPr>
            <a:endParaRPr sz="1800" b="0" i="0" u="none" strike="noStrike" cap="none" dirty="0">
              <a:solidFill>
                <a:schemeClr val="tx1"/>
              </a:solidFill>
              <a:latin typeface="Calibri"/>
              <a:ea typeface="Calibri"/>
              <a:cs typeface="Calibri"/>
              <a:sym typeface="Calibri"/>
            </a:endParaRPr>
          </a:p>
          <a:p>
            <a:pPr marL="457200" marR="0" lvl="0" indent="-368300" algn="l" rtl="0">
              <a:lnSpc>
                <a:spcPct val="90000"/>
              </a:lnSpc>
              <a:spcBef>
                <a:spcPts val="0"/>
              </a:spcBef>
              <a:spcAft>
                <a:spcPts val="0"/>
              </a:spcAft>
              <a:buClr>
                <a:srgbClr val="3C3C3C"/>
              </a:buClr>
              <a:buSzPts val="2200"/>
              <a:buFont typeface="Calibri"/>
              <a:buChar char="•"/>
            </a:pPr>
            <a:r>
              <a:rPr lang="en-GB" sz="1800" b="1" i="0" u="none" strike="noStrike" cap="none" dirty="0">
                <a:solidFill>
                  <a:schemeClr val="tx1"/>
                </a:solidFill>
                <a:latin typeface="Calibri"/>
                <a:ea typeface="Calibri"/>
                <a:cs typeface="Calibri"/>
                <a:sym typeface="Calibri"/>
              </a:rPr>
              <a:t>EOSC Technical Architecture</a:t>
            </a:r>
            <a:endParaRPr sz="1800" b="1" i="0" u="none" strike="noStrike" cap="none" dirty="0">
              <a:solidFill>
                <a:schemeClr val="tx1"/>
              </a:solidFill>
              <a:latin typeface="Calibri"/>
              <a:ea typeface="Calibri"/>
              <a:cs typeface="Calibri"/>
              <a:sym typeface="Calibri"/>
            </a:endParaRPr>
          </a:p>
          <a:p>
            <a:pPr marL="914400" marR="0" lvl="1" indent="-368300" algn="l" rtl="0">
              <a:lnSpc>
                <a:spcPct val="90000"/>
              </a:lnSpc>
              <a:spcBef>
                <a:spcPts val="0"/>
              </a:spcBef>
              <a:spcAft>
                <a:spcPts val="0"/>
              </a:spcAft>
              <a:buClr>
                <a:srgbClr val="3C3C3C"/>
              </a:buClr>
              <a:buSzPts val="2200"/>
              <a:buFont typeface="Calibri"/>
              <a:buChar char="-"/>
            </a:pPr>
            <a:r>
              <a:rPr lang="en-GB" sz="1800" b="0" i="0" u="none" strike="noStrike" cap="none" dirty="0">
                <a:solidFill>
                  <a:schemeClr val="tx1"/>
                </a:solidFill>
                <a:latin typeface="Calibri"/>
                <a:ea typeface="Calibri"/>
                <a:cs typeface="Calibri"/>
                <a:sym typeface="Calibri"/>
              </a:rPr>
              <a:t>Infrastructure level</a:t>
            </a:r>
            <a:endParaRPr sz="1800" b="0" i="0" u="none" strike="noStrike" cap="none" dirty="0">
              <a:solidFill>
                <a:schemeClr val="tx1"/>
              </a:solidFill>
              <a:latin typeface="Calibri"/>
              <a:ea typeface="Calibri"/>
              <a:cs typeface="Calibri"/>
              <a:sym typeface="Calibri"/>
            </a:endParaRPr>
          </a:p>
          <a:p>
            <a:pPr marL="914400" marR="0" lvl="1" indent="-368300" algn="l" rtl="0">
              <a:lnSpc>
                <a:spcPct val="90000"/>
              </a:lnSpc>
              <a:spcBef>
                <a:spcPts val="0"/>
              </a:spcBef>
              <a:spcAft>
                <a:spcPts val="0"/>
              </a:spcAft>
              <a:buClr>
                <a:srgbClr val="3C3C3C"/>
              </a:buClr>
              <a:buSzPts val="2200"/>
              <a:buFont typeface="Calibri"/>
              <a:buChar char="-"/>
            </a:pPr>
            <a:r>
              <a:rPr lang="en-GB" sz="1800" b="0" i="0" u="none" strike="noStrike" cap="none" dirty="0">
                <a:solidFill>
                  <a:schemeClr val="tx1"/>
                </a:solidFill>
                <a:latin typeface="Calibri"/>
                <a:ea typeface="Calibri"/>
                <a:cs typeface="Calibri"/>
                <a:sym typeface="Calibri"/>
              </a:rPr>
              <a:t>Working on defining:</a:t>
            </a:r>
            <a:endParaRPr sz="1800" b="0" i="0" u="none" strike="noStrike" cap="none" dirty="0">
              <a:solidFill>
                <a:schemeClr val="tx1"/>
              </a:solidFill>
              <a:latin typeface="Calibri"/>
              <a:ea typeface="Calibri"/>
              <a:cs typeface="Calibri"/>
              <a:sym typeface="Calibri"/>
            </a:endParaRPr>
          </a:p>
          <a:p>
            <a:pPr marL="1371600" marR="0" lvl="2" indent="-368297" algn="l" rtl="0">
              <a:lnSpc>
                <a:spcPct val="90000"/>
              </a:lnSpc>
              <a:spcBef>
                <a:spcPts val="0"/>
              </a:spcBef>
              <a:spcAft>
                <a:spcPts val="0"/>
              </a:spcAft>
              <a:buClr>
                <a:srgbClr val="3C3C3C"/>
              </a:buClr>
              <a:buSzPts val="2200"/>
              <a:buFont typeface="Calibri"/>
              <a:buChar char="▪"/>
            </a:pPr>
            <a:r>
              <a:rPr lang="en-GB" sz="1800" b="0" i="0" u="none" strike="noStrike" cap="none" dirty="0">
                <a:solidFill>
                  <a:schemeClr val="tx1"/>
                </a:solidFill>
                <a:latin typeface="Calibri"/>
                <a:ea typeface="Calibri"/>
                <a:cs typeface="Calibri"/>
                <a:sym typeface="Calibri"/>
              </a:rPr>
              <a:t>Main blocks, functions, interfaces, APIs, standard as technical concepts, common vocabulary</a:t>
            </a:r>
            <a:endParaRPr sz="1800" b="0" i="0" u="none" strike="noStrike" cap="none" dirty="0">
              <a:solidFill>
                <a:schemeClr val="tx1"/>
              </a:solidFill>
              <a:latin typeface="Calibri"/>
              <a:ea typeface="Calibri"/>
              <a:cs typeface="Calibri"/>
              <a:sym typeface="Calibri"/>
            </a:endParaRPr>
          </a:p>
        </p:txBody>
      </p:sp>
      <p:grpSp>
        <p:nvGrpSpPr>
          <p:cNvPr id="8" name="Group 7">
            <a:extLst>
              <a:ext uri="{FF2B5EF4-FFF2-40B4-BE49-F238E27FC236}">
                <a16:creationId xmlns:a16="http://schemas.microsoft.com/office/drawing/2014/main" id="{F8903735-BEC8-45F6-9C4F-4097D8F3BA7E}"/>
              </a:ext>
            </a:extLst>
          </p:cNvPr>
          <p:cNvGrpSpPr/>
          <p:nvPr/>
        </p:nvGrpSpPr>
        <p:grpSpPr>
          <a:xfrm>
            <a:off x="351605" y="1103200"/>
            <a:ext cx="530897" cy="5011800"/>
            <a:chOff x="335360" y="949839"/>
            <a:chExt cx="566259" cy="5345629"/>
          </a:xfrm>
        </p:grpSpPr>
        <p:pic>
          <p:nvPicPr>
            <p:cNvPr id="9" name="Picture 10">
              <a:extLst>
                <a:ext uri="{FF2B5EF4-FFF2-40B4-BE49-F238E27FC236}">
                  <a16:creationId xmlns:a16="http://schemas.microsoft.com/office/drawing/2014/main" id="{9FDE4224-2B18-40EB-98AF-B9D7F5F18DD3}"/>
                </a:ext>
              </a:extLst>
            </p:cNvPr>
            <p:cNvPicPr>
              <a:picLocks noChangeAspect="1" noChangeArrowheads="1"/>
            </p:cNvPicPr>
            <p:nvPr/>
          </p:nvPicPr>
          <p:blipFill>
            <a:blip r:embed="rId7">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949839"/>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2">
              <a:extLst>
                <a:ext uri="{FF2B5EF4-FFF2-40B4-BE49-F238E27FC236}">
                  <a16:creationId xmlns:a16="http://schemas.microsoft.com/office/drawing/2014/main" id="{1541E1DE-6F06-43B5-9BA7-8D7C721466A5}"/>
                </a:ext>
              </a:extLst>
            </p:cNvPr>
            <p:cNvPicPr>
              <a:picLocks noChangeAspect="1" noChangeArrowheads="1"/>
            </p:cNvPicPr>
            <p:nvPr/>
          </p:nvPicPr>
          <p:blipFill>
            <a:blip r:embed="rId8">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155040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4">
              <a:extLst>
                <a:ext uri="{FF2B5EF4-FFF2-40B4-BE49-F238E27FC236}">
                  <a16:creationId xmlns:a16="http://schemas.microsoft.com/office/drawing/2014/main" id="{74EA18E2-BFCA-49AB-A0FD-239A8B3D0D5D}"/>
                </a:ext>
              </a:extLst>
            </p:cNvPr>
            <p:cNvPicPr>
              <a:picLocks noChangeAspect="1" noChangeArrowheads="1"/>
            </p:cNvPicPr>
            <p:nvPr/>
          </p:nvPicPr>
          <p:blipFill>
            <a:blip r:embed="rId9">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2150977"/>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6">
              <a:extLst>
                <a:ext uri="{FF2B5EF4-FFF2-40B4-BE49-F238E27FC236}">
                  <a16:creationId xmlns:a16="http://schemas.microsoft.com/office/drawing/2014/main" id="{6DBD6837-AD5E-4E09-8E4C-A6BF2F41A2A8}"/>
                </a:ext>
              </a:extLst>
            </p:cNvPr>
            <p:cNvPicPr>
              <a:picLocks noChangeAspect="1" noChangeArrowheads="1"/>
            </p:cNvPicPr>
            <p:nvPr/>
          </p:nvPicPr>
          <p:blipFill>
            <a:blip r:embed="rId10">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2751544"/>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8">
              <a:extLst>
                <a:ext uri="{FF2B5EF4-FFF2-40B4-BE49-F238E27FC236}">
                  <a16:creationId xmlns:a16="http://schemas.microsoft.com/office/drawing/2014/main" id="{4649BFD8-46E8-43D8-841D-A35BF731AE3C}"/>
                </a:ext>
              </a:extLst>
            </p:cNvPr>
            <p:cNvPicPr>
              <a:picLocks noChangeAspect="1" noChangeArrowheads="1"/>
            </p:cNvPicPr>
            <p:nvPr/>
          </p:nvPicPr>
          <p:blipFill>
            <a:blip r:embed="rId11">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3352114"/>
              <a:ext cx="537715" cy="53771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0">
              <a:extLst>
                <a:ext uri="{FF2B5EF4-FFF2-40B4-BE49-F238E27FC236}">
                  <a16:creationId xmlns:a16="http://schemas.microsoft.com/office/drawing/2014/main" id="{803D43DC-5650-4A07-8AF4-4A010F3B2275}"/>
                </a:ext>
              </a:extLst>
            </p:cNvPr>
            <p:cNvPicPr>
              <a:picLocks noChangeAspect="1" noChangeArrowheads="1"/>
            </p:cNvPicPr>
            <p:nvPr/>
          </p:nvPicPr>
          <p:blipFill>
            <a:blip r:embed="rId12">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3954364"/>
              <a:ext cx="536959" cy="537716"/>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2">
              <a:extLst>
                <a:ext uri="{FF2B5EF4-FFF2-40B4-BE49-F238E27FC236}">
                  <a16:creationId xmlns:a16="http://schemas.microsoft.com/office/drawing/2014/main" id="{9F558E29-F9AF-4E18-ABED-5B4A76F0E156}"/>
                </a:ext>
              </a:extLst>
            </p:cNvPr>
            <p:cNvPicPr>
              <a:picLocks noChangeAspect="1" noChangeArrowheads="1"/>
            </p:cNvPicPr>
            <p:nvPr/>
          </p:nvPicPr>
          <p:blipFill>
            <a:blip r:embed="rId13">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455661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4">
              <a:extLst>
                <a:ext uri="{FF2B5EF4-FFF2-40B4-BE49-F238E27FC236}">
                  <a16:creationId xmlns:a16="http://schemas.microsoft.com/office/drawing/2014/main" id="{D62DAD96-8EE8-4DDD-A658-B97E2488AD2E}"/>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64660" y="515718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6">
              <a:extLst>
                <a:ext uri="{FF2B5EF4-FFF2-40B4-BE49-F238E27FC236}">
                  <a16:creationId xmlns:a16="http://schemas.microsoft.com/office/drawing/2014/main" id="{79DC720F-1413-4910-8200-5119F4610E88}"/>
                </a:ext>
              </a:extLst>
            </p:cNvPr>
            <p:cNvPicPr>
              <a:picLocks noChangeAspect="1" noChangeArrowheads="1"/>
            </p:cNvPicPr>
            <p:nvPr/>
          </p:nvPicPr>
          <p:blipFill>
            <a:blip r:embed="rId15">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35360" y="5757752"/>
              <a:ext cx="536959" cy="537716"/>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603"/>
        <p:cNvGrpSpPr/>
        <p:nvPr/>
      </p:nvGrpSpPr>
      <p:grpSpPr>
        <a:xfrm>
          <a:off x="0" y="0"/>
          <a:ext cx="0" cy="0"/>
          <a:chOff x="0" y="0"/>
          <a:chExt cx="0" cy="0"/>
        </a:xfrm>
      </p:grpSpPr>
      <p:sp>
        <p:nvSpPr>
          <p:cNvPr id="607" name="Google Shape;607;p27"/>
          <p:cNvSpPr txBox="1">
            <a:spLocks noGrp="1"/>
          </p:cNvSpPr>
          <p:nvPr>
            <p:ph type="body" idx="1"/>
          </p:nvPr>
        </p:nvSpPr>
        <p:spPr>
          <a:prstGeom prst="rect">
            <a:avLst/>
          </a:prstGeom>
          <a:noFill/>
          <a:ln>
            <a:noFill/>
          </a:ln>
        </p:spPr>
        <p:txBody>
          <a:bodyPr spcFirstLastPara="1" wrap="square" lIns="91425" tIns="91425" rIns="91425" bIns="91425" anchor="t" anchorCtr="0">
            <a:noAutofit/>
          </a:bodyPr>
          <a:lstStyle/>
          <a:p>
            <a:pPr marL="457200" lvl="0" indent="-374650" algn="l" rtl="0">
              <a:lnSpc>
                <a:spcPct val="100000"/>
              </a:lnSpc>
              <a:spcBef>
                <a:spcPts val="560"/>
              </a:spcBef>
              <a:spcAft>
                <a:spcPts val="0"/>
              </a:spcAft>
              <a:buClr>
                <a:srgbClr val="B5892D"/>
              </a:buClr>
              <a:buSzPts val="2300"/>
              <a:buChar char="•"/>
            </a:pPr>
            <a:r>
              <a:rPr lang="en-GB" sz="2000" b="1" dirty="0">
                <a:solidFill>
                  <a:schemeClr val="tx1"/>
                </a:solidFill>
              </a:rPr>
              <a:t>First EOSC Technical Architecture </a:t>
            </a:r>
            <a:r>
              <a:rPr lang="en-GB" sz="2000" dirty="0">
                <a:solidFill>
                  <a:schemeClr val="tx1"/>
                </a:solidFill>
              </a:rPr>
              <a:t>(proposal)</a:t>
            </a:r>
            <a:endParaRPr sz="2000" dirty="0">
              <a:solidFill>
                <a:schemeClr val="tx1"/>
              </a:solidFill>
            </a:endParaRPr>
          </a:p>
          <a:p>
            <a:pPr marL="914400" lvl="1" indent="-374650" algn="l" rtl="0">
              <a:lnSpc>
                <a:spcPct val="100000"/>
              </a:lnSpc>
              <a:spcBef>
                <a:spcPts val="520"/>
              </a:spcBef>
              <a:spcAft>
                <a:spcPts val="0"/>
              </a:spcAft>
              <a:buClr>
                <a:srgbClr val="3C3C3C"/>
              </a:buClr>
              <a:buSzPts val="2300"/>
              <a:buChar char="-"/>
            </a:pPr>
            <a:r>
              <a:rPr lang="en-GB" sz="2000" dirty="0">
                <a:solidFill>
                  <a:schemeClr val="tx1"/>
                </a:solidFill>
              </a:rPr>
              <a:t>Input to the “EOSC Architecture WG” → </a:t>
            </a:r>
            <a:r>
              <a:rPr lang="en-GB" sz="2000" b="1" dirty="0">
                <a:solidFill>
                  <a:schemeClr val="tx1"/>
                </a:solidFill>
              </a:rPr>
              <a:t>EOSC Interoperability layer</a:t>
            </a:r>
            <a:endParaRPr sz="2000" b="1" dirty="0">
              <a:solidFill>
                <a:schemeClr val="tx1"/>
              </a:solidFill>
            </a:endParaRPr>
          </a:p>
          <a:p>
            <a:pPr marL="914400" lvl="1" indent="-374650" algn="l" rtl="0">
              <a:lnSpc>
                <a:spcPct val="100000"/>
              </a:lnSpc>
              <a:spcBef>
                <a:spcPts val="520"/>
              </a:spcBef>
              <a:spcAft>
                <a:spcPts val="0"/>
              </a:spcAft>
              <a:buClr>
                <a:srgbClr val="3C3C3C"/>
              </a:buClr>
              <a:buSzPts val="2300"/>
              <a:buChar char="-"/>
            </a:pPr>
            <a:r>
              <a:rPr lang="en-GB" sz="2000" dirty="0">
                <a:solidFill>
                  <a:schemeClr val="tx1"/>
                </a:solidFill>
              </a:rPr>
              <a:t>Feedback collection → survey in the EOSC Secretariat platform</a:t>
            </a:r>
            <a:endParaRPr sz="2000" dirty="0">
              <a:solidFill>
                <a:schemeClr val="tx1"/>
              </a:solidFill>
            </a:endParaRPr>
          </a:p>
          <a:p>
            <a:pPr marL="457200" lvl="0" indent="-374650" algn="l" rtl="0">
              <a:lnSpc>
                <a:spcPct val="100000"/>
              </a:lnSpc>
              <a:spcBef>
                <a:spcPts val="560"/>
              </a:spcBef>
              <a:spcAft>
                <a:spcPts val="0"/>
              </a:spcAft>
              <a:buClr>
                <a:srgbClr val="B5892D"/>
              </a:buClr>
              <a:buSzPts val="2300"/>
              <a:buChar char="•"/>
            </a:pPr>
            <a:r>
              <a:rPr lang="en-GB" sz="2000" b="1" dirty="0">
                <a:solidFill>
                  <a:schemeClr val="tx1"/>
                </a:solidFill>
              </a:rPr>
              <a:t>Initial specifications </a:t>
            </a:r>
            <a:r>
              <a:rPr lang="en-GB" sz="2000" dirty="0">
                <a:solidFill>
                  <a:schemeClr val="tx1"/>
                </a:solidFill>
              </a:rPr>
              <a:t>for a number of building blocks</a:t>
            </a:r>
            <a:endParaRPr sz="2000" dirty="0">
              <a:solidFill>
                <a:schemeClr val="tx1"/>
              </a:solidFill>
            </a:endParaRPr>
          </a:p>
          <a:p>
            <a:pPr marL="914400" lvl="1" indent="-374650" algn="l" rtl="0">
              <a:lnSpc>
                <a:spcPct val="100000"/>
              </a:lnSpc>
              <a:spcBef>
                <a:spcPts val="560"/>
              </a:spcBef>
              <a:spcAft>
                <a:spcPts val="0"/>
              </a:spcAft>
              <a:buClr>
                <a:srgbClr val="3C3C3C"/>
              </a:buClr>
              <a:buSzPts val="2300"/>
              <a:buChar char="-"/>
            </a:pPr>
            <a:r>
              <a:rPr lang="en-GB" sz="2000" dirty="0">
                <a:solidFill>
                  <a:schemeClr val="tx1"/>
                </a:solidFill>
              </a:rPr>
              <a:t>Federation services: AAI, Monitoring, Accounting, etc</a:t>
            </a:r>
            <a:endParaRPr sz="2000" dirty="0">
              <a:solidFill>
                <a:schemeClr val="tx1"/>
              </a:solidFill>
            </a:endParaRPr>
          </a:p>
          <a:p>
            <a:pPr marL="914400" lvl="1" indent="-374650" algn="l" rtl="0">
              <a:lnSpc>
                <a:spcPct val="100000"/>
              </a:lnSpc>
              <a:spcBef>
                <a:spcPts val="560"/>
              </a:spcBef>
              <a:spcAft>
                <a:spcPts val="0"/>
              </a:spcAft>
              <a:buClr>
                <a:srgbClr val="3C3C3C"/>
              </a:buClr>
              <a:buSzPts val="2300"/>
              <a:buChar char="-"/>
            </a:pPr>
            <a:r>
              <a:rPr lang="en-GB" sz="2000" dirty="0">
                <a:solidFill>
                  <a:schemeClr val="tx1"/>
                </a:solidFill>
              </a:rPr>
              <a:t>Common Services: Cloud IaaS, Cloud Container, PaaS, Data Repository, etc</a:t>
            </a:r>
            <a:endParaRPr sz="2000" dirty="0">
              <a:solidFill>
                <a:schemeClr val="tx1"/>
              </a:solidFill>
            </a:endParaRPr>
          </a:p>
          <a:p>
            <a:pPr marL="457200" marR="0" lvl="0" indent="-374650" algn="l" rtl="0">
              <a:lnSpc>
                <a:spcPct val="100000"/>
              </a:lnSpc>
              <a:spcBef>
                <a:spcPts val="560"/>
              </a:spcBef>
              <a:spcAft>
                <a:spcPts val="0"/>
              </a:spcAft>
              <a:buClr>
                <a:srgbClr val="3C3C3C"/>
              </a:buClr>
              <a:buSzPts val="2300"/>
              <a:buFont typeface="Arial"/>
              <a:buChar char="•"/>
            </a:pPr>
            <a:r>
              <a:rPr lang="en-GB" sz="2000" dirty="0">
                <a:solidFill>
                  <a:schemeClr val="tx1"/>
                </a:solidFill>
              </a:rPr>
              <a:t>Ongoing collaborations with RDA </a:t>
            </a:r>
            <a:endParaRPr sz="2000" dirty="0">
              <a:solidFill>
                <a:schemeClr val="tx1"/>
              </a:solidFill>
            </a:endParaRPr>
          </a:p>
          <a:p>
            <a:pPr marL="457200" marR="0" lvl="0" indent="-374650" algn="l" rtl="0">
              <a:lnSpc>
                <a:spcPct val="100000"/>
              </a:lnSpc>
              <a:spcBef>
                <a:spcPts val="560"/>
              </a:spcBef>
              <a:spcAft>
                <a:spcPts val="0"/>
              </a:spcAft>
              <a:buClr>
                <a:srgbClr val="3C3C3C"/>
              </a:buClr>
              <a:buSzPts val="2300"/>
              <a:buFont typeface="Arial"/>
              <a:buChar char="•"/>
            </a:pPr>
            <a:r>
              <a:rPr lang="en-GB" sz="2000" b="1" dirty="0">
                <a:solidFill>
                  <a:schemeClr val="tx1"/>
                </a:solidFill>
              </a:rPr>
              <a:t>Several internal &amp; external user communitie</a:t>
            </a:r>
            <a:r>
              <a:rPr lang="en-GB" sz="2000" dirty="0">
                <a:solidFill>
                  <a:schemeClr val="tx1"/>
                </a:solidFill>
              </a:rPr>
              <a:t>s supported </a:t>
            </a:r>
            <a:endParaRPr sz="2000" dirty="0">
              <a:solidFill>
                <a:schemeClr val="tx1"/>
              </a:solidFill>
            </a:endParaRPr>
          </a:p>
          <a:p>
            <a:pPr marL="914400" marR="0" lvl="1" indent="-374650" algn="l" rtl="0">
              <a:lnSpc>
                <a:spcPct val="100000"/>
              </a:lnSpc>
              <a:spcBef>
                <a:spcPts val="560"/>
              </a:spcBef>
              <a:spcAft>
                <a:spcPts val="0"/>
              </a:spcAft>
              <a:buClr>
                <a:srgbClr val="3C3C3C"/>
              </a:buClr>
              <a:buSzPts val="2300"/>
              <a:buFont typeface="Arial"/>
              <a:buChar char="-"/>
            </a:pPr>
            <a:r>
              <a:rPr lang="en-GB" sz="2000" b="1" dirty="0">
                <a:solidFill>
                  <a:schemeClr val="tx1"/>
                </a:solidFill>
              </a:rPr>
              <a:t>&gt; 100 user stories &amp; use cases </a:t>
            </a:r>
            <a:r>
              <a:rPr lang="en-GB" sz="2000" dirty="0">
                <a:solidFill>
                  <a:schemeClr val="tx1"/>
                </a:solidFill>
              </a:rPr>
              <a:t>analysed</a:t>
            </a:r>
            <a:endParaRPr sz="2000" dirty="0">
              <a:solidFill>
                <a:schemeClr val="tx1"/>
              </a:solidFill>
            </a:endParaRPr>
          </a:p>
          <a:p>
            <a:pPr marL="914400" lvl="1" indent="-374650" algn="l" rtl="0">
              <a:lnSpc>
                <a:spcPct val="100000"/>
              </a:lnSpc>
              <a:spcBef>
                <a:spcPts val="520"/>
              </a:spcBef>
              <a:spcAft>
                <a:spcPts val="0"/>
              </a:spcAft>
              <a:buClr>
                <a:srgbClr val="B5892D"/>
              </a:buClr>
              <a:buSzPts val="2300"/>
              <a:buChar char="-"/>
            </a:pPr>
            <a:r>
              <a:rPr lang="en-GB" sz="2000" b="1" dirty="0">
                <a:solidFill>
                  <a:schemeClr val="tx1"/>
                </a:solidFill>
              </a:rPr>
              <a:t>&gt; 100 technical requirements </a:t>
            </a:r>
            <a:r>
              <a:rPr lang="en-GB" sz="2000" dirty="0">
                <a:solidFill>
                  <a:schemeClr val="tx1"/>
                </a:solidFill>
              </a:rPr>
              <a:t>defined for WP5/WP6,WP7</a:t>
            </a:r>
            <a:endParaRPr sz="2000" dirty="0">
              <a:solidFill>
                <a:schemeClr val="tx1"/>
              </a:solidFill>
            </a:endParaRPr>
          </a:p>
          <a:p>
            <a:pPr marL="914400" lvl="1" indent="-361950" algn="l" rtl="0">
              <a:lnSpc>
                <a:spcPct val="100000"/>
              </a:lnSpc>
              <a:spcBef>
                <a:spcPts val="520"/>
              </a:spcBef>
              <a:spcAft>
                <a:spcPts val="0"/>
              </a:spcAft>
              <a:buSzPts val="2100"/>
              <a:buChar char="-"/>
            </a:pPr>
            <a:r>
              <a:rPr lang="en-GB" sz="2000" dirty="0">
                <a:solidFill>
                  <a:schemeClr val="tx1"/>
                </a:solidFill>
              </a:rPr>
              <a:t>2 Early Adopter Programme calls supported</a:t>
            </a:r>
            <a:endParaRPr sz="2000" dirty="0">
              <a:solidFill>
                <a:schemeClr val="tx1"/>
              </a:solidFill>
            </a:endParaRPr>
          </a:p>
          <a:p>
            <a:pPr marL="457200" marR="0" lvl="0" indent="-374650" algn="l" rtl="0">
              <a:lnSpc>
                <a:spcPct val="100000"/>
              </a:lnSpc>
              <a:spcBef>
                <a:spcPts val="560"/>
              </a:spcBef>
              <a:spcAft>
                <a:spcPts val="0"/>
              </a:spcAft>
              <a:buSzPts val="2300"/>
              <a:buChar char="•"/>
            </a:pPr>
            <a:r>
              <a:rPr lang="en-GB" sz="2000" dirty="0">
                <a:solidFill>
                  <a:schemeClr val="tx1"/>
                </a:solidFill>
              </a:rPr>
              <a:t>More information: </a:t>
            </a:r>
            <a:br>
              <a:rPr lang="en-GB" sz="2000" dirty="0"/>
            </a:br>
            <a:r>
              <a:rPr lang="en-GB" sz="2000" dirty="0"/>
              <a:t>   </a:t>
            </a:r>
            <a:r>
              <a:rPr lang="en-GB" sz="2000" u="sng" dirty="0">
                <a:solidFill>
                  <a:schemeClr val="hlink"/>
                </a:solidFill>
                <a:hlinkClick r:id="rId3"/>
              </a:rPr>
              <a:t>https://www.eosc-hub.eu/eosc-hub-key-exploitable-results#KER8</a:t>
            </a:r>
            <a:r>
              <a:rPr lang="en-GB" sz="2000" dirty="0"/>
              <a:t> </a:t>
            </a:r>
            <a:endParaRPr sz="2000" dirty="0"/>
          </a:p>
        </p:txBody>
      </p:sp>
      <p:sp>
        <p:nvSpPr>
          <p:cNvPr id="604" name="Google Shape;604;p27"/>
          <p:cNvSpPr txBox="1">
            <a:spLocks noGrp="1"/>
          </p:cNvSpPr>
          <p:nvPr>
            <p:ph type="dt" idx="10"/>
          </p:nvPr>
        </p:nvSpPr>
        <p:spPr>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05/05/2020</a:t>
            </a:r>
            <a:endParaRPr/>
          </a:p>
        </p:txBody>
      </p:sp>
      <p:sp>
        <p:nvSpPr>
          <p:cNvPr id="605" name="Google Shape;605;p27"/>
          <p:cNvSpPr txBox="1">
            <a:spLocks noGrp="1"/>
          </p:cNvSpPr>
          <p:nvPr>
            <p:ph type="sldNum" idx="12"/>
          </p:nvPr>
        </p:nvSpPr>
        <p:spPr>
          <a:prstGeom prst="rect">
            <a:avLst/>
          </a:prstGeom>
          <a:noFill/>
          <a:ln>
            <a:noFill/>
          </a:ln>
        </p:spPr>
        <p:txBody>
          <a:bodyPr spcFirstLastPara="1" wrap="square" lIns="91425" tIns="45700" rIns="91425" bIns="45700" anchor="t" anchorCtr="0">
            <a:noAutofit/>
          </a:bodyPr>
          <a:lstStyle/>
          <a:p>
            <a:pPr marL="0" lvl="0" indent="0" algn="r" rtl="0">
              <a:lnSpc>
                <a:spcPct val="100000"/>
              </a:lnSpc>
              <a:spcBef>
                <a:spcPts val="0"/>
              </a:spcBef>
              <a:spcAft>
                <a:spcPts val="0"/>
              </a:spcAft>
              <a:buSzPts val="1300"/>
              <a:buNone/>
            </a:pPr>
            <a:fld id="{00000000-1234-1234-1234-123412341234}" type="slidenum">
              <a:rPr lang="en-GB"/>
              <a:t>38</a:t>
            </a:fld>
            <a:endParaRPr/>
          </a:p>
        </p:txBody>
      </p:sp>
      <p:sp>
        <p:nvSpPr>
          <p:cNvPr id="606" name="Google Shape;606;p27"/>
          <p:cNvSpPr txBox="1">
            <a:spLocks noGrp="1"/>
          </p:cNvSpPr>
          <p:nvPr>
            <p:ph type="title"/>
          </p:nvPr>
        </p:nvSpPr>
        <p:spPr>
          <a:xfrm>
            <a:off x="3220977" y="272759"/>
            <a:ext cx="8640960" cy="537716"/>
          </a:xfrm>
          <a:prstGeom prst="rect">
            <a:avLst/>
          </a:prstGeom>
          <a:noFill/>
          <a:ln>
            <a:noFill/>
          </a:ln>
        </p:spPr>
        <p:txBody>
          <a:bodyPr spcFirstLastPara="1" wrap="square" lIns="91425" tIns="45700" rIns="91425" bIns="45700" anchor="t" anchorCtr="0">
            <a:normAutofit/>
          </a:bodyPr>
          <a:lstStyle/>
          <a:p>
            <a:pPr marL="0" lvl="0" indent="0" rtl="0">
              <a:lnSpc>
                <a:spcPct val="100000"/>
              </a:lnSpc>
              <a:spcBef>
                <a:spcPts val="0"/>
              </a:spcBef>
              <a:spcAft>
                <a:spcPts val="0"/>
              </a:spcAft>
              <a:buClr>
                <a:srgbClr val="1D2F45"/>
              </a:buClr>
              <a:buSzPts val="3240"/>
              <a:buFont typeface="Calibri"/>
              <a:buNone/>
            </a:pPr>
            <a:r>
              <a:rPr lang="en-GB" dirty="0"/>
              <a:t>Highlights</a:t>
            </a:r>
            <a:endParaRPr dirty="0"/>
          </a:p>
        </p:txBody>
      </p:sp>
      <p:grpSp>
        <p:nvGrpSpPr>
          <p:cNvPr id="17" name="Group 7">
            <a:extLst>
              <a:ext uri="{FF2B5EF4-FFF2-40B4-BE49-F238E27FC236}">
                <a16:creationId xmlns:a16="http://schemas.microsoft.com/office/drawing/2014/main" id="{88EB0CBF-7A0F-354A-B4B0-7146F513E71D}"/>
              </a:ext>
            </a:extLst>
          </p:cNvPr>
          <p:cNvGrpSpPr/>
          <p:nvPr/>
        </p:nvGrpSpPr>
        <p:grpSpPr>
          <a:xfrm>
            <a:off x="351605" y="1103200"/>
            <a:ext cx="530897" cy="5011800"/>
            <a:chOff x="335360" y="949839"/>
            <a:chExt cx="566259" cy="5345629"/>
          </a:xfrm>
        </p:grpSpPr>
        <p:pic>
          <p:nvPicPr>
            <p:cNvPr id="18" name="Picture 10">
              <a:extLst>
                <a:ext uri="{FF2B5EF4-FFF2-40B4-BE49-F238E27FC236}">
                  <a16:creationId xmlns:a16="http://schemas.microsoft.com/office/drawing/2014/main" id="{F72E6EFB-0D0E-B040-8C41-3FA36C3CB357}"/>
                </a:ext>
              </a:extLst>
            </p:cNvPr>
            <p:cNvPicPr>
              <a:picLocks noChangeAspect="1" noChangeArrowheads="1"/>
            </p:cNvPicPr>
            <p:nvPr/>
          </p:nvPicPr>
          <p:blipFill>
            <a:blip r:embed="rId4">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949839"/>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2">
              <a:extLst>
                <a:ext uri="{FF2B5EF4-FFF2-40B4-BE49-F238E27FC236}">
                  <a16:creationId xmlns:a16="http://schemas.microsoft.com/office/drawing/2014/main" id="{FDF49CC1-ED79-944D-9E30-53D67F887612}"/>
                </a:ext>
              </a:extLst>
            </p:cNvPr>
            <p:cNvPicPr>
              <a:picLocks noChangeAspect="1" noChangeArrowheads="1"/>
            </p:cNvPicPr>
            <p:nvPr/>
          </p:nvPicPr>
          <p:blipFill>
            <a:blip r:embed="rId5">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155040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4">
              <a:extLst>
                <a:ext uri="{FF2B5EF4-FFF2-40B4-BE49-F238E27FC236}">
                  <a16:creationId xmlns:a16="http://schemas.microsoft.com/office/drawing/2014/main" id="{D312E304-7807-8549-8673-B8737B374B6C}"/>
                </a:ext>
              </a:extLst>
            </p:cNvPr>
            <p:cNvPicPr>
              <a:picLocks noChangeAspect="1" noChangeArrowheads="1"/>
            </p:cNvPicPr>
            <p:nvPr/>
          </p:nvPicPr>
          <p:blipFill>
            <a:blip r:embed="rId6">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2150977"/>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6">
              <a:extLst>
                <a:ext uri="{FF2B5EF4-FFF2-40B4-BE49-F238E27FC236}">
                  <a16:creationId xmlns:a16="http://schemas.microsoft.com/office/drawing/2014/main" id="{6A77DC38-7EEC-F24C-9727-605966906B77}"/>
                </a:ext>
              </a:extLst>
            </p:cNvPr>
            <p:cNvPicPr>
              <a:picLocks noChangeAspect="1" noChangeArrowheads="1"/>
            </p:cNvPicPr>
            <p:nvPr/>
          </p:nvPicPr>
          <p:blipFill>
            <a:blip r:embed="rId7">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2751544"/>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8">
              <a:extLst>
                <a:ext uri="{FF2B5EF4-FFF2-40B4-BE49-F238E27FC236}">
                  <a16:creationId xmlns:a16="http://schemas.microsoft.com/office/drawing/2014/main" id="{E1D28D48-D6C3-6B48-9A8E-BCA9CE0C5C54}"/>
                </a:ext>
              </a:extLst>
            </p:cNvPr>
            <p:cNvPicPr>
              <a:picLocks noChangeAspect="1" noChangeArrowheads="1"/>
            </p:cNvPicPr>
            <p:nvPr/>
          </p:nvPicPr>
          <p:blipFill>
            <a:blip r:embed="rId8">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3352114"/>
              <a:ext cx="537715" cy="537715"/>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0">
              <a:extLst>
                <a:ext uri="{FF2B5EF4-FFF2-40B4-BE49-F238E27FC236}">
                  <a16:creationId xmlns:a16="http://schemas.microsoft.com/office/drawing/2014/main" id="{B20FA0CF-47F1-784D-8975-D6ED16A369AC}"/>
                </a:ext>
              </a:extLst>
            </p:cNvPr>
            <p:cNvPicPr>
              <a:picLocks noChangeAspect="1" noChangeArrowheads="1"/>
            </p:cNvPicPr>
            <p:nvPr/>
          </p:nvPicPr>
          <p:blipFill>
            <a:blip r:embed="rId9">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3954364"/>
              <a:ext cx="536959" cy="537716"/>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2">
              <a:extLst>
                <a:ext uri="{FF2B5EF4-FFF2-40B4-BE49-F238E27FC236}">
                  <a16:creationId xmlns:a16="http://schemas.microsoft.com/office/drawing/2014/main" id="{4A779E45-F4CD-D843-A5F1-8BD6A2784714}"/>
                </a:ext>
              </a:extLst>
            </p:cNvPr>
            <p:cNvPicPr>
              <a:picLocks noChangeAspect="1" noChangeArrowheads="1"/>
            </p:cNvPicPr>
            <p:nvPr/>
          </p:nvPicPr>
          <p:blipFill>
            <a:blip r:embed="rId10">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455661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4">
              <a:extLst>
                <a:ext uri="{FF2B5EF4-FFF2-40B4-BE49-F238E27FC236}">
                  <a16:creationId xmlns:a16="http://schemas.microsoft.com/office/drawing/2014/main" id="{37E46E30-42AB-8E4A-B1C6-0DA8F5905AB0}"/>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64660" y="515718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6">
              <a:extLst>
                <a:ext uri="{FF2B5EF4-FFF2-40B4-BE49-F238E27FC236}">
                  <a16:creationId xmlns:a16="http://schemas.microsoft.com/office/drawing/2014/main" id="{2CDDDCBB-A878-E94F-A575-D96CB01DE959}"/>
                </a:ext>
              </a:extLst>
            </p:cNvPr>
            <p:cNvPicPr>
              <a:picLocks noChangeAspect="1" noChangeArrowheads="1"/>
            </p:cNvPicPr>
            <p:nvPr/>
          </p:nvPicPr>
          <p:blipFill>
            <a:blip r:embed="rId12">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35360" y="5757752"/>
              <a:ext cx="536959" cy="537716"/>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612"/>
        <p:cNvGrpSpPr/>
        <p:nvPr/>
      </p:nvGrpSpPr>
      <p:grpSpPr>
        <a:xfrm>
          <a:off x="0" y="0"/>
          <a:ext cx="0" cy="0"/>
          <a:chOff x="0" y="0"/>
          <a:chExt cx="0" cy="0"/>
        </a:xfrm>
      </p:grpSpPr>
      <p:grpSp>
        <p:nvGrpSpPr>
          <p:cNvPr id="12" name="Group 11">
            <a:extLst>
              <a:ext uri="{FF2B5EF4-FFF2-40B4-BE49-F238E27FC236}">
                <a16:creationId xmlns:a16="http://schemas.microsoft.com/office/drawing/2014/main" id="{317174EF-97F4-4627-AD7F-63C51B8C4B45}"/>
              </a:ext>
            </a:extLst>
          </p:cNvPr>
          <p:cNvGrpSpPr/>
          <p:nvPr/>
        </p:nvGrpSpPr>
        <p:grpSpPr>
          <a:xfrm>
            <a:off x="1026034" y="899505"/>
            <a:ext cx="10707403" cy="5430420"/>
            <a:chOff x="1026034" y="983913"/>
            <a:chExt cx="10707403" cy="5430420"/>
          </a:xfrm>
        </p:grpSpPr>
        <p:sp>
          <p:nvSpPr>
            <p:cNvPr id="13" name="Google Shape;195;p40">
              <a:extLst>
                <a:ext uri="{FF2B5EF4-FFF2-40B4-BE49-F238E27FC236}">
                  <a16:creationId xmlns:a16="http://schemas.microsoft.com/office/drawing/2014/main" id="{CC8F2D9A-606E-42C2-8233-D77E34777760}"/>
                </a:ext>
              </a:extLst>
            </p:cNvPr>
            <p:cNvSpPr/>
            <p:nvPr/>
          </p:nvSpPr>
          <p:spPr>
            <a:xfrm>
              <a:off x="1026034" y="983913"/>
              <a:ext cx="8620227" cy="1182511"/>
            </a:xfrm>
            <a:prstGeom prst="rect">
              <a:avLst/>
            </a:prstGeom>
            <a:solidFill>
              <a:srgbClr val="8CB3E3"/>
            </a:solidFill>
            <a:ln w="38100" cap="flat" cmpd="sng">
              <a:solidFill>
                <a:schemeClr val="bg1">
                  <a:lumMod val="50000"/>
                </a:schemeClr>
              </a:solidFill>
              <a:prstDash val="solid"/>
              <a:round/>
              <a:headEnd type="none" w="sm" len="sm"/>
              <a:tailEnd type="none" w="sm" len="sm"/>
            </a:ln>
          </p:spPr>
          <p:txBody>
            <a:bodyPr spcFirstLastPara="1" wrap="square" lIns="91425" tIns="45700" rIns="91425" bIns="45700" anchor="t" anchorCtr="0">
              <a:noAutofit/>
            </a:bodyPr>
            <a:lstStyle/>
            <a:p>
              <a:pPr marL="274320" marR="0" lvl="0" indent="0" algn="l" rtl="0">
                <a:lnSpc>
                  <a:spcPct val="100000"/>
                </a:lnSpc>
                <a:spcBef>
                  <a:spcPts val="0"/>
                </a:spcBef>
                <a:spcAft>
                  <a:spcPts val="0"/>
                </a:spcAft>
                <a:buNone/>
              </a:pPr>
              <a:endParaRPr sz="1400" b="1" i="0"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r>
                <a:rPr lang="en-GB" sz="2800" b="1" i="0" u="none" strike="noStrike" cap="none" dirty="0">
                  <a:solidFill>
                    <a:schemeClr val="lt1"/>
                  </a:solidFill>
                  <a:latin typeface="Calibri"/>
                  <a:ea typeface="Calibri"/>
                  <a:cs typeface="Calibri"/>
                  <a:sym typeface="Calibri"/>
                </a:rPr>
                <a:t>Enterprise</a:t>
              </a:r>
              <a:endParaRPr sz="1400" b="0" i="1" u="none" strike="noStrike" cap="none" dirty="0">
                <a:solidFill>
                  <a:schemeClr val="lt1"/>
                </a:solidFill>
                <a:latin typeface="Calibri"/>
                <a:ea typeface="Calibri"/>
                <a:cs typeface="Calibri"/>
                <a:sym typeface="Calibri"/>
              </a:endParaRPr>
            </a:p>
          </p:txBody>
        </p:sp>
        <p:sp>
          <p:nvSpPr>
            <p:cNvPr id="14" name="Google Shape;196;p40">
              <a:extLst>
                <a:ext uri="{FF2B5EF4-FFF2-40B4-BE49-F238E27FC236}">
                  <a16:creationId xmlns:a16="http://schemas.microsoft.com/office/drawing/2014/main" id="{B96659B5-C409-413B-8A7D-F87877C4F016}"/>
                </a:ext>
              </a:extLst>
            </p:cNvPr>
            <p:cNvSpPr/>
            <p:nvPr/>
          </p:nvSpPr>
          <p:spPr>
            <a:xfrm>
              <a:off x="1026035" y="5241151"/>
              <a:ext cx="8620226" cy="1173182"/>
            </a:xfrm>
            <a:prstGeom prst="rect">
              <a:avLst/>
            </a:prstGeom>
            <a:solidFill>
              <a:srgbClr val="8CB3E3"/>
            </a:solidFill>
            <a:ln w="38100" cap="flat" cmpd="sng">
              <a:solidFill>
                <a:schemeClr val="bg1">
                  <a:lumMod val="50000"/>
                </a:schemeClr>
              </a:solidFill>
              <a:prstDash val="solid"/>
              <a:round/>
              <a:headEnd type="none" w="sm" len="sm"/>
              <a:tailEnd type="none" w="sm" len="sm"/>
            </a:ln>
          </p:spPr>
          <p:txBody>
            <a:bodyPr spcFirstLastPara="1" wrap="square" lIns="91425" tIns="45700" rIns="91425" bIns="45700" anchor="ctr" anchorCtr="0">
              <a:noAutofit/>
            </a:bodyPr>
            <a:lstStyle/>
            <a:p>
              <a:pPr marL="274320" marR="0" lvl="0" indent="0" algn="l" rtl="0">
                <a:lnSpc>
                  <a:spcPct val="100000"/>
                </a:lnSpc>
                <a:spcBef>
                  <a:spcPts val="0"/>
                </a:spcBef>
                <a:spcAft>
                  <a:spcPts val="0"/>
                </a:spcAft>
                <a:buNone/>
              </a:pPr>
              <a:r>
                <a:rPr lang="en-GB" sz="2800" b="1" i="0" u="none" strike="noStrike" cap="none" dirty="0">
                  <a:solidFill>
                    <a:schemeClr val="lt1"/>
                  </a:solidFill>
                  <a:latin typeface="Calibri"/>
                  <a:ea typeface="Calibri"/>
                  <a:cs typeface="Calibri"/>
                  <a:sym typeface="Calibri"/>
                </a:rPr>
                <a:t>Researchers and </a:t>
              </a:r>
              <a:br>
                <a:rPr lang="en-GB" sz="2800" b="1" i="0" u="none" strike="noStrike" cap="none" dirty="0">
                  <a:solidFill>
                    <a:schemeClr val="lt1"/>
                  </a:solidFill>
                  <a:latin typeface="Calibri"/>
                  <a:ea typeface="Calibri"/>
                  <a:cs typeface="Calibri"/>
                  <a:sym typeface="Calibri"/>
                </a:rPr>
              </a:br>
              <a:r>
                <a:rPr lang="en-GB" sz="2800" b="1" i="0" u="none" strike="noStrike" cap="none" dirty="0">
                  <a:solidFill>
                    <a:schemeClr val="lt1"/>
                  </a:solidFill>
                  <a:latin typeface="Calibri"/>
                  <a:ea typeface="Calibri"/>
                  <a:cs typeface="Calibri"/>
                  <a:sym typeface="Calibri"/>
                </a:rPr>
                <a:t>research communities</a:t>
              </a:r>
              <a:endParaRPr sz="2800" b="1" i="1" u="none" strike="noStrike" cap="none" dirty="0">
                <a:solidFill>
                  <a:schemeClr val="lt1"/>
                </a:solidFill>
                <a:latin typeface="Calibri"/>
                <a:ea typeface="Calibri"/>
                <a:cs typeface="Calibri"/>
                <a:sym typeface="Calibri"/>
              </a:endParaRPr>
            </a:p>
          </p:txBody>
        </p:sp>
        <p:sp>
          <p:nvSpPr>
            <p:cNvPr id="15" name="Google Shape;197;p40">
              <a:extLst>
                <a:ext uri="{FF2B5EF4-FFF2-40B4-BE49-F238E27FC236}">
                  <a16:creationId xmlns:a16="http://schemas.microsoft.com/office/drawing/2014/main" id="{F4E9DF7C-F3F1-4A29-BF5A-1462EC8B9310}"/>
                </a:ext>
              </a:extLst>
            </p:cNvPr>
            <p:cNvSpPr/>
            <p:nvPr/>
          </p:nvSpPr>
          <p:spPr>
            <a:xfrm>
              <a:off x="1048027" y="2299532"/>
              <a:ext cx="4397986" cy="2808511"/>
            </a:xfrm>
            <a:prstGeom prst="rect">
              <a:avLst/>
            </a:prstGeom>
            <a:solidFill>
              <a:srgbClr val="8CB3E3"/>
            </a:solidFill>
            <a:ln w="38100" cap="flat" cmpd="sng">
              <a:solidFill>
                <a:schemeClr val="bg1">
                  <a:lumMod val="50000"/>
                </a:schemeClr>
              </a:solidFill>
              <a:prstDash val="solid"/>
              <a:round/>
              <a:headEnd type="none" w="sm" len="sm"/>
              <a:tailEnd type="none" w="sm" len="sm"/>
            </a:ln>
          </p:spPr>
          <p:txBody>
            <a:bodyPr spcFirstLastPara="1" wrap="square" lIns="91425" tIns="45700" rIns="91425" bIns="45700" anchor="ctr" anchorCtr="0">
              <a:noAutofit/>
            </a:bodyPr>
            <a:lstStyle/>
            <a:p>
              <a:pPr marL="274320" marR="0" lvl="0" indent="0" algn="l" rtl="0">
                <a:lnSpc>
                  <a:spcPct val="100000"/>
                </a:lnSpc>
                <a:spcBef>
                  <a:spcPts val="0"/>
                </a:spcBef>
                <a:spcAft>
                  <a:spcPts val="0"/>
                </a:spcAft>
                <a:buNone/>
              </a:pPr>
              <a:r>
                <a:rPr lang="en-GB" sz="2800" b="1" i="0" u="none" strike="noStrike" cap="none" dirty="0">
                  <a:solidFill>
                    <a:schemeClr val="lt1"/>
                  </a:solidFill>
                  <a:latin typeface="Calibri"/>
                  <a:ea typeface="Calibri"/>
                  <a:cs typeface="Calibri"/>
                  <a:sym typeface="Calibri"/>
                </a:rPr>
                <a:t>EOSC-hub Operators</a:t>
              </a:r>
              <a:endParaRPr sz="2800" b="0" i="1"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sz="1400" b="0" i="1"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sz="1400" b="0" i="1"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sz="1400" b="0" i="1"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sz="1400" b="0" i="1"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sz="1400" b="0" i="1"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lang="en-GB" sz="1400" b="0" i="0"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lang="en-GB"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sz="1400" b="0" i="0"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sz="1400" b="0" i="0" u="none" strike="noStrike" cap="none" dirty="0">
                <a:solidFill>
                  <a:schemeClr val="lt1"/>
                </a:solidFill>
                <a:latin typeface="Calibri"/>
                <a:ea typeface="Calibri"/>
                <a:cs typeface="Calibri"/>
                <a:sym typeface="Calibri"/>
              </a:endParaRPr>
            </a:p>
          </p:txBody>
        </p:sp>
        <p:sp>
          <p:nvSpPr>
            <p:cNvPr id="16" name="Google Shape;198;p40">
              <a:extLst>
                <a:ext uri="{FF2B5EF4-FFF2-40B4-BE49-F238E27FC236}">
                  <a16:creationId xmlns:a16="http://schemas.microsoft.com/office/drawing/2014/main" id="{D84994C7-7DDE-4F2C-BD6B-35853967EA81}"/>
                </a:ext>
              </a:extLst>
            </p:cNvPr>
            <p:cNvSpPr/>
            <p:nvPr/>
          </p:nvSpPr>
          <p:spPr>
            <a:xfrm>
              <a:off x="5592420" y="2299532"/>
              <a:ext cx="4053841" cy="2808511"/>
            </a:xfrm>
            <a:prstGeom prst="rect">
              <a:avLst/>
            </a:prstGeom>
            <a:solidFill>
              <a:srgbClr val="8CB3E3"/>
            </a:solidFill>
            <a:ln w="38100" cap="flat" cmpd="sng">
              <a:solidFill>
                <a:schemeClr val="bg1">
                  <a:lumMod val="50000"/>
                </a:schemeClr>
              </a:solidFill>
              <a:prstDash val="solid"/>
              <a:round/>
              <a:headEnd type="none" w="sm" len="sm"/>
              <a:tailEnd type="none" w="sm" len="sm"/>
            </a:ln>
          </p:spPr>
          <p:txBody>
            <a:bodyPr spcFirstLastPara="1" wrap="square" lIns="91425" tIns="45700" rIns="91425" bIns="45700" anchor="ctr" anchorCtr="0">
              <a:noAutofit/>
            </a:bodyPr>
            <a:lstStyle/>
            <a:p>
              <a:pPr marL="274320" marR="0" lvl="0" indent="0" algn="l" rtl="0">
                <a:lnSpc>
                  <a:spcPct val="100000"/>
                </a:lnSpc>
                <a:spcBef>
                  <a:spcPts val="0"/>
                </a:spcBef>
                <a:spcAft>
                  <a:spcPts val="0"/>
                </a:spcAft>
                <a:buNone/>
              </a:pPr>
              <a:r>
                <a:rPr lang="en-GB" sz="2800" b="1" i="0" u="none" strike="noStrike" cap="none" dirty="0">
                  <a:solidFill>
                    <a:schemeClr val="lt1"/>
                  </a:solidFill>
                  <a:latin typeface="Calibri"/>
                  <a:ea typeface="Calibri"/>
                  <a:cs typeface="Calibri"/>
                  <a:sym typeface="Calibri"/>
                </a:rPr>
                <a:t>Service Providers</a:t>
              </a:r>
              <a:endParaRPr sz="2800" b="1" i="1"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lang="en-GB" sz="2800" b="0" i="1"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sz="2800" b="0" i="1"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sz="2800" b="1" i="0"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sz="2800" b="1" i="0" u="none" strike="noStrike" cap="none" dirty="0">
                <a:solidFill>
                  <a:schemeClr val="lt1"/>
                </a:solidFill>
                <a:latin typeface="Calibri"/>
                <a:ea typeface="Calibri"/>
                <a:cs typeface="Calibri"/>
                <a:sym typeface="Calibri"/>
              </a:endParaRPr>
            </a:p>
          </p:txBody>
        </p:sp>
        <p:sp>
          <p:nvSpPr>
            <p:cNvPr id="17" name="Google Shape;199;p40">
              <a:extLst>
                <a:ext uri="{FF2B5EF4-FFF2-40B4-BE49-F238E27FC236}">
                  <a16:creationId xmlns:a16="http://schemas.microsoft.com/office/drawing/2014/main" id="{3CD87904-FC14-4C51-9E35-9F87DE48E84A}"/>
                </a:ext>
              </a:extLst>
            </p:cNvPr>
            <p:cNvSpPr/>
            <p:nvPr/>
          </p:nvSpPr>
          <p:spPr>
            <a:xfrm>
              <a:off x="9792668" y="983914"/>
              <a:ext cx="1940769" cy="5430419"/>
            </a:xfrm>
            <a:prstGeom prst="rect">
              <a:avLst/>
            </a:prstGeom>
            <a:solidFill>
              <a:srgbClr val="1C3046"/>
            </a:solidFill>
            <a:ln w="38100" cap="flat" cmpd="sng">
              <a:solidFill>
                <a:schemeClr val="bg1">
                  <a:lumMod val="50000"/>
                </a:schemeClr>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endParaRPr sz="2800" b="0" i="0"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r>
                <a:rPr lang="en-GB" sz="2800" b="0" i="1" u="none" strike="noStrike" cap="none" dirty="0">
                  <a:solidFill>
                    <a:schemeClr val="lt1"/>
                  </a:solidFill>
                  <a:latin typeface="Calibri"/>
                  <a:ea typeface="Calibri"/>
                  <a:cs typeface="Calibri"/>
                  <a:sym typeface="Calibri"/>
                </a:rPr>
                <a:t>Educate, inform and support</a:t>
              </a:r>
              <a:endParaRPr sz="2800" b="1" i="1"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sz="2800" b="1" i="0" u="none" strike="noStrike" cap="none" dirty="0">
                <a:solidFill>
                  <a:schemeClr val="lt1"/>
                </a:solidFill>
                <a:latin typeface="Calibri"/>
                <a:ea typeface="Calibri"/>
                <a:cs typeface="Calibri"/>
                <a:sym typeface="Calibri"/>
              </a:endParaRPr>
            </a:p>
          </p:txBody>
        </p:sp>
      </p:grpSp>
      <p:sp>
        <p:nvSpPr>
          <p:cNvPr id="614" name="Google Shape;614;p48"/>
          <p:cNvSpPr txBox="1">
            <a:spLocks noGrp="1"/>
          </p:cNvSpPr>
          <p:nvPr>
            <p:ph type="sldNum" idx="12"/>
          </p:nvPr>
        </p:nvSpPr>
        <p:spPr>
          <a:xfrm>
            <a:off x="8737600" y="6381328"/>
            <a:ext cx="3119040" cy="288032"/>
          </a:xfrm>
          <a:prstGeom prst="rect">
            <a:avLst/>
          </a:prstGeom>
          <a:noFill/>
          <a:ln>
            <a:noFill/>
          </a:ln>
        </p:spPr>
        <p:txBody>
          <a:bodyPr spcFirstLastPara="1" wrap="square" lIns="91425" tIns="45700" rIns="91425" bIns="45700" anchor="t" anchorCtr="0">
            <a:noAutofit/>
          </a:bodyPr>
          <a:lstStyle/>
          <a:p>
            <a:pPr marL="0" lvl="0" indent="0" algn="r" rtl="0">
              <a:lnSpc>
                <a:spcPct val="100000"/>
              </a:lnSpc>
              <a:spcBef>
                <a:spcPts val="0"/>
              </a:spcBef>
              <a:spcAft>
                <a:spcPts val="0"/>
              </a:spcAft>
              <a:buSzPts val="1300"/>
              <a:buNone/>
            </a:pPr>
            <a:fld id="{00000000-1234-1234-1234-123412341234}" type="slidenum">
              <a:rPr lang="en-GB"/>
              <a:t>39</a:t>
            </a:fld>
            <a:endParaRPr/>
          </a:p>
        </p:txBody>
      </p:sp>
      <p:sp>
        <p:nvSpPr>
          <p:cNvPr id="615" name="Google Shape;615;p48"/>
          <p:cNvSpPr txBox="1">
            <a:spLocks noGrp="1"/>
          </p:cNvSpPr>
          <p:nvPr>
            <p:ph type="title"/>
          </p:nvPr>
        </p:nvSpPr>
        <p:spPr>
          <a:xfrm>
            <a:off x="3220977" y="294970"/>
            <a:ext cx="8640960" cy="537716"/>
          </a:xfrm>
          <a:prstGeom prst="rect">
            <a:avLst/>
          </a:prstGeom>
          <a:noFill/>
          <a:ln>
            <a:noFill/>
          </a:ln>
        </p:spPr>
        <p:txBody>
          <a:bodyPr spcFirstLastPara="1" wrap="square" lIns="91425" tIns="45700" rIns="91425" bIns="45700" anchor="t" anchorCtr="0">
            <a:normAutofit/>
          </a:bodyPr>
          <a:lstStyle/>
          <a:p>
            <a:pPr marL="0" marR="0" lvl="0" indent="0" rtl="0">
              <a:lnSpc>
                <a:spcPct val="100000"/>
              </a:lnSpc>
              <a:spcBef>
                <a:spcPts val="0"/>
              </a:spcBef>
              <a:spcAft>
                <a:spcPts val="0"/>
              </a:spcAft>
              <a:buClr>
                <a:srgbClr val="1D2F45"/>
              </a:buClr>
              <a:buSzPts val="3600"/>
              <a:buFont typeface="Calibri"/>
              <a:buNone/>
            </a:pPr>
            <a:r>
              <a:rPr lang="en-GB" dirty="0"/>
              <a:t>9. Training Courses and Material </a:t>
            </a:r>
            <a:endParaRPr dirty="0"/>
          </a:p>
        </p:txBody>
      </p:sp>
      <p:sp>
        <p:nvSpPr>
          <p:cNvPr id="621" name="Google Shape;621;p48"/>
          <p:cNvSpPr/>
          <p:nvPr/>
        </p:nvSpPr>
        <p:spPr>
          <a:xfrm>
            <a:off x="9849429" y="2924249"/>
            <a:ext cx="1827246" cy="2099386"/>
          </a:xfrm>
          <a:prstGeom prst="roundRect">
            <a:avLst>
              <a:gd name="adj" fmla="val 16667"/>
            </a:avLst>
          </a:prstGeom>
          <a:solidFill>
            <a:srgbClr val="FFFFFF">
              <a:alpha val="92156"/>
            </a:srgbClr>
          </a:solidFill>
          <a:ln w="38100" cap="flat" cmpd="sng">
            <a:solidFill>
              <a:srgbClr val="B5892D"/>
            </a:solidFill>
            <a:prstDash val="solid"/>
            <a:round/>
            <a:headEnd type="none" w="sm" len="sm"/>
            <a:tailEnd type="none" w="sm" len="sm"/>
          </a:ln>
        </p:spPr>
        <p:txBody>
          <a:bodyPr spcFirstLastPara="1" wrap="square" lIns="91425" tIns="45700" rIns="91425" bIns="45700" anchor="b" anchorCtr="0">
            <a:noAutofit/>
          </a:bodyPr>
          <a:lstStyle/>
          <a:p>
            <a:pPr marL="0" marR="0" lvl="0" indent="0" algn="ctr" rtl="0">
              <a:lnSpc>
                <a:spcPct val="100000"/>
              </a:lnSpc>
              <a:spcBef>
                <a:spcPts val="0"/>
              </a:spcBef>
              <a:spcAft>
                <a:spcPts val="0"/>
              </a:spcAft>
              <a:buNone/>
            </a:pPr>
            <a:r>
              <a:rPr lang="en-GB" sz="1600" b="1" i="0" u="none" strike="noStrike" cap="none" dirty="0">
                <a:solidFill>
                  <a:srgbClr val="B5892D"/>
                </a:solidFill>
                <a:latin typeface="Open Sans"/>
                <a:ea typeface="Open Sans"/>
                <a:cs typeface="Open Sans"/>
                <a:sym typeface="Open Sans"/>
              </a:rPr>
              <a:t>Training courses and Materials</a:t>
            </a:r>
            <a:endParaRPr sz="1600" b="1" i="0" u="none" strike="noStrike" cap="none" dirty="0">
              <a:solidFill>
                <a:srgbClr val="B5892D"/>
              </a:solidFill>
              <a:latin typeface="Open Sans"/>
              <a:ea typeface="Open Sans"/>
              <a:cs typeface="Open Sans"/>
              <a:sym typeface="Open Sans"/>
            </a:endParaRPr>
          </a:p>
        </p:txBody>
      </p:sp>
      <p:grpSp>
        <p:nvGrpSpPr>
          <p:cNvPr id="18" name="Group 17">
            <a:extLst>
              <a:ext uri="{FF2B5EF4-FFF2-40B4-BE49-F238E27FC236}">
                <a16:creationId xmlns:a16="http://schemas.microsoft.com/office/drawing/2014/main" id="{CFBBC92D-7990-4866-9169-FF4D2DDA9F20}"/>
              </a:ext>
            </a:extLst>
          </p:cNvPr>
          <p:cNvGrpSpPr/>
          <p:nvPr/>
        </p:nvGrpSpPr>
        <p:grpSpPr>
          <a:xfrm>
            <a:off x="335361" y="1233377"/>
            <a:ext cx="514232" cy="4854481"/>
            <a:chOff x="335360" y="949839"/>
            <a:chExt cx="566259" cy="5345629"/>
          </a:xfrm>
        </p:grpSpPr>
        <p:pic>
          <p:nvPicPr>
            <p:cNvPr id="19" name="Picture 10">
              <a:extLst>
                <a:ext uri="{FF2B5EF4-FFF2-40B4-BE49-F238E27FC236}">
                  <a16:creationId xmlns:a16="http://schemas.microsoft.com/office/drawing/2014/main" id="{F9FED00A-15C5-46E4-A697-5C4234E2A6EF}"/>
                </a:ext>
              </a:extLst>
            </p:cNvPr>
            <p:cNvPicPr>
              <a:picLocks noChangeAspect="1" noChangeArrowheads="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949839"/>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2">
              <a:extLst>
                <a:ext uri="{FF2B5EF4-FFF2-40B4-BE49-F238E27FC236}">
                  <a16:creationId xmlns:a16="http://schemas.microsoft.com/office/drawing/2014/main" id="{30EDCC6A-565E-4ED4-ABC6-8D1D2A368EB2}"/>
                </a:ext>
              </a:extLst>
            </p:cNvPr>
            <p:cNvPicPr>
              <a:picLocks noChangeAspect="1" noChangeArrowheads="1"/>
            </p:cNvPicPr>
            <p:nvPr/>
          </p:nvPicPr>
          <p:blipFill>
            <a:blip r:embed="rId4">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155040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4">
              <a:extLst>
                <a:ext uri="{FF2B5EF4-FFF2-40B4-BE49-F238E27FC236}">
                  <a16:creationId xmlns:a16="http://schemas.microsoft.com/office/drawing/2014/main" id="{7177ACCF-2A42-4E87-AE06-A495CE3E9D6B}"/>
                </a:ext>
              </a:extLst>
            </p:cNvPr>
            <p:cNvPicPr>
              <a:picLocks noChangeAspect="1" noChangeArrowheads="1"/>
            </p:cNvPicPr>
            <p:nvPr/>
          </p:nvPicPr>
          <p:blipFill>
            <a:blip r:embed="rId5">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2150977"/>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6">
              <a:extLst>
                <a:ext uri="{FF2B5EF4-FFF2-40B4-BE49-F238E27FC236}">
                  <a16:creationId xmlns:a16="http://schemas.microsoft.com/office/drawing/2014/main" id="{4A7D758A-7ABB-4473-83B7-4C1BBF25CE3E}"/>
                </a:ext>
              </a:extLst>
            </p:cNvPr>
            <p:cNvPicPr>
              <a:picLocks noChangeAspect="1" noChangeArrowheads="1"/>
            </p:cNvPicPr>
            <p:nvPr/>
          </p:nvPicPr>
          <p:blipFill>
            <a:blip r:embed="rId6">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2751544"/>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8">
              <a:extLst>
                <a:ext uri="{FF2B5EF4-FFF2-40B4-BE49-F238E27FC236}">
                  <a16:creationId xmlns:a16="http://schemas.microsoft.com/office/drawing/2014/main" id="{C97AA907-4186-49BD-9C19-D065C14A3CDE}"/>
                </a:ext>
              </a:extLst>
            </p:cNvPr>
            <p:cNvPicPr>
              <a:picLocks noChangeAspect="1" noChangeArrowheads="1"/>
            </p:cNvPicPr>
            <p:nvPr/>
          </p:nvPicPr>
          <p:blipFill>
            <a:blip r:embed="rId7">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3352114"/>
              <a:ext cx="537715" cy="537715"/>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0">
              <a:extLst>
                <a:ext uri="{FF2B5EF4-FFF2-40B4-BE49-F238E27FC236}">
                  <a16:creationId xmlns:a16="http://schemas.microsoft.com/office/drawing/2014/main" id="{813BD9C7-68A3-4609-807C-A256604D4A1F}"/>
                </a:ext>
              </a:extLst>
            </p:cNvPr>
            <p:cNvPicPr>
              <a:picLocks noChangeAspect="1" noChangeArrowheads="1"/>
            </p:cNvPicPr>
            <p:nvPr/>
          </p:nvPicPr>
          <p:blipFill>
            <a:blip r:embed="rId8">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3954364"/>
              <a:ext cx="536959" cy="537716"/>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2">
              <a:extLst>
                <a:ext uri="{FF2B5EF4-FFF2-40B4-BE49-F238E27FC236}">
                  <a16:creationId xmlns:a16="http://schemas.microsoft.com/office/drawing/2014/main" id="{26555E43-DB77-4693-91B8-029D86D6A743}"/>
                </a:ext>
              </a:extLst>
            </p:cNvPr>
            <p:cNvPicPr>
              <a:picLocks noChangeAspect="1" noChangeArrowheads="1"/>
            </p:cNvPicPr>
            <p:nvPr/>
          </p:nvPicPr>
          <p:blipFill>
            <a:blip r:embed="rId9">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455661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5">
              <a:extLst>
                <a:ext uri="{FF2B5EF4-FFF2-40B4-BE49-F238E27FC236}">
                  <a16:creationId xmlns:a16="http://schemas.microsoft.com/office/drawing/2014/main" id="{C2957619-2E04-461F-8D6E-460333C83544}"/>
                </a:ext>
              </a:extLst>
            </p:cNvPr>
            <p:cNvPicPr>
              <a:picLocks noChangeAspect="1" noChangeArrowheads="1"/>
            </p:cNvPicPr>
            <p:nvPr/>
          </p:nvPicPr>
          <p:blipFill>
            <a:blip r:embed="rId10">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515718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6">
              <a:extLst>
                <a:ext uri="{FF2B5EF4-FFF2-40B4-BE49-F238E27FC236}">
                  <a16:creationId xmlns:a16="http://schemas.microsoft.com/office/drawing/2014/main" id="{2264BDEF-CDE8-4D14-9F56-D55879341242}"/>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35360" y="5757752"/>
              <a:ext cx="536959" cy="537716"/>
            </a:xfrm>
            <a:prstGeom prst="rect">
              <a:avLst/>
            </a:prstGeom>
            <a:noFill/>
            <a:extLst>
              <a:ext uri="{909E8E84-426E-40DD-AFC4-6F175D3DCCD1}">
                <a14:hiddenFill xmlns:a14="http://schemas.microsoft.com/office/drawing/2010/main">
                  <a:solidFill>
                    <a:srgbClr val="FFFFFF"/>
                  </a:solidFill>
                </a14:hiddenFill>
              </a:ext>
            </a:extLst>
          </p:spPr>
        </p:pic>
      </p:grpSp>
      <p:pic>
        <p:nvPicPr>
          <p:cNvPr id="28" name="Picture 27">
            <a:extLst>
              <a:ext uri="{FF2B5EF4-FFF2-40B4-BE49-F238E27FC236}">
                <a16:creationId xmlns:a16="http://schemas.microsoft.com/office/drawing/2014/main" id="{00744BCB-85B6-4C32-BE46-1BA398C62455}"/>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234798" y="3091973"/>
            <a:ext cx="1056508" cy="10579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077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4" name="Rettangolo 3">
            <a:extLst>
              <a:ext uri="{FF2B5EF4-FFF2-40B4-BE49-F238E27FC236}">
                <a16:creationId xmlns:a16="http://schemas.microsoft.com/office/drawing/2014/main" id="{D3650EC9-85EC-FF44-8D5D-8A1BF65C2C01}"/>
              </a:ext>
            </a:extLst>
          </p:cNvPr>
          <p:cNvSpPr/>
          <p:nvPr/>
        </p:nvSpPr>
        <p:spPr>
          <a:xfrm>
            <a:off x="2110618" y="5587560"/>
            <a:ext cx="7786417" cy="49256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24" name="Google Shape;224;p4"/>
          <p:cNvSpPr txBox="1">
            <a:spLocks noGrp="1"/>
          </p:cNvSpPr>
          <p:nvPr>
            <p:ph type="body" idx="1"/>
          </p:nvPr>
        </p:nvSpPr>
        <p:spPr>
          <a:xfrm>
            <a:off x="1991543" y="1486797"/>
            <a:ext cx="8640960" cy="4068842"/>
          </a:xfrm>
          <a:prstGeom prst="rect">
            <a:avLst/>
          </a:prstGeom>
          <a:noFill/>
          <a:ln>
            <a:noFill/>
          </a:ln>
        </p:spPr>
        <p:txBody>
          <a:bodyPr spcFirstLastPara="1" wrap="square" lIns="91425" tIns="45700" rIns="91425" bIns="45700" anchor="t" anchorCtr="0">
            <a:normAutofit/>
          </a:bodyPr>
          <a:lstStyle/>
          <a:p>
            <a:pPr marL="457200" lvl="0" indent="-393700" algn="l" rtl="0">
              <a:spcBef>
                <a:spcPts val="0"/>
              </a:spcBef>
              <a:spcAft>
                <a:spcPts val="0"/>
              </a:spcAft>
              <a:buSzPts val="2600"/>
              <a:buFont typeface="Calibri"/>
              <a:buChar char="•"/>
            </a:pPr>
            <a:r>
              <a:rPr lang="en-GB" sz="2400" u="sng" dirty="0">
                <a:solidFill>
                  <a:schemeClr val="hlink"/>
                </a:solidFill>
                <a:hlinkClick r:id="rId3"/>
              </a:rPr>
              <a:t>EOSC Portal</a:t>
            </a:r>
            <a:r>
              <a:rPr lang="en-GB" sz="2400" dirty="0"/>
              <a:t> </a:t>
            </a:r>
            <a:r>
              <a:rPr lang="en-GB" sz="2200" dirty="0"/>
              <a:t>was the result of 2019 EOSC Portal collaboration agreement between </a:t>
            </a:r>
            <a:r>
              <a:rPr lang="en-GB" sz="2200" u="sng" dirty="0">
                <a:solidFill>
                  <a:schemeClr val="hlink"/>
                </a:solidFill>
                <a:hlinkClick r:id="rId4"/>
              </a:rPr>
              <a:t>EOSC-hub</a:t>
            </a:r>
            <a:r>
              <a:rPr lang="en-GB" sz="2200" dirty="0"/>
              <a:t>, </a:t>
            </a:r>
            <a:r>
              <a:rPr lang="en-GB" sz="2200" u="sng" dirty="0" err="1">
                <a:solidFill>
                  <a:schemeClr val="hlink"/>
                </a:solidFill>
                <a:hlinkClick r:id="rId5"/>
              </a:rPr>
              <a:t>OpenAIRE</a:t>
            </a:r>
            <a:r>
              <a:rPr lang="en-GB" sz="2200" u="sng" dirty="0">
                <a:solidFill>
                  <a:schemeClr val="hlink"/>
                </a:solidFill>
                <a:hlinkClick r:id="rId6"/>
              </a:rPr>
              <a:t>-Advance</a:t>
            </a:r>
            <a:r>
              <a:rPr lang="en-GB" sz="2200" dirty="0"/>
              <a:t> and </a:t>
            </a:r>
            <a:r>
              <a:rPr lang="en-GB" sz="2200" u="sng" dirty="0" err="1">
                <a:solidFill>
                  <a:schemeClr val="hlink"/>
                </a:solidFill>
                <a:hlinkClick r:id="rId7"/>
              </a:rPr>
              <a:t>eInfraCentral</a:t>
            </a:r>
            <a:endParaRPr lang="en-GB" sz="2400" dirty="0"/>
          </a:p>
          <a:p>
            <a:pPr marL="914400" lvl="1" indent="-361950" algn="l" rtl="0">
              <a:lnSpc>
                <a:spcPct val="100000"/>
              </a:lnSpc>
              <a:spcBef>
                <a:spcPts val="0"/>
              </a:spcBef>
              <a:spcAft>
                <a:spcPts val="0"/>
              </a:spcAft>
              <a:buClr>
                <a:srgbClr val="3C3C3C"/>
              </a:buClr>
              <a:buSzPts val="2100"/>
              <a:buFont typeface="Calibri"/>
              <a:buChar char="-"/>
            </a:pPr>
            <a:r>
              <a:rPr lang="en-GB" sz="2100" dirty="0"/>
              <a:t>Initially featuring two lists of services, the </a:t>
            </a:r>
            <a:r>
              <a:rPr lang="en-GB" sz="2100" u="sng" dirty="0">
                <a:solidFill>
                  <a:schemeClr val="hlink"/>
                </a:solidFill>
                <a:hlinkClick r:id="rId8"/>
              </a:rPr>
              <a:t>Marketplace</a:t>
            </a:r>
            <a:r>
              <a:rPr lang="en-GB" sz="2100" dirty="0"/>
              <a:t> delivered by EOSC-hub and a catalogue from </a:t>
            </a:r>
            <a:r>
              <a:rPr lang="en-GB" sz="2100" dirty="0" err="1"/>
              <a:t>eInfraCentral</a:t>
            </a:r>
            <a:r>
              <a:rPr lang="en-GB" sz="2100" dirty="0"/>
              <a:t>.</a:t>
            </a:r>
          </a:p>
          <a:p>
            <a:pPr marL="914400" lvl="1" indent="-361950" algn="l" rtl="0">
              <a:lnSpc>
                <a:spcPct val="100000"/>
              </a:lnSpc>
              <a:spcBef>
                <a:spcPts val="0"/>
              </a:spcBef>
              <a:spcAft>
                <a:spcPts val="0"/>
              </a:spcAft>
              <a:buClr>
                <a:srgbClr val="3C3C3C"/>
              </a:buClr>
              <a:buSzPts val="2100"/>
              <a:buFont typeface="Calibri"/>
              <a:buChar char="-"/>
            </a:pPr>
            <a:r>
              <a:rPr lang="en-GB" sz="2100" dirty="0"/>
              <a:t>Service lists now merged and will be upgraded by the </a:t>
            </a:r>
            <a:r>
              <a:rPr lang="en-GB" sz="2100" u="sng" dirty="0">
                <a:solidFill>
                  <a:schemeClr val="hlink"/>
                </a:solidFill>
                <a:hlinkClick r:id="rId9"/>
              </a:rPr>
              <a:t>EOSC Enhance</a:t>
            </a:r>
            <a:r>
              <a:rPr lang="en-GB" sz="2100" u="sng" dirty="0">
                <a:solidFill>
                  <a:schemeClr val="hlink"/>
                </a:solidFill>
              </a:rPr>
              <a:t> </a:t>
            </a:r>
            <a:r>
              <a:rPr lang="en-GB" sz="2100" dirty="0"/>
              <a:t>- support the service discovery and access in </a:t>
            </a:r>
            <a:r>
              <a:rPr lang="en-GB" sz="2100" u="sng" dirty="0">
                <a:solidFill>
                  <a:schemeClr val="hlink"/>
                </a:solidFill>
                <a:hlinkClick r:id="rId10"/>
              </a:rPr>
              <a:t>EOSC</a:t>
            </a:r>
            <a:r>
              <a:rPr lang="en-GB" sz="2100" dirty="0"/>
              <a:t>. </a:t>
            </a:r>
            <a:br>
              <a:rPr lang="en-GB" sz="2100" dirty="0"/>
            </a:br>
            <a:endParaRPr lang="it-IT" sz="2100" dirty="0"/>
          </a:p>
          <a:p>
            <a:pPr marL="342900" lvl="0" indent="-304800" algn="l" rtl="0">
              <a:lnSpc>
                <a:spcPct val="100000"/>
              </a:lnSpc>
              <a:spcBef>
                <a:spcPts val="560"/>
              </a:spcBef>
              <a:spcAft>
                <a:spcPts val="0"/>
              </a:spcAft>
              <a:buClr>
                <a:srgbClr val="3C3C3C"/>
              </a:buClr>
              <a:buSzPts val="2200"/>
              <a:buFont typeface="Calibri"/>
              <a:buChar char="•"/>
            </a:pPr>
            <a:r>
              <a:rPr lang="it-IT" sz="2200" dirty="0"/>
              <a:t>A delivery </a:t>
            </a:r>
            <a:r>
              <a:rPr lang="it-IT" sz="2200" b="1" dirty="0" err="1"/>
              <a:t>channel</a:t>
            </a:r>
            <a:r>
              <a:rPr lang="it-IT" sz="2200" b="1" dirty="0"/>
              <a:t> </a:t>
            </a:r>
            <a:r>
              <a:rPr lang="it-IT" sz="2200" b="1" dirty="0" err="1"/>
              <a:t>connecting</a:t>
            </a:r>
            <a:r>
              <a:rPr lang="it-IT" sz="2200" b="1" dirty="0"/>
              <a:t> the </a:t>
            </a:r>
            <a:r>
              <a:rPr lang="it-IT" sz="2200" b="1" dirty="0" err="1"/>
              <a:t>demand</a:t>
            </a:r>
            <a:r>
              <a:rPr lang="it-IT" sz="2200" b="1" dirty="0"/>
              <a:t>-side and the </a:t>
            </a:r>
            <a:r>
              <a:rPr lang="it-IT" sz="2200" b="1" dirty="0" err="1"/>
              <a:t>supply</a:t>
            </a:r>
            <a:r>
              <a:rPr lang="it-IT" sz="2200" b="1" dirty="0"/>
              <a:t>-side </a:t>
            </a:r>
            <a:r>
              <a:rPr lang="it-IT" sz="2200" dirty="0" err="1"/>
              <a:t>which</a:t>
            </a:r>
            <a:r>
              <a:rPr lang="it-IT" sz="2200" dirty="0"/>
              <a:t> </a:t>
            </a:r>
            <a:r>
              <a:rPr lang="it-IT" sz="2200" dirty="0" err="1"/>
              <a:t>showcases</a:t>
            </a:r>
            <a:r>
              <a:rPr lang="it-IT" sz="2200" dirty="0"/>
              <a:t> the </a:t>
            </a:r>
            <a:r>
              <a:rPr lang="it-IT" sz="2200" dirty="0" err="1"/>
              <a:t>potential</a:t>
            </a:r>
            <a:r>
              <a:rPr lang="it-IT" sz="2200" dirty="0"/>
              <a:t> of </a:t>
            </a:r>
            <a:r>
              <a:rPr lang="it-IT" sz="2200" b="1" dirty="0" err="1"/>
              <a:t>integrated</a:t>
            </a:r>
            <a:r>
              <a:rPr lang="it-IT" sz="2200" b="1" dirty="0"/>
              <a:t> and </a:t>
            </a:r>
            <a:r>
              <a:rPr lang="it-IT" sz="2200" b="1" dirty="0" err="1"/>
              <a:t>coordinated</a:t>
            </a:r>
            <a:r>
              <a:rPr lang="it-IT" sz="2200" b="1" dirty="0"/>
              <a:t> </a:t>
            </a:r>
            <a:r>
              <a:rPr lang="it-IT" sz="2200" b="1" dirty="0" err="1"/>
              <a:t>access</a:t>
            </a:r>
            <a:r>
              <a:rPr lang="it-IT" sz="2200" b="1" dirty="0"/>
              <a:t> </a:t>
            </a:r>
            <a:r>
              <a:rPr lang="it-IT" sz="2200" dirty="0"/>
              <a:t>to </a:t>
            </a:r>
            <a:r>
              <a:rPr lang="it-IT" sz="2200" dirty="0" err="1"/>
              <a:t>European</a:t>
            </a:r>
            <a:r>
              <a:rPr lang="it-IT" sz="2200" dirty="0"/>
              <a:t> </a:t>
            </a:r>
            <a:r>
              <a:rPr lang="it-IT" sz="2200" dirty="0" err="1"/>
              <a:t>services</a:t>
            </a:r>
            <a:r>
              <a:rPr lang="it-IT" sz="2200" dirty="0"/>
              <a:t>, data and </a:t>
            </a:r>
            <a:r>
              <a:rPr lang="it-IT" sz="2200" dirty="0" err="1"/>
              <a:t>other</a:t>
            </a:r>
            <a:r>
              <a:rPr lang="it-IT" sz="2200" dirty="0"/>
              <a:t> </a:t>
            </a:r>
            <a:r>
              <a:rPr lang="it-IT" sz="2200" dirty="0" err="1"/>
              <a:t>scientific</a:t>
            </a:r>
            <a:r>
              <a:rPr lang="it-IT" sz="2200" dirty="0"/>
              <a:t> </a:t>
            </a:r>
            <a:r>
              <a:rPr lang="it-IT" sz="2200" dirty="0" err="1"/>
              <a:t>outputs</a:t>
            </a:r>
            <a:endParaRPr lang="it-IT" sz="2100" dirty="0"/>
          </a:p>
        </p:txBody>
      </p:sp>
      <p:sp>
        <p:nvSpPr>
          <p:cNvPr id="225" name="Google Shape;225;p4"/>
          <p:cNvSpPr txBox="1">
            <a:spLocks noGrp="1"/>
          </p:cNvSpPr>
          <p:nvPr>
            <p:ph type="dt" idx="10"/>
          </p:nvPr>
        </p:nvSpPr>
        <p:spPr>
          <a:xfrm>
            <a:off x="335360" y="6381328"/>
            <a:ext cx="2844800" cy="288032"/>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05/05/2020</a:t>
            </a:r>
            <a:endParaRPr/>
          </a:p>
        </p:txBody>
      </p:sp>
      <p:sp>
        <p:nvSpPr>
          <p:cNvPr id="226" name="Google Shape;226;p4"/>
          <p:cNvSpPr txBox="1">
            <a:spLocks noGrp="1"/>
          </p:cNvSpPr>
          <p:nvPr>
            <p:ph type="sldNum" idx="12"/>
          </p:nvPr>
        </p:nvSpPr>
        <p:spPr>
          <a:xfrm>
            <a:off x="8737600" y="6381328"/>
            <a:ext cx="3119040" cy="288032"/>
          </a:xfrm>
          <a:prstGeom prst="rect">
            <a:avLst/>
          </a:prstGeom>
          <a:noFill/>
          <a:ln>
            <a:noFill/>
          </a:ln>
        </p:spPr>
        <p:txBody>
          <a:bodyPr spcFirstLastPara="1" wrap="square" lIns="91425" tIns="45700" rIns="91425" bIns="45700" anchor="t" anchorCtr="0">
            <a:noAutofit/>
          </a:bodyPr>
          <a:lstStyle/>
          <a:p>
            <a:pPr marL="0" lvl="0" indent="0" algn="r" rtl="0">
              <a:lnSpc>
                <a:spcPct val="100000"/>
              </a:lnSpc>
              <a:spcBef>
                <a:spcPts val="0"/>
              </a:spcBef>
              <a:spcAft>
                <a:spcPts val="0"/>
              </a:spcAft>
              <a:buSzPts val="1300"/>
              <a:buNone/>
            </a:pPr>
            <a:fld id="{00000000-1234-1234-1234-123412341234}" type="slidenum">
              <a:rPr lang="en-GB"/>
              <a:t>4</a:t>
            </a:fld>
            <a:endParaRPr/>
          </a:p>
        </p:txBody>
      </p:sp>
      <p:sp>
        <p:nvSpPr>
          <p:cNvPr id="227" name="Google Shape;227;p4"/>
          <p:cNvSpPr txBox="1">
            <a:spLocks noGrp="1"/>
          </p:cNvSpPr>
          <p:nvPr>
            <p:ph type="title"/>
          </p:nvPr>
        </p:nvSpPr>
        <p:spPr>
          <a:xfrm>
            <a:off x="3220977" y="323110"/>
            <a:ext cx="8640960" cy="537716"/>
          </a:xfrm>
          <a:prstGeom prst="rect">
            <a:avLst/>
          </a:prstGeom>
          <a:noFill/>
          <a:ln>
            <a:noFill/>
          </a:ln>
        </p:spPr>
        <p:txBody>
          <a:bodyPr spcFirstLastPara="1" wrap="square" lIns="91425" tIns="45700" rIns="91425" bIns="45700" anchor="t" anchorCtr="0">
            <a:normAutofit/>
          </a:bodyPr>
          <a:lstStyle/>
          <a:p>
            <a:pPr marL="0" lvl="0" indent="0" algn="r" rtl="0">
              <a:lnSpc>
                <a:spcPct val="100000"/>
              </a:lnSpc>
              <a:spcBef>
                <a:spcPts val="0"/>
              </a:spcBef>
              <a:spcAft>
                <a:spcPts val="0"/>
              </a:spcAft>
              <a:buClr>
                <a:srgbClr val="1D2F45"/>
              </a:buClr>
              <a:buSzPts val="3240"/>
              <a:buFont typeface="Calibri"/>
              <a:buNone/>
            </a:pPr>
            <a:r>
              <a:rPr lang="en-GB" sz="2300" dirty="0"/>
              <a:t>EOSC Portal and Marketplace - Overview</a:t>
            </a:r>
            <a:endParaRPr sz="2300" dirty="0"/>
          </a:p>
        </p:txBody>
      </p:sp>
      <p:sp>
        <p:nvSpPr>
          <p:cNvPr id="2" name="Rectangle 1">
            <a:extLst>
              <a:ext uri="{FF2B5EF4-FFF2-40B4-BE49-F238E27FC236}">
                <a16:creationId xmlns:a16="http://schemas.microsoft.com/office/drawing/2014/main" id="{E1764906-C7F0-4EEF-8378-85AED8399149}"/>
              </a:ext>
            </a:extLst>
          </p:cNvPr>
          <p:cNvSpPr/>
          <p:nvPr/>
        </p:nvSpPr>
        <p:spPr>
          <a:xfrm>
            <a:off x="2126013" y="5635730"/>
            <a:ext cx="9938067" cy="369332"/>
          </a:xfrm>
          <a:prstGeom prst="rect">
            <a:avLst/>
          </a:prstGeom>
        </p:spPr>
        <p:txBody>
          <a:bodyPr wrap="square">
            <a:spAutoFit/>
          </a:bodyPr>
          <a:lstStyle/>
          <a:p>
            <a:pPr marL="95250" lvl="0">
              <a:spcBef>
                <a:spcPts val="520"/>
              </a:spcBef>
              <a:buSzPts val="2100"/>
            </a:pPr>
            <a:r>
              <a:rPr lang="en-GB" sz="1800" dirty="0">
                <a:solidFill>
                  <a:schemeClr val="bg1"/>
                </a:solidFill>
                <a:latin typeface="Calibri" panose="020F0502020204030204" pitchFamily="34" charset="0"/>
                <a:cs typeface="Calibri" panose="020F0502020204030204" pitchFamily="34" charset="0"/>
              </a:rPr>
              <a:t>For more information, visit: </a:t>
            </a:r>
            <a:r>
              <a:rPr lang="en-GB" sz="1800" u="sng" dirty="0">
                <a:solidFill>
                  <a:schemeClr val="bg1"/>
                </a:solidFill>
                <a:latin typeface="Calibri" panose="020F0502020204030204" pitchFamily="34" charset="0"/>
                <a:cs typeface="Calibri" panose="020F0502020204030204" pitchFamily="34" charset="0"/>
                <a:hlinkClick r:id="rId11">
                  <a:extLst>
                    <a:ext uri="{A12FA001-AC4F-418D-AE19-62706E023703}">
                      <ahyp:hlinkClr xmlns:ahyp="http://schemas.microsoft.com/office/drawing/2018/hyperlinkcolor" val="tx"/>
                    </a:ext>
                  </a:extLst>
                </a:hlinkClick>
              </a:rPr>
              <a:t>eosc-hub.eu/eosc-hub-key-exploitable-results#KER1</a:t>
            </a:r>
            <a:r>
              <a:rPr lang="en-GB" sz="1800" dirty="0">
                <a:solidFill>
                  <a:schemeClr val="bg1"/>
                </a:solidFill>
                <a:latin typeface="Calibri" panose="020F0502020204030204" pitchFamily="34" charset="0"/>
                <a:cs typeface="Calibri" panose="020F0502020204030204" pitchFamily="34" charset="0"/>
              </a:rPr>
              <a:t> </a:t>
            </a:r>
          </a:p>
        </p:txBody>
      </p:sp>
      <p:grpSp>
        <p:nvGrpSpPr>
          <p:cNvPr id="28" name="Group 2">
            <a:extLst>
              <a:ext uri="{FF2B5EF4-FFF2-40B4-BE49-F238E27FC236}">
                <a16:creationId xmlns:a16="http://schemas.microsoft.com/office/drawing/2014/main" id="{4F5D5066-BA32-3942-A01A-32CA0D88FF64}"/>
              </a:ext>
            </a:extLst>
          </p:cNvPr>
          <p:cNvGrpSpPr/>
          <p:nvPr/>
        </p:nvGrpSpPr>
        <p:grpSpPr>
          <a:xfrm>
            <a:off x="362445" y="1183341"/>
            <a:ext cx="518714" cy="4896786"/>
            <a:chOff x="335360" y="949839"/>
            <a:chExt cx="566259" cy="5345629"/>
          </a:xfrm>
        </p:grpSpPr>
        <p:pic>
          <p:nvPicPr>
            <p:cNvPr id="29" name="Picture 10">
              <a:extLst>
                <a:ext uri="{FF2B5EF4-FFF2-40B4-BE49-F238E27FC236}">
                  <a16:creationId xmlns:a16="http://schemas.microsoft.com/office/drawing/2014/main" id="{CFB616E5-1E00-BB48-A9B6-6475ED3349FF}"/>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63820" y="949839"/>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12">
              <a:extLst>
                <a:ext uri="{FF2B5EF4-FFF2-40B4-BE49-F238E27FC236}">
                  <a16:creationId xmlns:a16="http://schemas.microsoft.com/office/drawing/2014/main" id="{4A4F48C6-0D4C-C343-81C7-6029495107CF}"/>
                </a:ext>
              </a:extLst>
            </p:cNvPr>
            <p:cNvPicPr>
              <a:picLocks noChangeAspect="1" noChangeArrowheads="1"/>
            </p:cNvPicPr>
            <p:nvPr/>
          </p:nvPicPr>
          <p:blipFill>
            <a:blip r:embed="rId13">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155040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14">
              <a:extLst>
                <a:ext uri="{FF2B5EF4-FFF2-40B4-BE49-F238E27FC236}">
                  <a16:creationId xmlns:a16="http://schemas.microsoft.com/office/drawing/2014/main" id="{CE9CD8EC-854D-BA4A-B876-660382FA44E7}"/>
                </a:ext>
              </a:extLst>
            </p:cNvPr>
            <p:cNvPicPr>
              <a:picLocks noChangeAspect="1" noChangeArrowheads="1"/>
            </p:cNvPicPr>
            <p:nvPr/>
          </p:nvPicPr>
          <p:blipFill>
            <a:blip r:embed="rId14">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2150977"/>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16">
              <a:extLst>
                <a:ext uri="{FF2B5EF4-FFF2-40B4-BE49-F238E27FC236}">
                  <a16:creationId xmlns:a16="http://schemas.microsoft.com/office/drawing/2014/main" id="{D5C597B9-71C5-D74C-A77B-80DECEAB9550}"/>
                </a:ext>
              </a:extLst>
            </p:cNvPr>
            <p:cNvPicPr>
              <a:picLocks noChangeAspect="1" noChangeArrowheads="1"/>
            </p:cNvPicPr>
            <p:nvPr/>
          </p:nvPicPr>
          <p:blipFill>
            <a:blip r:embed="rId15">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2751544"/>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18">
              <a:extLst>
                <a:ext uri="{FF2B5EF4-FFF2-40B4-BE49-F238E27FC236}">
                  <a16:creationId xmlns:a16="http://schemas.microsoft.com/office/drawing/2014/main" id="{E0A9701B-D5EB-AA49-B823-40FFF2D45C16}"/>
                </a:ext>
              </a:extLst>
            </p:cNvPr>
            <p:cNvPicPr>
              <a:picLocks noChangeAspect="1" noChangeArrowheads="1"/>
            </p:cNvPicPr>
            <p:nvPr/>
          </p:nvPicPr>
          <p:blipFill>
            <a:blip r:embed="rId16">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3352114"/>
              <a:ext cx="537715" cy="537715"/>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20">
              <a:extLst>
                <a:ext uri="{FF2B5EF4-FFF2-40B4-BE49-F238E27FC236}">
                  <a16:creationId xmlns:a16="http://schemas.microsoft.com/office/drawing/2014/main" id="{BB3E78CE-6373-C743-8B7D-3BB080B61895}"/>
                </a:ext>
              </a:extLst>
            </p:cNvPr>
            <p:cNvPicPr>
              <a:picLocks noChangeAspect="1" noChangeArrowheads="1"/>
            </p:cNvPicPr>
            <p:nvPr/>
          </p:nvPicPr>
          <p:blipFill>
            <a:blip r:embed="rId17">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3954364"/>
              <a:ext cx="536959" cy="537716"/>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22">
              <a:extLst>
                <a:ext uri="{FF2B5EF4-FFF2-40B4-BE49-F238E27FC236}">
                  <a16:creationId xmlns:a16="http://schemas.microsoft.com/office/drawing/2014/main" id="{872087E8-B37C-974B-9175-259392BAB40A}"/>
                </a:ext>
              </a:extLst>
            </p:cNvPr>
            <p:cNvPicPr>
              <a:picLocks noChangeAspect="1" noChangeArrowheads="1"/>
            </p:cNvPicPr>
            <p:nvPr/>
          </p:nvPicPr>
          <p:blipFill>
            <a:blip r:embed="rId18">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455661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4">
              <a:extLst>
                <a:ext uri="{FF2B5EF4-FFF2-40B4-BE49-F238E27FC236}">
                  <a16:creationId xmlns:a16="http://schemas.microsoft.com/office/drawing/2014/main" id="{83D662FB-FEFC-CF46-9CBE-97A8E1711538}"/>
                </a:ext>
              </a:extLst>
            </p:cNvPr>
            <p:cNvPicPr>
              <a:picLocks noChangeAspect="1" noChangeArrowheads="1"/>
            </p:cNvPicPr>
            <p:nvPr/>
          </p:nvPicPr>
          <p:blipFill>
            <a:blip r:embed="rId19">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515718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26">
              <a:extLst>
                <a:ext uri="{FF2B5EF4-FFF2-40B4-BE49-F238E27FC236}">
                  <a16:creationId xmlns:a16="http://schemas.microsoft.com/office/drawing/2014/main" id="{45339515-5FAB-6148-933A-4AEF01840E56}"/>
                </a:ext>
              </a:extLst>
            </p:cNvPr>
            <p:cNvPicPr>
              <a:picLocks noChangeAspect="1" noChangeArrowheads="1"/>
            </p:cNvPicPr>
            <p:nvPr/>
          </p:nvPicPr>
          <p:blipFill>
            <a:blip r:embed="rId20">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35360" y="5757752"/>
              <a:ext cx="536959" cy="537716"/>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625"/>
        <p:cNvGrpSpPr/>
        <p:nvPr/>
      </p:nvGrpSpPr>
      <p:grpSpPr>
        <a:xfrm>
          <a:off x="0" y="0"/>
          <a:ext cx="0" cy="0"/>
          <a:chOff x="0" y="0"/>
          <a:chExt cx="0" cy="0"/>
        </a:xfrm>
      </p:grpSpPr>
      <p:sp>
        <p:nvSpPr>
          <p:cNvPr id="626" name="Google Shape;626;p28"/>
          <p:cNvSpPr txBox="1">
            <a:spLocks noGrp="1"/>
          </p:cNvSpPr>
          <p:nvPr>
            <p:ph type="body" idx="1"/>
          </p:nvPr>
        </p:nvSpPr>
        <p:spPr>
          <a:xfrm>
            <a:off x="1723487" y="1757339"/>
            <a:ext cx="9649806" cy="4409023"/>
          </a:xfrm>
          <a:prstGeom prst="rect">
            <a:avLst/>
          </a:prstGeom>
          <a:noFill/>
          <a:ln>
            <a:noFill/>
          </a:ln>
        </p:spPr>
        <p:txBody>
          <a:bodyPr spcFirstLastPara="1" wrap="square" lIns="91425" tIns="45700" rIns="91425" bIns="45700" anchor="t" anchorCtr="0">
            <a:normAutofit fontScale="92500" lnSpcReduction="20000"/>
          </a:bodyPr>
          <a:lstStyle/>
          <a:p>
            <a:pPr marL="342900" lvl="0" indent="-342900" algn="l" rtl="0">
              <a:lnSpc>
                <a:spcPct val="80000"/>
              </a:lnSpc>
              <a:spcBef>
                <a:spcPts val="0"/>
              </a:spcBef>
              <a:spcAft>
                <a:spcPts val="0"/>
              </a:spcAft>
              <a:buClr>
                <a:srgbClr val="3C3C3C"/>
              </a:buClr>
              <a:buSzPts val="2590"/>
              <a:buFont typeface="Calibri"/>
              <a:buChar char="•"/>
            </a:pPr>
            <a:r>
              <a:rPr lang="en-GB" sz="2590" dirty="0"/>
              <a:t>Tailored to optimally fit the requirements of the diverse audience EOSC needs to reach</a:t>
            </a:r>
            <a:br>
              <a:rPr lang="en-GB" sz="2590" dirty="0"/>
            </a:br>
            <a:endParaRPr dirty="0"/>
          </a:p>
          <a:p>
            <a:pPr marL="742950" lvl="1" indent="-285750" algn="l" rtl="0">
              <a:lnSpc>
                <a:spcPct val="80000"/>
              </a:lnSpc>
              <a:spcBef>
                <a:spcPts val="481"/>
              </a:spcBef>
              <a:spcAft>
                <a:spcPts val="0"/>
              </a:spcAft>
              <a:buClr>
                <a:srgbClr val="3C3C3C"/>
              </a:buClr>
              <a:buSzPts val="2165"/>
              <a:buChar char="-"/>
            </a:pPr>
            <a:r>
              <a:rPr lang="en-GB" sz="2405" dirty="0"/>
              <a:t>Individual researchers encountering the e-Infrastructures for the first time</a:t>
            </a:r>
            <a:endParaRPr sz="2405" dirty="0"/>
          </a:p>
          <a:p>
            <a:pPr marL="742950" lvl="1" indent="-285750" algn="l" rtl="0">
              <a:lnSpc>
                <a:spcPct val="80000"/>
              </a:lnSpc>
              <a:spcBef>
                <a:spcPts val="481"/>
              </a:spcBef>
              <a:spcAft>
                <a:spcPts val="0"/>
              </a:spcAft>
              <a:buClr>
                <a:srgbClr val="3C3C3C"/>
              </a:buClr>
              <a:buSzPts val="2165"/>
              <a:buChar char="-"/>
            </a:pPr>
            <a:r>
              <a:rPr lang="en-GB" sz="2405" dirty="0"/>
              <a:t>Service providers who e.g. might benefit from technical assistance on using, integrating and providing services in EOSC </a:t>
            </a:r>
            <a:endParaRPr dirty="0"/>
          </a:p>
          <a:p>
            <a:pPr marL="742950" lvl="1" indent="-285750" algn="l" rtl="0">
              <a:lnSpc>
                <a:spcPct val="80000"/>
              </a:lnSpc>
              <a:spcBef>
                <a:spcPts val="481"/>
              </a:spcBef>
              <a:spcAft>
                <a:spcPts val="0"/>
              </a:spcAft>
              <a:buClr>
                <a:srgbClr val="3C3C3C"/>
              </a:buClr>
              <a:buSzPts val="2165"/>
              <a:buChar char="-"/>
            </a:pPr>
            <a:r>
              <a:rPr lang="en-GB" sz="2405" dirty="0"/>
              <a:t>…and everything in between!</a:t>
            </a:r>
            <a:br>
              <a:rPr lang="en-GB" sz="2405" dirty="0"/>
            </a:br>
            <a:endParaRPr dirty="0"/>
          </a:p>
          <a:p>
            <a:pPr marL="342900" lvl="0" indent="-342900" algn="l" rtl="0">
              <a:lnSpc>
                <a:spcPct val="80000"/>
              </a:lnSpc>
              <a:spcBef>
                <a:spcPts val="518"/>
              </a:spcBef>
              <a:spcAft>
                <a:spcPts val="0"/>
              </a:spcAft>
              <a:buClr>
                <a:srgbClr val="3C3C3C"/>
              </a:buClr>
              <a:buSzPts val="2590"/>
              <a:buFont typeface="Calibri"/>
              <a:buChar char="•"/>
            </a:pPr>
            <a:r>
              <a:rPr lang="en-GB" sz="2590" dirty="0"/>
              <a:t>Courses and material encompass a large variety of project results</a:t>
            </a:r>
            <a:endParaRPr dirty="0"/>
          </a:p>
          <a:p>
            <a:pPr marL="742950" lvl="1" indent="-285750" algn="l" rtl="0">
              <a:lnSpc>
                <a:spcPct val="80000"/>
              </a:lnSpc>
              <a:spcBef>
                <a:spcPts val="481"/>
              </a:spcBef>
              <a:spcAft>
                <a:spcPts val="0"/>
              </a:spcAft>
              <a:buClr>
                <a:srgbClr val="3C3C3C"/>
              </a:buClr>
              <a:buSzPts val="2165"/>
              <a:buChar char="-"/>
            </a:pPr>
            <a:r>
              <a:rPr lang="en-GB" sz="2405" dirty="0"/>
              <a:t>Aimed to stimulate the establishment of a “knowledge network” of expertise </a:t>
            </a:r>
            <a:endParaRPr dirty="0"/>
          </a:p>
          <a:p>
            <a:pPr marL="742950" lvl="1" indent="-285750" algn="l" rtl="0">
              <a:lnSpc>
                <a:spcPct val="80000"/>
              </a:lnSpc>
              <a:spcBef>
                <a:spcPts val="481"/>
              </a:spcBef>
              <a:spcAft>
                <a:spcPts val="0"/>
              </a:spcAft>
              <a:buClr>
                <a:srgbClr val="3C3C3C"/>
              </a:buClr>
              <a:buSzPts val="2165"/>
              <a:buChar char="-"/>
            </a:pPr>
            <a:r>
              <a:rPr lang="en-GB" sz="2405" dirty="0"/>
              <a:t>Help researchers from different scientific disciplines to better integrate </a:t>
            </a:r>
            <a:br>
              <a:rPr lang="en-GB" sz="2405" dirty="0"/>
            </a:br>
            <a:r>
              <a:rPr lang="en-GB" sz="2405" dirty="0"/>
              <a:t>advanced digital services, tools and data to achieve excellence in </a:t>
            </a:r>
            <a:br>
              <a:rPr lang="en-GB" sz="2405" dirty="0"/>
            </a:br>
            <a:r>
              <a:rPr lang="en-GB" sz="2405" dirty="0"/>
              <a:t>science, research and innovation.</a:t>
            </a:r>
            <a:br>
              <a:rPr lang="en-GB" sz="2405" dirty="0"/>
            </a:br>
            <a:endParaRPr dirty="0"/>
          </a:p>
          <a:p>
            <a:pPr marL="342900" lvl="0" indent="-342900" algn="l" rtl="0">
              <a:lnSpc>
                <a:spcPct val="80000"/>
              </a:lnSpc>
              <a:spcBef>
                <a:spcPts val="518"/>
              </a:spcBef>
              <a:spcAft>
                <a:spcPts val="0"/>
              </a:spcAft>
              <a:buClr>
                <a:srgbClr val="3C3C3C"/>
              </a:buClr>
              <a:buSzPts val="2590"/>
              <a:buFont typeface="Calibri"/>
              <a:buChar char="•"/>
            </a:pPr>
            <a:r>
              <a:rPr lang="en-GB" sz="2590" dirty="0"/>
              <a:t>Topics cover all the other Key Exploitable Results</a:t>
            </a:r>
            <a:endParaRPr dirty="0"/>
          </a:p>
        </p:txBody>
      </p:sp>
      <p:sp>
        <p:nvSpPr>
          <p:cNvPr id="627" name="Google Shape;627;p28"/>
          <p:cNvSpPr txBox="1">
            <a:spLocks noGrp="1"/>
          </p:cNvSpPr>
          <p:nvPr>
            <p:ph type="dt" idx="10"/>
          </p:nvPr>
        </p:nvSpPr>
        <p:spPr>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05/05/2020</a:t>
            </a:r>
            <a:endParaRPr/>
          </a:p>
        </p:txBody>
      </p:sp>
      <p:sp>
        <p:nvSpPr>
          <p:cNvPr id="628" name="Google Shape;628;p28"/>
          <p:cNvSpPr txBox="1">
            <a:spLocks noGrp="1"/>
          </p:cNvSpPr>
          <p:nvPr>
            <p:ph type="sldNum" idx="12"/>
          </p:nvPr>
        </p:nvSpPr>
        <p:spPr>
          <a:prstGeom prst="rect">
            <a:avLst/>
          </a:prstGeom>
          <a:noFill/>
          <a:ln>
            <a:noFill/>
          </a:ln>
        </p:spPr>
        <p:txBody>
          <a:bodyPr spcFirstLastPara="1" wrap="square" lIns="91425" tIns="45700" rIns="91425" bIns="45700" anchor="t" anchorCtr="0">
            <a:noAutofit/>
          </a:bodyPr>
          <a:lstStyle/>
          <a:p>
            <a:pPr marL="0" lvl="0" indent="0" algn="r" rtl="0">
              <a:lnSpc>
                <a:spcPct val="100000"/>
              </a:lnSpc>
              <a:spcBef>
                <a:spcPts val="0"/>
              </a:spcBef>
              <a:spcAft>
                <a:spcPts val="0"/>
              </a:spcAft>
              <a:buSzPts val="1300"/>
              <a:buNone/>
            </a:pPr>
            <a:fld id="{00000000-1234-1234-1234-123412341234}" type="slidenum">
              <a:rPr lang="en-GB"/>
              <a:t>40</a:t>
            </a:fld>
            <a:endParaRPr/>
          </a:p>
        </p:txBody>
      </p:sp>
      <p:sp>
        <p:nvSpPr>
          <p:cNvPr id="629" name="Google Shape;629;p28"/>
          <p:cNvSpPr txBox="1">
            <a:spLocks noGrp="1"/>
          </p:cNvSpPr>
          <p:nvPr>
            <p:ph type="title"/>
          </p:nvPr>
        </p:nvSpPr>
        <p:spPr>
          <a:xfrm>
            <a:off x="3220977" y="294027"/>
            <a:ext cx="8640960" cy="537716"/>
          </a:xfrm>
          <a:prstGeom prst="rect">
            <a:avLst/>
          </a:prstGeom>
          <a:noFill/>
          <a:ln>
            <a:noFill/>
          </a:ln>
        </p:spPr>
        <p:txBody>
          <a:bodyPr spcFirstLastPara="1" wrap="square" lIns="91425" tIns="45700" rIns="91425" bIns="45700" anchor="t" anchorCtr="0">
            <a:normAutofit/>
          </a:bodyPr>
          <a:lstStyle/>
          <a:p>
            <a:pPr marL="0" lvl="0" indent="0" rtl="0">
              <a:lnSpc>
                <a:spcPct val="100000"/>
              </a:lnSpc>
              <a:spcBef>
                <a:spcPts val="0"/>
              </a:spcBef>
              <a:spcAft>
                <a:spcPts val="0"/>
              </a:spcAft>
              <a:buClr>
                <a:srgbClr val="1D2F45"/>
              </a:buClr>
              <a:buSzPts val="3240"/>
              <a:buFont typeface="Calibri"/>
              <a:buNone/>
            </a:pPr>
            <a:r>
              <a:rPr lang="en-GB" dirty="0"/>
              <a:t>Training Courses and Material - Overview</a:t>
            </a:r>
            <a:endParaRPr dirty="0"/>
          </a:p>
        </p:txBody>
      </p:sp>
      <p:grpSp>
        <p:nvGrpSpPr>
          <p:cNvPr id="16" name="Group 17">
            <a:extLst>
              <a:ext uri="{FF2B5EF4-FFF2-40B4-BE49-F238E27FC236}">
                <a16:creationId xmlns:a16="http://schemas.microsoft.com/office/drawing/2014/main" id="{0D9C5569-32A8-9E47-BBBD-771F8B652B9E}"/>
              </a:ext>
            </a:extLst>
          </p:cNvPr>
          <p:cNvGrpSpPr/>
          <p:nvPr/>
        </p:nvGrpSpPr>
        <p:grpSpPr>
          <a:xfrm>
            <a:off x="335361" y="1233377"/>
            <a:ext cx="514232" cy="4854481"/>
            <a:chOff x="335360" y="949839"/>
            <a:chExt cx="566259" cy="5345629"/>
          </a:xfrm>
        </p:grpSpPr>
        <p:pic>
          <p:nvPicPr>
            <p:cNvPr id="27" name="Picture 10">
              <a:extLst>
                <a:ext uri="{FF2B5EF4-FFF2-40B4-BE49-F238E27FC236}">
                  <a16:creationId xmlns:a16="http://schemas.microsoft.com/office/drawing/2014/main" id="{B3C4BB25-78DB-364A-938E-56B4EE87C580}"/>
                </a:ext>
              </a:extLst>
            </p:cNvPr>
            <p:cNvPicPr>
              <a:picLocks noChangeAspect="1" noChangeArrowheads="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949839"/>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12">
              <a:extLst>
                <a:ext uri="{FF2B5EF4-FFF2-40B4-BE49-F238E27FC236}">
                  <a16:creationId xmlns:a16="http://schemas.microsoft.com/office/drawing/2014/main" id="{C7F53997-B7CB-914C-B392-B92197ABF3E7}"/>
                </a:ext>
              </a:extLst>
            </p:cNvPr>
            <p:cNvPicPr>
              <a:picLocks noChangeAspect="1" noChangeArrowheads="1"/>
            </p:cNvPicPr>
            <p:nvPr/>
          </p:nvPicPr>
          <p:blipFill>
            <a:blip r:embed="rId4">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155040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14">
              <a:extLst>
                <a:ext uri="{FF2B5EF4-FFF2-40B4-BE49-F238E27FC236}">
                  <a16:creationId xmlns:a16="http://schemas.microsoft.com/office/drawing/2014/main" id="{59B9C00D-A8AF-0E48-887F-1F0A7EAE2BA1}"/>
                </a:ext>
              </a:extLst>
            </p:cNvPr>
            <p:cNvPicPr>
              <a:picLocks noChangeAspect="1" noChangeArrowheads="1"/>
            </p:cNvPicPr>
            <p:nvPr/>
          </p:nvPicPr>
          <p:blipFill>
            <a:blip r:embed="rId5">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2150977"/>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16">
              <a:extLst>
                <a:ext uri="{FF2B5EF4-FFF2-40B4-BE49-F238E27FC236}">
                  <a16:creationId xmlns:a16="http://schemas.microsoft.com/office/drawing/2014/main" id="{4C4862D9-EB64-B749-8B85-711912B6B4AD}"/>
                </a:ext>
              </a:extLst>
            </p:cNvPr>
            <p:cNvPicPr>
              <a:picLocks noChangeAspect="1" noChangeArrowheads="1"/>
            </p:cNvPicPr>
            <p:nvPr/>
          </p:nvPicPr>
          <p:blipFill>
            <a:blip r:embed="rId6">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2751544"/>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18">
              <a:extLst>
                <a:ext uri="{FF2B5EF4-FFF2-40B4-BE49-F238E27FC236}">
                  <a16:creationId xmlns:a16="http://schemas.microsoft.com/office/drawing/2014/main" id="{3961FA8D-9284-1841-841A-B3C90399C984}"/>
                </a:ext>
              </a:extLst>
            </p:cNvPr>
            <p:cNvPicPr>
              <a:picLocks noChangeAspect="1" noChangeArrowheads="1"/>
            </p:cNvPicPr>
            <p:nvPr/>
          </p:nvPicPr>
          <p:blipFill>
            <a:blip r:embed="rId7">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3352114"/>
              <a:ext cx="537715" cy="537715"/>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20">
              <a:extLst>
                <a:ext uri="{FF2B5EF4-FFF2-40B4-BE49-F238E27FC236}">
                  <a16:creationId xmlns:a16="http://schemas.microsoft.com/office/drawing/2014/main" id="{99FEA9F8-8FDF-CB43-B653-19285784B7DF}"/>
                </a:ext>
              </a:extLst>
            </p:cNvPr>
            <p:cNvPicPr>
              <a:picLocks noChangeAspect="1" noChangeArrowheads="1"/>
            </p:cNvPicPr>
            <p:nvPr/>
          </p:nvPicPr>
          <p:blipFill>
            <a:blip r:embed="rId8">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3954364"/>
              <a:ext cx="536959" cy="537716"/>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22">
              <a:extLst>
                <a:ext uri="{FF2B5EF4-FFF2-40B4-BE49-F238E27FC236}">
                  <a16:creationId xmlns:a16="http://schemas.microsoft.com/office/drawing/2014/main" id="{0A54A6E5-BE1F-E144-BDAB-57DCA6624A0E}"/>
                </a:ext>
              </a:extLst>
            </p:cNvPr>
            <p:cNvPicPr>
              <a:picLocks noChangeAspect="1" noChangeArrowheads="1"/>
            </p:cNvPicPr>
            <p:nvPr/>
          </p:nvPicPr>
          <p:blipFill>
            <a:blip r:embed="rId9">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455661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25">
              <a:extLst>
                <a:ext uri="{FF2B5EF4-FFF2-40B4-BE49-F238E27FC236}">
                  <a16:creationId xmlns:a16="http://schemas.microsoft.com/office/drawing/2014/main" id="{7F954182-B3D8-574E-998E-93E53A8A56E1}"/>
                </a:ext>
              </a:extLst>
            </p:cNvPr>
            <p:cNvPicPr>
              <a:picLocks noChangeAspect="1" noChangeArrowheads="1"/>
            </p:cNvPicPr>
            <p:nvPr/>
          </p:nvPicPr>
          <p:blipFill>
            <a:blip r:embed="rId10">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515718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26">
              <a:extLst>
                <a:ext uri="{FF2B5EF4-FFF2-40B4-BE49-F238E27FC236}">
                  <a16:creationId xmlns:a16="http://schemas.microsoft.com/office/drawing/2014/main" id="{4B944985-8724-FB4D-B6E7-80D40E5DE987}"/>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35360" y="5757752"/>
              <a:ext cx="536959" cy="537716"/>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634"/>
        <p:cNvGrpSpPr/>
        <p:nvPr/>
      </p:nvGrpSpPr>
      <p:grpSpPr>
        <a:xfrm>
          <a:off x="0" y="0"/>
          <a:ext cx="0" cy="0"/>
          <a:chOff x="0" y="0"/>
          <a:chExt cx="0" cy="0"/>
        </a:xfrm>
      </p:grpSpPr>
      <p:sp>
        <p:nvSpPr>
          <p:cNvPr id="635" name="Google Shape;635;p29"/>
          <p:cNvSpPr txBox="1">
            <a:spLocks noGrp="1"/>
          </p:cNvSpPr>
          <p:nvPr>
            <p:ph type="dt" idx="10"/>
          </p:nvPr>
        </p:nvSpPr>
        <p:spPr>
          <a:xfrm>
            <a:off x="335360" y="6381328"/>
            <a:ext cx="2844800" cy="288032"/>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05/05/2020</a:t>
            </a:r>
            <a:endParaRPr/>
          </a:p>
        </p:txBody>
      </p:sp>
      <p:sp>
        <p:nvSpPr>
          <p:cNvPr id="636" name="Google Shape;636;p29"/>
          <p:cNvSpPr txBox="1">
            <a:spLocks noGrp="1"/>
          </p:cNvSpPr>
          <p:nvPr>
            <p:ph type="sldNum" idx="12"/>
          </p:nvPr>
        </p:nvSpPr>
        <p:spPr>
          <a:xfrm>
            <a:off x="8737600" y="6381328"/>
            <a:ext cx="3119040" cy="288032"/>
          </a:xfrm>
          <a:prstGeom prst="rect">
            <a:avLst/>
          </a:prstGeom>
          <a:noFill/>
          <a:ln>
            <a:noFill/>
          </a:ln>
        </p:spPr>
        <p:txBody>
          <a:bodyPr spcFirstLastPara="1" wrap="square" lIns="91425" tIns="45700" rIns="91425" bIns="45700" anchor="t" anchorCtr="0">
            <a:noAutofit/>
          </a:bodyPr>
          <a:lstStyle/>
          <a:p>
            <a:pPr marL="0" lvl="0" indent="0" algn="r" rtl="0">
              <a:lnSpc>
                <a:spcPct val="100000"/>
              </a:lnSpc>
              <a:spcBef>
                <a:spcPts val="0"/>
              </a:spcBef>
              <a:spcAft>
                <a:spcPts val="0"/>
              </a:spcAft>
              <a:buSzPts val="1300"/>
              <a:buNone/>
            </a:pPr>
            <a:fld id="{00000000-1234-1234-1234-123412341234}" type="slidenum">
              <a:rPr lang="en-GB"/>
              <a:t>41</a:t>
            </a:fld>
            <a:endParaRPr/>
          </a:p>
        </p:txBody>
      </p:sp>
      <p:sp>
        <p:nvSpPr>
          <p:cNvPr id="638" name="Google Shape;638;p29"/>
          <p:cNvSpPr txBox="1"/>
          <p:nvPr/>
        </p:nvSpPr>
        <p:spPr>
          <a:xfrm>
            <a:off x="8737600" y="6381328"/>
            <a:ext cx="3119040" cy="288032"/>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0000"/>
              </a:buClr>
              <a:buSzPts val="1300"/>
              <a:buFont typeface="Arial"/>
              <a:buNone/>
            </a:pPr>
            <a:fld id="{00000000-1234-1234-1234-123412341234}" type="slidenum">
              <a:rPr lang="en-GB" sz="1300" b="0" i="0" u="none" strike="noStrike" cap="none">
                <a:solidFill>
                  <a:srgbClr val="3C3C3C"/>
                </a:solidFill>
                <a:latin typeface="Source Sans Pro"/>
                <a:ea typeface="Source Sans Pro"/>
                <a:cs typeface="Source Sans Pro"/>
                <a:sym typeface="Source Sans Pro"/>
              </a:rPr>
              <a:t>41</a:t>
            </a:fld>
            <a:endParaRPr sz="1300" b="0" i="0" u="none" strike="noStrike" cap="none">
              <a:solidFill>
                <a:srgbClr val="3C3C3C"/>
              </a:solidFill>
              <a:latin typeface="Source Sans Pro"/>
              <a:ea typeface="Source Sans Pro"/>
              <a:cs typeface="Source Sans Pro"/>
              <a:sym typeface="Source Sans Pro"/>
            </a:endParaRPr>
          </a:p>
        </p:txBody>
      </p:sp>
      <p:sp>
        <p:nvSpPr>
          <p:cNvPr id="639" name="Google Shape;639;p29"/>
          <p:cNvSpPr txBox="1"/>
          <p:nvPr/>
        </p:nvSpPr>
        <p:spPr>
          <a:xfrm>
            <a:off x="3371272" y="316233"/>
            <a:ext cx="8373208" cy="537716"/>
          </a:xfrm>
          <a:prstGeom prst="rect">
            <a:avLst/>
          </a:prstGeom>
          <a:noFill/>
          <a:ln>
            <a:noFill/>
          </a:ln>
        </p:spPr>
        <p:txBody>
          <a:bodyPr spcFirstLastPara="1" wrap="square" lIns="91425" tIns="45700" rIns="91425" bIns="45700" anchor="t" anchorCtr="0">
            <a:normAutofit/>
          </a:bodyPr>
          <a:lstStyle/>
          <a:p>
            <a:pPr marL="0" marR="0" lvl="0" indent="0" algn="r" rtl="0">
              <a:lnSpc>
                <a:spcPct val="90000"/>
              </a:lnSpc>
              <a:spcBef>
                <a:spcPts val="0"/>
              </a:spcBef>
              <a:spcAft>
                <a:spcPts val="0"/>
              </a:spcAft>
              <a:buClr>
                <a:srgbClr val="1D2F45"/>
              </a:buClr>
              <a:buSzPts val="3240"/>
              <a:buFont typeface="Calibri"/>
              <a:buNone/>
            </a:pPr>
            <a:r>
              <a:rPr lang="en-GB" sz="2300" b="1" i="0" u="none" strike="noStrike" cap="none" dirty="0">
                <a:solidFill>
                  <a:srgbClr val="1D2F45"/>
                </a:solidFill>
                <a:latin typeface="Calibri"/>
                <a:ea typeface="Calibri"/>
                <a:cs typeface="Calibri"/>
                <a:sym typeface="Calibri"/>
              </a:rPr>
              <a:t>Training strategy in EOSC-hub </a:t>
            </a:r>
            <a:endParaRPr sz="2300" b="0" i="0" u="none" strike="noStrike" cap="none" dirty="0">
              <a:solidFill>
                <a:srgbClr val="000000"/>
              </a:solidFill>
              <a:latin typeface="Arial"/>
              <a:ea typeface="Arial"/>
              <a:cs typeface="Arial"/>
              <a:sym typeface="Arial"/>
            </a:endParaRPr>
          </a:p>
        </p:txBody>
      </p:sp>
      <p:grpSp>
        <p:nvGrpSpPr>
          <p:cNvPr id="2" name="Gruppo 1">
            <a:extLst>
              <a:ext uri="{FF2B5EF4-FFF2-40B4-BE49-F238E27FC236}">
                <a16:creationId xmlns:a16="http://schemas.microsoft.com/office/drawing/2014/main" id="{C187E944-ED6C-854B-A28F-58442D602633}"/>
              </a:ext>
            </a:extLst>
          </p:cNvPr>
          <p:cNvGrpSpPr/>
          <p:nvPr/>
        </p:nvGrpSpPr>
        <p:grpSpPr>
          <a:xfrm>
            <a:off x="1849960" y="1376469"/>
            <a:ext cx="9069682" cy="4396586"/>
            <a:chOff x="1541611" y="983058"/>
            <a:chExt cx="10363486" cy="5023766"/>
          </a:xfrm>
        </p:grpSpPr>
        <p:sp>
          <p:nvSpPr>
            <p:cNvPr id="640" name="Google Shape;640;p29"/>
            <p:cNvSpPr/>
            <p:nvPr/>
          </p:nvSpPr>
          <p:spPr>
            <a:xfrm>
              <a:off x="3646988" y="1821148"/>
              <a:ext cx="2438399" cy="1465243"/>
            </a:xfrm>
            <a:prstGeom prst="roundRect">
              <a:avLst>
                <a:gd name="adj" fmla="val 16667"/>
              </a:avLst>
            </a:prstGeom>
            <a:solidFill>
              <a:schemeClr val="accent1"/>
            </a:solidFill>
            <a:ln w="38100" cap="flat" cmpd="sng">
              <a:solidFill>
                <a:schemeClr val="lt1"/>
              </a:solidFill>
              <a:prstDash val="solid"/>
              <a:round/>
              <a:headEnd type="none" w="sm" len="sm"/>
              <a:tailEnd type="none" w="sm" len="sm"/>
            </a:ln>
            <a:effectLst>
              <a:outerShdw blurRad="40000" dist="20000" dir="5400000" rotWithShape="0">
                <a:srgbClr val="000000">
                  <a:alpha val="3647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000"/>
                <a:buFont typeface="Arial"/>
                <a:buNone/>
              </a:pPr>
              <a:r>
                <a:rPr lang="en-GB" sz="2000" b="1" i="0" u="none" strike="noStrike" cap="none" dirty="0">
                  <a:solidFill>
                    <a:schemeClr val="lt1"/>
                  </a:solidFill>
                  <a:latin typeface="Calibri"/>
                  <a:ea typeface="Calibri"/>
                  <a:cs typeface="Calibri"/>
                  <a:sym typeface="Calibri"/>
                </a:rPr>
                <a:t>Identify gaps &amp; training requirements</a:t>
              </a:r>
              <a:endParaRPr sz="2000" b="0" i="0" u="none" strike="noStrike" cap="none" dirty="0">
                <a:solidFill>
                  <a:schemeClr val="lt1"/>
                </a:solidFill>
                <a:latin typeface="Calibri"/>
                <a:ea typeface="Calibri"/>
                <a:cs typeface="Calibri"/>
                <a:sym typeface="Calibri"/>
              </a:endParaRPr>
            </a:p>
          </p:txBody>
        </p:sp>
        <p:sp>
          <p:nvSpPr>
            <p:cNvPr id="641" name="Google Shape;641;p29"/>
            <p:cNvSpPr/>
            <p:nvPr/>
          </p:nvSpPr>
          <p:spPr>
            <a:xfrm>
              <a:off x="4825891" y="1021824"/>
              <a:ext cx="2172157" cy="914399"/>
            </a:xfrm>
            <a:prstGeom prst="roundRect">
              <a:avLst>
                <a:gd name="adj" fmla="val 16667"/>
              </a:avLst>
            </a:prstGeom>
            <a:solidFill>
              <a:schemeClr val="accent4"/>
            </a:solidFill>
            <a:ln w="38100" cap="flat" cmpd="sng">
              <a:solidFill>
                <a:schemeClr val="lt1"/>
              </a:solidFill>
              <a:prstDash val="solid"/>
              <a:round/>
              <a:headEnd type="none" w="sm" len="sm"/>
              <a:tailEnd type="none" w="sm" len="sm"/>
            </a:ln>
            <a:effectLst>
              <a:outerShdw blurRad="40000" dist="20000" dir="5400000" rotWithShape="0">
                <a:srgbClr val="000000">
                  <a:alpha val="3647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000"/>
                <a:buFont typeface="Arial"/>
                <a:buNone/>
              </a:pPr>
              <a:r>
                <a:rPr lang="en-GB" sz="2000" b="1" i="0" u="none" strike="noStrike" cap="none" dirty="0">
                  <a:solidFill>
                    <a:schemeClr val="lt1"/>
                  </a:solidFill>
                  <a:latin typeface="Calibri"/>
                  <a:ea typeface="Calibri"/>
                  <a:cs typeface="Calibri"/>
                  <a:sym typeface="Calibri"/>
                </a:rPr>
                <a:t>Assessment</a:t>
              </a:r>
              <a:endParaRPr sz="1400" b="0" i="0" u="none" strike="noStrike" cap="none" dirty="0">
                <a:solidFill>
                  <a:srgbClr val="000000"/>
                </a:solidFill>
                <a:latin typeface="Arial"/>
                <a:ea typeface="Arial"/>
                <a:cs typeface="Arial"/>
                <a:sym typeface="Arial"/>
              </a:endParaRPr>
            </a:p>
          </p:txBody>
        </p:sp>
        <p:sp>
          <p:nvSpPr>
            <p:cNvPr id="642" name="Google Shape;642;p29"/>
            <p:cNvSpPr/>
            <p:nvPr/>
          </p:nvSpPr>
          <p:spPr>
            <a:xfrm>
              <a:off x="9033450" y="2075583"/>
              <a:ext cx="2438399" cy="1465243"/>
            </a:xfrm>
            <a:prstGeom prst="roundRect">
              <a:avLst>
                <a:gd name="adj" fmla="val 16667"/>
              </a:avLst>
            </a:prstGeom>
            <a:solidFill>
              <a:schemeClr val="accent1"/>
            </a:solidFill>
            <a:ln w="38100" cap="flat" cmpd="sng">
              <a:solidFill>
                <a:schemeClr val="lt1"/>
              </a:solidFill>
              <a:prstDash val="solid"/>
              <a:round/>
              <a:headEnd type="none" w="sm" len="sm"/>
              <a:tailEnd type="none" w="sm" len="sm"/>
            </a:ln>
            <a:effectLst>
              <a:outerShdw blurRad="40000" dist="20000" dir="5400000" rotWithShape="0">
                <a:srgbClr val="000000">
                  <a:alpha val="3647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000"/>
                <a:buFont typeface="Arial"/>
                <a:buNone/>
              </a:pPr>
              <a:r>
                <a:rPr lang="en-GB" sz="2000" b="1" i="0" u="none" strike="noStrike" cap="none">
                  <a:solidFill>
                    <a:schemeClr val="lt1"/>
                  </a:solidFill>
                  <a:latin typeface="Calibri"/>
                  <a:ea typeface="Calibri"/>
                  <a:cs typeface="Calibri"/>
                  <a:sym typeface="Calibri"/>
                </a:rPr>
                <a:t>Training Programme </a:t>
              </a:r>
              <a:endParaRPr sz="2000" b="1" i="0" u="none" strike="noStrike" cap="none">
                <a:solidFill>
                  <a:schemeClr val="lt1"/>
                </a:solidFill>
                <a:latin typeface="Calibri"/>
                <a:ea typeface="Calibri"/>
                <a:cs typeface="Calibri"/>
                <a:sym typeface="Calibri"/>
              </a:endParaRPr>
            </a:p>
          </p:txBody>
        </p:sp>
        <p:sp>
          <p:nvSpPr>
            <p:cNvPr id="643" name="Google Shape;643;p29"/>
            <p:cNvSpPr/>
            <p:nvPr/>
          </p:nvSpPr>
          <p:spPr>
            <a:xfrm>
              <a:off x="9732940" y="3247273"/>
              <a:ext cx="2172157" cy="914399"/>
            </a:xfrm>
            <a:prstGeom prst="roundRect">
              <a:avLst>
                <a:gd name="adj" fmla="val 16667"/>
              </a:avLst>
            </a:prstGeom>
            <a:solidFill>
              <a:schemeClr val="accent4"/>
            </a:solidFill>
            <a:ln w="38100" cap="flat" cmpd="sng">
              <a:solidFill>
                <a:schemeClr val="lt1"/>
              </a:solidFill>
              <a:prstDash val="solid"/>
              <a:round/>
              <a:headEnd type="none" w="sm" len="sm"/>
              <a:tailEnd type="none" w="sm" len="sm"/>
            </a:ln>
            <a:effectLst>
              <a:outerShdw blurRad="40000" dist="20000" dir="5400000" rotWithShape="0">
                <a:srgbClr val="000000">
                  <a:alpha val="3647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000"/>
                <a:buFont typeface="Arial"/>
                <a:buNone/>
              </a:pPr>
              <a:r>
                <a:rPr lang="en-GB" sz="2000" b="1" i="0" u="none" strike="noStrike" cap="none">
                  <a:solidFill>
                    <a:schemeClr val="lt1"/>
                  </a:solidFill>
                  <a:latin typeface="Calibri"/>
                  <a:ea typeface="Calibri"/>
                  <a:cs typeface="Calibri"/>
                  <a:sym typeface="Calibri"/>
                </a:rPr>
                <a:t>Design</a:t>
              </a:r>
              <a:r>
                <a:rPr lang="en-GB" sz="1800" b="1" i="0" u="none" strike="noStrike" cap="none">
                  <a:solidFill>
                    <a:schemeClr val="lt1"/>
                  </a:solidFill>
                  <a:latin typeface="Calibri"/>
                  <a:ea typeface="Calibri"/>
                  <a:cs typeface="Calibri"/>
                  <a:sym typeface="Calibri"/>
                </a:rPr>
                <a:t> </a:t>
              </a:r>
              <a:endParaRPr sz="1400" b="0" i="0" u="none" strike="noStrike" cap="none">
                <a:solidFill>
                  <a:srgbClr val="000000"/>
                </a:solidFill>
                <a:latin typeface="Arial"/>
                <a:ea typeface="Arial"/>
                <a:cs typeface="Arial"/>
                <a:sym typeface="Arial"/>
              </a:endParaRPr>
            </a:p>
          </p:txBody>
        </p:sp>
        <p:sp>
          <p:nvSpPr>
            <p:cNvPr id="644" name="Google Shape;644;p29"/>
            <p:cNvSpPr/>
            <p:nvPr/>
          </p:nvSpPr>
          <p:spPr>
            <a:xfrm>
              <a:off x="6304550" y="4396438"/>
              <a:ext cx="2438399" cy="1465243"/>
            </a:xfrm>
            <a:prstGeom prst="roundRect">
              <a:avLst>
                <a:gd name="adj" fmla="val 16667"/>
              </a:avLst>
            </a:prstGeom>
            <a:solidFill>
              <a:schemeClr val="accent1"/>
            </a:solidFill>
            <a:ln w="38100" cap="flat" cmpd="sng">
              <a:solidFill>
                <a:schemeClr val="lt1"/>
              </a:solidFill>
              <a:prstDash val="solid"/>
              <a:round/>
              <a:headEnd type="none" w="sm" len="sm"/>
              <a:tailEnd type="none" w="sm" len="sm"/>
            </a:ln>
            <a:effectLst>
              <a:outerShdw blurRad="40000" dist="20000" dir="5400000" rotWithShape="0">
                <a:srgbClr val="000000">
                  <a:alpha val="3647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000"/>
                <a:buFont typeface="Arial"/>
                <a:buNone/>
              </a:pPr>
              <a:r>
                <a:rPr lang="en-GB" sz="2000" b="1" i="0" u="none" strike="noStrike" cap="none">
                  <a:solidFill>
                    <a:schemeClr val="lt1"/>
                  </a:solidFill>
                  <a:latin typeface="Calibri"/>
                  <a:ea typeface="Calibri"/>
                  <a:cs typeface="Calibri"/>
                  <a:sym typeface="Calibri"/>
                </a:rPr>
                <a:t>Develop training components </a:t>
              </a:r>
              <a:endParaRPr sz="1400" b="0" i="0" u="none" strike="noStrike" cap="none">
                <a:solidFill>
                  <a:srgbClr val="000000"/>
                </a:solidFill>
                <a:latin typeface="Arial"/>
                <a:ea typeface="Arial"/>
                <a:cs typeface="Arial"/>
                <a:sym typeface="Arial"/>
              </a:endParaRPr>
            </a:p>
          </p:txBody>
        </p:sp>
        <p:sp>
          <p:nvSpPr>
            <p:cNvPr id="645" name="Google Shape;645;p29"/>
            <p:cNvSpPr/>
            <p:nvPr/>
          </p:nvSpPr>
          <p:spPr>
            <a:xfrm>
              <a:off x="6143847" y="3695857"/>
              <a:ext cx="2172157" cy="914399"/>
            </a:xfrm>
            <a:prstGeom prst="roundRect">
              <a:avLst>
                <a:gd name="adj" fmla="val 16667"/>
              </a:avLst>
            </a:prstGeom>
            <a:solidFill>
              <a:schemeClr val="accent4"/>
            </a:solidFill>
            <a:ln w="38100" cap="flat" cmpd="sng">
              <a:solidFill>
                <a:schemeClr val="lt1"/>
              </a:solidFill>
              <a:prstDash val="solid"/>
              <a:round/>
              <a:headEnd type="none" w="sm" len="sm"/>
              <a:tailEnd type="none" w="sm" len="sm"/>
            </a:ln>
            <a:effectLst>
              <a:outerShdw blurRad="40000" dist="20000" dir="5400000" rotWithShape="0">
                <a:srgbClr val="000000">
                  <a:alpha val="3647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000"/>
                <a:buFont typeface="Arial"/>
                <a:buNone/>
              </a:pPr>
              <a:r>
                <a:rPr lang="en-GB" sz="2000" b="1" i="0" u="none" strike="noStrike" cap="none">
                  <a:solidFill>
                    <a:schemeClr val="lt1"/>
                  </a:solidFill>
                  <a:latin typeface="Calibri"/>
                  <a:ea typeface="Calibri"/>
                  <a:cs typeface="Calibri"/>
                  <a:sym typeface="Calibri"/>
                </a:rPr>
                <a:t>Development</a:t>
              </a:r>
              <a:endParaRPr sz="2000" b="0" i="0" u="none" strike="noStrike" cap="none">
                <a:solidFill>
                  <a:schemeClr val="lt1"/>
                </a:solidFill>
                <a:latin typeface="Calibri"/>
                <a:ea typeface="Calibri"/>
                <a:cs typeface="Calibri"/>
                <a:sym typeface="Calibri"/>
              </a:endParaRPr>
            </a:p>
          </p:txBody>
        </p:sp>
        <p:sp>
          <p:nvSpPr>
            <p:cNvPr id="646" name="Google Shape;646;p29"/>
            <p:cNvSpPr/>
            <p:nvPr/>
          </p:nvSpPr>
          <p:spPr>
            <a:xfrm>
              <a:off x="1863511" y="4541581"/>
              <a:ext cx="2438399" cy="1465243"/>
            </a:xfrm>
            <a:prstGeom prst="roundRect">
              <a:avLst>
                <a:gd name="adj" fmla="val 16667"/>
              </a:avLst>
            </a:prstGeom>
            <a:solidFill>
              <a:schemeClr val="accent1"/>
            </a:solidFill>
            <a:ln w="38100" cap="flat" cmpd="sng">
              <a:solidFill>
                <a:schemeClr val="lt1"/>
              </a:solidFill>
              <a:prstDash val="solid"/>
              <a:round/>
              <a:headEnd type="none" w="sm" len="sm"/>
              <a:tailEnd type="none" w="sm" len="sm"/>
            </a:ln>
            <a:effectLst>
              <a:outerShdw blurRad="40000" dist="20000" dir="5400000" rotWithShape="0">
                <a:srgbClr val="000000">
                  <a:alpha val="3647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000"/>
                <a:buFont typeface="Arial"/>
                <a:buNone/>
              </a:pPr>
              <a:r>
                <a:rPr lang="en-GB" sz="2000" b="1" i="0" u="none" strike="noStrike" cap="none">
                  <a:solidFill>
                    <a:schemeClr val="lt1"/>
                  </a:solidFill>
                  <a:latin typeface="Calibri"/>
                  <a:ea typeface="Calibri"/>
                  <a:cs typeface="Calibri"/>
                  <a:sym typeface="Calibri"/>
                </a:rPr>
                <a:t>Delivery of training events</a:t>
              </a:r>
              <a:endParaRPr sz="1400" b="0" i="0" u="none" strike="noStrike" cap="none">
                <a:solidFill>
                  <a:srgbClr val="000000"/>
                </a:solidFill>
                <a:latin typeface="Arial"/>
                <a:ea typeface="Arial"/>
                <a:cs typeface="Arial"/>
                <a:sym typeface="Arial"/>
              </a:endParaRPr>
            </a:p>
          </p:txBody>
        </p:sp>
        <p:sp>
          <p:nvSpPr>
            <p:cNvPr id="647" name="Google Shape;647;p29"/>
            <p:cNvSpPr/>
            <p:nvPr/>
          </p:nvSpPr>
          <p:spPr>
            <a:xfrm>
              <a:off x="1541611" y="3771436"/>
              <a:ext cx="2172157" cy="914399"/>
            </a:xfrm>
            <a:prstGeom prst="roundRect">
              <a:avLst>
                <a:gd name="adj" fmla="val 16667"/>
              </a:avLst>
            </a:prstGeom>
            <a:solidFill>
              <a:schemeClr val="accent4"/>
            </a:solidFill>
            <a:ln w="38100" cap="flat" cmpd="sng">
              <a:solidFill>
                <a:schemeClr val="lt1"/>
              </a:solidFill>
              <a:prstDash val="solid"/>
              <a:round/>
              <a:headEnd type="none" w="sm" len="sm"/>
              <a:tailEnd type="none" w="sm" len="sm"/>
            </a:ln>
            <a:effectLst>
              <a:outerShdw blurRad="40000" dist="20000" dir="5400000" rotWithShape="0">
                <a:srgbClr val="000000">
                  <a:alpha val="3647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000"/>
                <a:buFont typeface="Arial"/>
                <a:buNone/>
              </a:pPr>
              <a:r>
                <a:rPr lang="en-GB" sz="2000" b="1" i="0" u="none" strike="noStrike" cap="none">
                  <a:solidFill>
                    <a:schemeClr val="lt1"/>
                  </a:solidFill>
                  <a:latin typeface="Calibri"/>
                  <a:ea typeface="Calibri"/>
                  <a:cs typeface="Calibri"/>
                  <a:sym typeface="Calibri"/>
                </a:rPr>
                <a:t>Delivery &amp; Monitoring</a:t>
              </a:r>
              <a:endParaRPr sz="2000" b="0" i="0" u="none" strike="noStrike" cap="none">
                <a:solidFill>
                  <a:schemeClr val="lt1"/>
                </a:solidFill>
                <a:latin typeface="Calibri"/>
                <a:ea typeface="Calibri"/>
                <a:cs typeface="Calibri"/>
                <a:sym typeface="Calibri"/>
              </a:endParaRPr>
            </a:p>
          </p:txBody>
        </p:sp>
        <p:pic>
          <p:nvPicPr>
            <p:cNvPr id="648" name="Google Shape;648;p29"/>
            <p:cNvPicPr preferRelativeResize="0"/>
            <p:nvPr/>
          </p:nvPicPr>
          <p:blipFill rotWithShape="1">
            <a:blip r:embed="rId3">
              <a:alphaModFix/>
            </a:blip>
            <a:srcRect/>
            <a:stretch/>
          </p:blipFill>
          <p:spPr>
            <a:xfrm rot="1260000">
              <a:off x="7130979" y="983058"/>
              <a:ext cx="2165926" cy="1083401"/>
            </a:xfrm>
            <a:prstGeom prst="rect">
              <a:avLst/>
            </a:prstGeom>
            <a:noFill/>
            <a:ln>
              <a:noFill/>
            </a:ln>
          </p:spPr>
        </p:pic>
        <p:pic>
          <p:nvPicPr>
            <p:cNvPr id="649" name="Google Shape;649;p29"/>
            <p:cNvPicPr preferRelativeResize="0"/>
            <p:nvPr/>
          </p:nvPicPr>
          <p:blipFill rotWithShape="1">
            <a:blip r:embed="rId3">
              <a:alphaModFix/>
            </a:blip>
            <a:srcRect/>
            <a:stretch/>
          </p:blipFill>
          <p:spPr>
            <a:xfrm rot="8160000">
              <a:off x="8585705" y="4600633"/>
              <a:ext cx="2165926" cy="1083401"/>
            </a:xfrm>
            <a:prstGeom prst="rect">
              <a:avLst/>
            </a:prstGeom>
            <a:noFill/>
            <a:ln>
              <a:noFill/>
            </a:ln>
          </p:spPr>
        </p:pic>
        <p:pic>
          <p:nvPicPr>
            <p:cNvPr id="650" name="Google Shape;650;p29"/>
            <p:cNvPicPr preferRelativeResize="0"/>
            <p:nvPr/>
          </p:nvPicPr>
          <p:blipFill rotWithShape="1">
            <a:blip r:embed="rId3">
              <a:alphaModFix/>
            </a:blip>
            <a:srcRect/>
            <a:stretch/>
          </p:blipFill>
          <p:spPr>
            <a:xfrm rot="-2760000">
              <a:off x="1404432" y="2106815"/>
              <a:ext cx="2165926" cy="1083401"/>
            </a:xfrm>
            <a:prstGeom prst="rect">
              <a:avLst/>
            </a:prstGeom>
            <a:noFill/>
            <a:ln>
              <a:noFill/>
            </a:ln>
          </p:spPr>
        </p:pic>
        <p:pic>
          <p:nvPicPr>
            <p:cNvPr id="651" name="Google Shape;651;p29"/>
            <p:cNvPicPr preferRelativeResize="0"/>
            <p:nvPr/>
          </p:nvPicPr>
          <p:blipFill rotWithShape="1">
            <a:blip r:embed="rId3">
              <a:alphaModFix/>
            </a:blip>
            <a:srcRect/>
            <a:stretch/>
          </p:blipFill>
          <p:spPr>
            <a:xfrm rot="-1140000" flipH="1">
              <a:off x="3940769" y="3661721"/>
              <a:ext cx="2281380" cy="1064052"/>
            </a:xfrm>
            <a:prstGeom prst="rect">
              <a:avLst/>
            </a:prstGeom>
            <a:noFill/>
            <a:ln>
              <a:noFill/>
            </a:ln>
          </p:spPr>
        </p:pic>
      </p:grpSp>
      <p:sp>
        <p:nvSpPr>
          <p:cNvPr id="652" name="Google Shape;652;p29"/>
          <p:cNvSpPr txBox="1"/>
          <p:nvPr/>
        </p:nvSpPr>
        <p:spPr>
          <a:xfrm>
            <a:off x="3371272" y="6371550"/>
            <a:ext cx="5267700" cy="3387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GB" sz="1600" b="0" i="0" u="none" strike="noStrike" cap="none">
                <a:solidFill>
                  <a:schemeClr val="dk1"/>
                </a:solidFill>
                <a:latin typeface="Calibri"/>
                <a:ea typeface="Calibri"/>
                <a:cs typeface="Calibri"/>
                <a:sym typeface="Calibri"/>
              </a:rPr>
              <a:t>1st EOSC-hub review, Luxembourg 8-9 Oct 2019</a:t>
            </a:r>
            <a:endParaRPr sz="1600" b="0" i="0" u="none" strike="noStrike" cap="none">
              <a:solidFill>
                <a:schemeClr val="dk1"/>
              </a:solidFill>
              <a:latin typeface="Calibri"/>
              <a:ea typeface="Calibri"/>
              <a:cs typeface="Calibri"/>
              <a:sym typeface="Calibri"/>
            </a:endParaRPr>
          </a:p>
        </p:txBody>
      </p:sp>
      <p:grpSp>
        <p:nvGrpSpPr>
          <p:cNvPr id="29" name="Group 17">
            <a:extLst>
              <a:ext uri="{FF2B5EF4-FFF2-40B4-BE49-F238E27FC236}">
                <a16:creationId xmlns:a16="http://schemas.microsoft.com/office/drawing/2014/main" id="{ED48F9B7-C582-5248-AABE-CE5B1B3A3075}"/>
              </a:ext>
            </a:extLst>
          </p:cNvPr>
          <p:cNvGrpSpPr/>
          <p:nvPr/>
        </p:nvGrpSpPr>
        <p:grpSpPr>
          <a:xfrm>
            <a:off x="335361" y="1233377"/>
            <a:ext cx="514232" cy="4854481"/>
            <a:chOff x="335360" y="949839"/>
            <a:chExt cx="566259" cy="5345629"/>
          </a:xfrm>
        </p:grpSpPr>
        <p:pic>
          <p:nvPicPr>
            <p:cNvPr id="40" name="Picture 10">
              <a:extLst>
                <a:ext uri="{FF2B5EF4-FFF2-40B4-BE49-F238E27FC236}">
                  <a16:creationId xmlns:a16="http://schemas.microsoft.com/office/drawing/2014/main" id="{3657103B-E767-4A4B-87E7-33F1E711DA32}"/>
                </a:ext>
              </a:extLst>
            </p:cNvPr>
            <p:cNvPicPr>
              <a:picLocks noChangeAspect="1" noChangeArrowheads="1"/>
            </p:cNvPicPr>
            <p:nvPr/>
          </p:nvPicPr>
          <p:blipFill>
            <a:blip r:embed="rId4">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949839"/>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12">
              <a:extLst>
                <a:ext uri="{FF2B5EF4-FFF2-40B4-BE49-F238E27FC236}">
                  <a16:creationId xmlns:a16="http://schemas.microsoft.com/office/drawing/2014/main" id="{B4F93B44-F8ED-B74A-9851-D1B9743A9803}"/>
                </a:ext>
              </a:extLst>
            </p:cNvPr>
            <p:cNvPicPr>
              <a:picLocks noChangeAspect="1" noChangeArrowheads="1"/>
            </p:cNvPicPr>
            <p:nvPr/>
          </p:nvPicPr>
          <p:blipFill>
            <a:blip r:embed="rId5">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155040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14">
              <a:extLst>
                <a:ext uri="{FF2B5EF4-FFF2-40B4-BE49-F238E27FC236}">
                  <a16:creationId xmlns:a16="http://schemas.microsoft.com/office/drawing/2014/main" id="{4093CAB4-1FE2-9D43-A2AF-30951A3F2A34}"/>
                </a:ext>
              </a:extLst>
            </p:cNvPr>
            <p:cNvPicPr>
              <a:picLocks noChangeAspect="1" noChangeArrowheads="1"/>
            </p:cNvPicPr>
            <p:nvPr/>
          </p:nvPicPr>
          <p:blipFill>
            <a:blip r:embed="rId6">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2150977"/>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16">
              <a:extLst>
                <a:ext uri="{FF2B5EF4-FFF2-40B4-BE49-F238E27FC236}">
                  <a16:creationId xmlns:a16="http://schemas.microsoft.com/office/drawing/2014/main" id="{BAB72603-F99E-FE42-9BB6-393BFAAFCF66}"/>
                </a:ext>
              </a:extLst>
            </p:cNvPr>
            <p:cNvPicPr>
              <a:picLocks noChangeAspect="1" noChangeArrowheads="1"/>
            </p:cNvPicPr>
            <p:nvPr/>
          </p:nvPicPr>
          <p:blipFill>
            <a:blip r:embed="rId7">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2751544"/>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18">
              <a:extLst>
                <a:ext uri="{FF2B5EF4-FFF2-40B4-BE49-F238E27FC236}">
                  <a16:creationId xmlns:a16="http://schemas.microsoft.com/office/drawing/2014/main" id="{1C539329-CF46-CB41-A27D-9E94AAE422AB}"/>
                </a:ext>
              </a:extLst>
            </p:cNvPr>
            <p:cNvPicPr>
              <a:picLocks noChangeAspect="1" noChangeArrowheads="1"/>
            </p:cNvPicPr>
            <p:nvPr/>
          </p:nvPicPr>
          <p:blipFill>
            <a:blip r:embed="rId8">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3352114"/>
              <a:ext cx="537715" cy="537715"/>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0">
              <a:extLst>
                <a:ext uri="{FF2B5EF4-FFF2-40B4-BE49-F238E27FC236}">
                  <a16:creationId xmlns:a16="http://schemas.microsoft.com/office/drawing/2014/main" id="{415DA19A-DD3E-114D-A8FC-FEA630E7E271}"/>
                </a:ext>
              </a:extLst>
            </p:cNvPr>
            <p:cNvPicPr>
              <a:picLocks noChangeAspect="1" noChangeArrowheads="1"/>
            </p:cNvPicPr>
            <p:nvPr/>
          </p:nvPicPr>
          <p:blipFill>
            <a:blip r:embed="rId9">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3954364"/>
              <a:ext cx="536959" cy="537716"/>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2">
              <a:extLst>
                <a:ext uri="{FF2B5EF4-FFF2-40B4-BE49-F238E27FC236}">
                  <a16:creationId xmlns:a16="http://schemas.microsoft.com/office/drawing/2014/main" id="{044694B3-2FBB-E940-B139-DB0E47ADA362}"/>
                </a:ext>
              </a:extLst>
            </p:cNvPr>
            <p:cNvPicPr>
              <a:picLocks noChangeAspect="1" noChangeArrowheads="1"/>
            </p:cNvPicPr>
            <p:nvPr/>
          </p:nvPicPr>
          <p:blipFill>
            <a:blip r:embed="rId10">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455661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5">
              <a:extLst>
                <a:ext uri="{FF2B5EF4-FFF2-40B4-BE49-F238E27FC236}">
                  <a16:creationId xmlns:a16="http://schemas.microsoft.com/office/drawing/2014/main" id="{BB09D12B-9E68-0446-BA2F-1131901FD55E}"/>
                </a:ext>
              </a:extLst>
            </p:cNvPr>
            <p:cNvPicPr>
              <a:picLocks noChangeAspect="1" noChangeArrowheads="1"/>
            </p:cNvPicPr>
            <p:nvPr/>
          </p:nvPicPr>
          <p:blipFill>
            <a:blip r:embed="rId11">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515718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26">
              <a:extLst>
                <a:ext uri="{FF2B5EF4-FFF2-40B4-BE49-F238E27FC236}">
                  <a16:creationId xmlns:a16="http://schemas.microsoft.com/office/drawing/2014/main" id="{F1CDCD23-A20B-5A40-9CB2-5B4388768073}"/>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35360" y="5757752"/>
              <a:ext cx="536959" cy="537716"/>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656"/>
        <p:cNvGrpSpPr/>
        <p:nvPr/>
      </p:nvGrpSpPr>
      <p:grpSpPr>
        <a:xfrm>
          <a:off x="0" y="0"/>
          <a:ext cx="0" cy="0"/>
          <a:chOff x="0" y="0"/>
          <a:chExt cx="0" cy="0"/>
        </a:xfrm>
      </p:grpSpPr>
      <p:sp>
        <p:nvSpPr>
          <p:cNvPr id="657" name="Google Shape;657;p30"/>
          <p:cNvSpPr txBox="1">
            <a:spLocks noGrp="1"/>
          </p:cNvSpPr>
          <p:nvPr>
            <p:ph type="dt" idx="10"/>
          </p:nvPr>
        </p:nvSpPr>
        <p:spPr>
          <a:xfrm>
            <a:off x="335360" y="6381328"/>
            <a:ext cx="2844800" cy="288032"/>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05/05/2020</a:t>
            </a:r>
            <a:endParaRPr/>
          </a:p>
        </p:txBody>
      </p:sp>
      <p:sp>
        <p:nvSpPr>
          <p:cNvPr id="658" name="Google Shape;658;p30"/>
          <p:cNvSpPr txBox="1">
            <a:spLocks noGrp="1"/>
          </p:cNvSpPr>
          <p:nvPr>
            <p:ph type="sldNum" idx="12"/>
          </p:nvPr>
        </p:nvSpPr>
        <p:spPr>
          <a:xfrm>
            <a:off x="8737600" y="6381328"/>
            <a:ext cx="3119040" cy="288032"/>
          </a:xfrm>
          <a:prstGeom prst="rect">
            <a:avLst/>
          </a:prstGeom>
          <a:noFill/>
          <a:ln>
            <a:noFill/>
          </a:ln>
        </p:spPr>
        <p:txBody>
          <a:bodyPr spcFirstLastPara="1" wrap="square" lIns="91425" tIns="45700" rIns="91425" bIns="45700" anchor="t" anchorCtr="0">
            <a:noAutofit/>
          </a:bodyPr>
          <a:lstStyle/>
          <a:p>
            <a:pPr marL="0" lvl="0" indent="0" algn="r" rtl="0">
              <a:lnSpc>
                <a:spcPct val="100000"/>
              </a:lnSpc>
              <a:spcBef>
                <a:spcPts val="0"/>
              </a:spcBef>
              <a:spcAft>
                <a:spcPts val="0"/>
              </a:spcAft>
              <a:buSzPts val="1300"/>
              <a:buNone/>
            </a:pPr>
            <a:fld id="{00000000-1234-1234-1234-123412341234}" type="slidenum">
              <a:rPr lang="en-GB"/>
              <a:t>42</a:t>
            </a:fld>
            <a:endParaRPr/>
          </a:p>
        </p:txBody>
      </p:sp>
      <p:sp>
        <p:nvSpPr>
          <p:cNvPr id="659" name="Google Shape;659;p30"/>
          <p:cNvSpPr txBox="1"/>
          <p:nvPr/>
        </p:nvSpPr>
        <p:spPr>
          <a:xfrm>
            <a:off x="8737600" y="6381328"/>
            <a:ext cx="3119040" cy="288032"/>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0000"/>
              </a:buClr>
              <a:buSzPts val="1300"/>
              <a:buFont typeface="Arial"/>
              <a:buNone/>
            </a:pPr>
            <a:fld id="{00000000-1234-1234-1234-123412341234}" type="slidenum">
              <a:rPr lang="en-GB" sz="1300" b="0" i="0" u="none" strike="noStrike" cap="none">
                <a:solidFill>
                  <a:srgbClr val="3C3C3C"/>
                </a:solidFill>
                <a:latin typeface="Source Sans Pro"/>
                <a:ea typeface="Source Sans Pro"/>
                <a:cs typeface="Source Sans Pro"/>
                <a:sym typeface="Source Sans Pro"/>
              </a:rPr>
              <a:t>42</a:t>
            </a:fld>
            <a:endParaRPr sz="1300" b="0" i="0" u="none" strike="noStrike" cap="none">
              <a:solidFill>
                <a:srgbClr val="3C3C3C"/>
              </a:solidFill>
              <a:latin typeface="Source Sans Pro"/>
              <a:ea typeface="Source Sans Pro"/>
              <a:cs typeface="Source Sans Pro"/>
              <a:sym typeface="Source Sans Pro"/>
            </a:endParaRPr>
          </a:p>
        </p:txBody>
      </p:sp>
      <p:sp>
        <p:nvSpPr>
          <p:cNvPr id="660" name="Google Shape;660;p30"/>
          <p:cNvSpPr txBox="1">
            <a:spLocks noGrp="1"/>
          </p:cNvSpPr>
          <p:nvPr>
            <p:ph type="title"/>
          </p:nvPr>
        </p:nvSpPr>
        <p:spPr>
          <a:xfrm>
            <a:off x="3220977" y="316233"/>
            <a:ext cx="8640960" cy="537716"/>
          </a:xfrm>
          <a:prstGeom prst="rect">
            <a:avLst/>
          </a:prstGeom>
          <a:noFill/>
          <a:ln>
            <a:noFill/>
          </a:ln>
        </p:spPr>
        <p:txBody>
          <a:bodyPr spcFirstLastPara="1" wrap="square" lIns="91425" tIns="45700" rIns="91425" bIns="45700" anchor="t" anchorCtr="0">
            <a:normAutofit/>
          </a:bodyPr>
          <a:lstStyle/>
          <a:p>
            <a:pPr marL="0" lvl="0" indent="0" rtl="0">
              <a:lnSpc>
                <a:spcPct val="100000"/>
              </a:lnSpc>
              <a:spcBef>
                <a:spcPts val="0"/>
              </a:spcBef>
              <a:spcAft>
                <a:spcPts val="0"/>
              </a:spcAft>
              <a:buClr>
                <a:srgbClr val="1D2F45"/>
              </a:buClr>
              <a:buSzPts val="3240"/>
              <a:buFont typeface="Calibri"/>
              <a:buNone/>
            </a:pPr>
            <a:r>
              <a:rPr lang="en-GB" dirty="0"/>
              <a:t>Key results/Success stories</a:t>
            </a:r>
            <a:endParaRPr dirty="0"/>
          </a:p>
        </p:txBody>
      </p:sp>
      <p:sp>
        <p:nvSpPr>
          <p:cNvPr id="671" name="Google Shape;671;p30"/>
          <p:cNvSpPr txBox="1"/>
          <p:nvPr/>
        </p:nvSpPr>
        <p:spPr>
          <a:xfrm>
            <a:off x="5393844" y="4637478"/>
            <a:ext cx="5291881" cy="1528583"/>
          </a:xfrm>
          <a:prstGeom prst="rect">
            <a:avLst/>
          </a:prstGeom>
          <a:noFill/>
          <a:ln>
            <a:noFill/>
          </a:ln>
        </p:spPr>
        <p:txBody>
          <a:bodyPr spcFirstLastPara="1" wrap="square" lIns="91425" tIns="45700" rIns="91425" bIns="45700" anchor="t" anchorCtr="0">
            <a:spAutoFit/>
          </a:bodyPr>
          <a:lstStyle/>
          <a:p>
            <a:pPr marL="0" marR="0" lvl="0" indent="0" algn="l" rtl="0">
              <a:lnSpc>
                <a:spcPts val="1400"/>
              </a:lnSpc>
              <a:spcBef>
                <a:spcPts val="0"/>
              </a:spcBef>
              <a:spcAft>
                <a:spcPts val="0"/>
              </a:spcAft>
              <a:buClr>
                <a:srgbClr val="3D3D3D"/>
              </a:buClr>
              <a:buSzPts val="1600"/>
              <a:buFont typeface="Calibri"/>
              <a:buChar char="•"/>
            </a:pPr>
            <a:r>
              <a:rPr lang="en-GB" b="0" i="1" u="none" strike="noStrike" cap="none" dirty="0">
                <a:solidFill>
                  <a:srgbClr val="3D3D3D"/>
                </a:solidFill>
                <a:latin typeface="Calibri"/>
                <a:ea typeface="Calibri"/>
                <a:cs typeface="Calibri"/>
                <a:sym typeface="Calibri"/>
              </a:rPr>
              <a:t>"The three days of training were excellent, informative and helpful", INSTRUCT Training course on Advanced Integration of diverse structural data"</a:t>
            </a:r>
            <a:r>
              <a:rPr lang="en-GB" b="0" i="0" u="none" strike="noStrike" cap="none" dirty="0">
                <a:solidFill>
                  <a:schemeClr val="dk1"/>
                </a:solidFill>
                <a:latin typeface="Calibri"/>
                <a:ea typeface="Calibri"/>
                <a:cs typeface="Calibri"/>
                <a:sym typeface="Calibri"/>
              </a:rPr>
              <a:t>​</a:t>
            </a:r>
            <a:endParaRPr b="0" i="0" u="none" strike="noStrike" cap="none" dirty="0">
              <a:solidFill>
                <a:schemeClr val="dk1"/>
              </a:solidFill>
              <a:latin typeface="Calibri"/>
              <a:ea typeface="Calibri"/>
              <a:cs typeface="Calibri"/>
              <a:sym typeface="Calibri"/>
            </a:endParaRPr>
          </a:p>
          <a:p>
            <a:pPr marL="0" marR="0" lvl="0" indent="0" algn="l" rtl="0">
              <a:lnSpc>
                <a:spcPts val="1400"/>
              </a:lnSpc>
              <a:spcBef>
                <a:spcPts val="0"/>
              </a:spcBef>
              <a:spcAft>
                <a:spcPts val="0"/>
              </a:spcAft>
              <a:buClr>
                <a:schemeClr val="dk1"/>
              </a:buClr>
              <a:buSzPts val="1600"/>
              <a:buFont typeface="Calibri"/>
              <a:buChar char="•"/>
            </a:pPr>
            <a:r>
              <a:rPr lang="en-GB" b="0" i="1" u="none" strike="noStrike" cap="none" dirty="0">
                <a:solidFill>
                  <a:schemeClr val="dk1"/>
                </a:solidFill>
                <a:latin typeface="Calibri"/>
                <a:ea typeface="Calibri"/>
                <a:cs typeface="Calibri"/>
                <a:sym typeface="Calibri"/>
              </a:rPr>
              <a:t>“The training really helped to understand the big picture and understand how sustainable operations should be executed; it is much simpler than ITIL, but still useful!”. </a:t>
            </a:r>
            <a:r>
              <a:rPr lang="en-GB" b="0" i="1" u="none" strike="noStrike" cap="none" dirty="0" err="1">
                <a:solidFill>
                  <a:schemeClr val="dk1"/>
                </a:solidFill>
                <a:latin typeface="Calibri"/>
                <a:ea typeface="Calibri"/>
                <a:cs typeface="Calibri"/>
                <a:sym typeface="Calibri"/>
              </a:rPr>
              <a:t>FitSM</a:t>
            </a:r>
            <a:r>
              <a:rPr lang="en-GB" b="0" i="1" u="none" strike="noStrike" cap="none" dirty="0">
                <a:solidFill>
                  <a:schemeClr val="dk1"/>
                </a:solidFill>
                <a:latin typeface="Calibri"/>
                <a:ea typeface="Calibri"/>
                <a:cs typeface="Calibri"/>
                <a:sym typeface="Calibri"/>
              </a:rPr>
              <a:t> Foundation, April 2018</a:t>
            </a:r>
            <a:endParaRPr b="0" i="1" u="none" strike="noStrike" cap="none" dirty="0">
              <a:solidFill>
                <a:schemeClr val="dk1"/>
              </a:solidFill>
              <a:latin typeface="Calibri"/>
              <a:ea typeface="Calibri"/>
              <a:cs typeface="Calibri"/>
              <a:sym typeface="Calibri"/>
            </a:endParaRPr>
          </a:p>
          <a:p>
            <a:pPr marL="0" marR="0" lvl="0" indent="0" algn="l" rtl="0">
              <a:lnSpc>
                <a:spcPts val="1400"/>
              </a:lnSpc>
              <a:spcBef>
                <a:spcPts val="0"/>
              </a:spcBef>
              <a:spcAft>
                <a:spcPts val="0"/>
              </a:spcAft>
              <a:buClr>
                <a:schemeClr val="dk1"/>
              </a:buClr>
              <a:buSzPts val="1600"/>
              <a:buFont typeface="Calibri"/>
              <a:buChar char="•"/>
            </a:pPr>
            <a:r>
              <a:rPr lang="en-GB" dirty="0">
                <a:solidFill>
                  <a:schemeClr val="dk1"/>
                </a:solidFill>
                <a:latin typeface="Calibri"/>
                <a:ea typeface="Calibri"/>
                <a:cs typeface="Calibri"/>
                <a:sym typeface="Calibri"/>
              </a:rPr>
              <a:t>More information:</a:t>
            </a:r>
          </a:p>
          <a:p>
            <a:pPr marL="0" marR="0" lvl="0" indent="0" algn="l" rtl="0">
              <a:lnSpc>
                <a:spcPts val="1400"/>
              </a:lnSpc>
              <a:spcBef>
                <a:spcPts val="0"/>
              </a:spcBef>
              <a:spcAft>
                <a:spcPts val="0"/>
              </a:spcAft>
              <a:buClr>
                <a:schemeClr val="dk1"/>
              </a:buClr>
              <a:buSzPts val="1600"/>
            </a:pPr>
            <a:r>
              <a:rPr lang="en-GB" u="sng" dirty="0">
                <a:solidFill>
                  <a:schemeClr val="hlink"/>
                </a:solidFill>
                <a:latin typeface="Calibri"/>
                <a:ea typeface="Calibri"/>
                <a:cs typeface="Calibri"/>
                <a:sym typeface="Calibri"/>
                <a:hlinkClick r:id="rId3"/>
              </a:rPr>
              <a:t>https://www.eosc-hub.eu/eosc-hub-key-exploitable-results#KER9</a:t>
            </a:r>
            <a:r>
              <a:rPr lang="en-GB" dirty="0">
                <a:solidFill>
                  <a:schemeClr val="dk1"/>
                </a:solidFill>
                <a:latin typeface="Calibri"/>
                <a:ea typeface="Calibri"/>
                <a:cs typeface="Calibri"/>
                <a:sym typeface="Calibri"/>
              </a:rPr>
              <a:t> </a:t>
            </a:r>
            <a:endParaRPr dirty="0">
              <a:solidFill>
                <a:schemeClr val="dk1"/>
              </a:solidFill>
              <a:latin typeface="Calibri"/>
              <a:ea typeface="Calibri"/>
              <a:cs typeface="Calibri"/>
              <a:sym typeface="Calibri"/>
            </a:endParaRPr>
          </a:p>
        </p:txBody>
      </p:sp>
      <p:sp>
        <p:nvSpPr>
          <p:cNvPr id="661" name="Google Shape;661;p30"/>
          <p:cNvSpPr/>
          <p:nvPr/>
        </p:nvSpPr>
        <p:spPr>
          <a:xfrm>
            <a:off x="2197103" y="1407376"/>
            <a:ext cx="1429412" cy="1440269"/>
          </a:xfrm>
          <a:prstGeom prst="teardrop">
            <a:avLst>
              <a:gd name="adj" fmla="val 100000"/>
            </a:avLst>
          </a:prstGeom>
          <a:solidFill>
            <a:srgbClr val="FFC000"/>
          </a:solidFill>
          <a:ln w="9525" cap="flat" cmpd="sng">
            <a:solidFill>
              <a:srgbClr val="171E6D"/>
            </a:solidFill>
            <a:prstDash val="solid"/>
            <a:round/>
            <a:headEnd type="none" w="sm" len="sm"/>
            <a:tailEnd type="none" w="sm" len="sm"/>
          </a:ln>
          <a:effectLst>
            <a:outerShdw blurRad="40000" dist="23000" dir="5400000" rotWithShape="0">
              <a:srgbClr val="000000">
                <a:alpha val="33725"/>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000"/>
              <a:buFont typeface="Arial"/>
              <a:buNone/>
            </a:pPr>
            <a:r>
              <a:rPr lang="en-GB" sz="1600" b="1" u="sng">
                <a:solidFill>
                  <a:schemeClr val="accent1"/>
                </a:solidFill>
                <a:latin typeface="Calibri"/>
                <a:ea typeface="Calibri"/>
                <a:cs typeface="Calibri"/>
                <a:sym typeface="Calibri"/>
              </a:rPr>
              <a:t>133</a:t>
            </a:r>
            <a:endParaRPr sz="16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000"/>
              <a:buFont typeface="Arial"/>
              <a:buNone/>
            </a:pPr>
            <a:r>
              <a:rPr lang="en-GB" sz="1600" b="1" i="0" u="none" strike="noStrike" cap="none">
                <a:solidFill>
                  <a:schemeClr val="accent1"/>
                </a:solidFill>
                <a:latin typeface="Calibri"/>
                <a:ea typeface="Calibri"/>
                <a:cs typeface="Calibri"/>
                <a:sym typeface="Calibri"/>
              </a:rPr>
              <a:t>Training events</a:t>
            </a:r>
            <a:endParaRPr sz="1600" b="1" i="0" u="none" strike="noStrike" cap="none">
              <a:solidFill>
                <a:schemeClr val="accent1"/>
              </a:solidFill>
              <a:latin typeface="Calibri"/>
              <a:ea typeface="Calibri"/>
              <a:cs typeface="Calibri"/>
              <a:sym typeface="Calibri"/>
            </a:endParaRPr>
          </a:p>
        </p:txBody>
      </p:sp>
      <p:sp>
        <p:nvSpPr>
          <p:cNvPr id="662" name="Google Shape;662;p30"/>
          <p:cNvSpPr/>
          <p:nvPr/>
        </p:nvSpPr>
        <p:spPr>
          <a:xfrm>
            <a:off x="5431449" y="1407378"/>
            <a:ext cx="1490166" cy="1446591"/>
          </a:xfrm>
          <a:prstGeom prst="teardrop">
            <a:avLst>
              <a:gd name="adj" fmla="val 100000"/>
            </a:avLst>
          </a:prstGeom>
          <a:solidFill>
            <a:srgbClr val="8CB3E3"/>
          </a:solidFill>
          <a:ln w="9525" cap="flat" cmpd="sng">
            <a:solidFill>
              <a:srgbClr val="171E6D"/>
            </a:solidFill>
            <a:prstDash val="solid"/>
            <a:round/>
            <a:headEnd type="none" w="sm" len="sm"/>
            <a:tailEnd type="none" w="sm" len="sm"/>
          </a:ln>
          <a:effectLst>
            <a:outerShdw blurRad="40000" dist="23000" dir="5400000" rotWithShape="0">
              <a:srgbClr val="000000">
                <a:alpha val="33725"/>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000"/>
              <a:buFont typeface="Arial"/>
              <a:buNone/>
            </a:pPr>
            <a:r>
              <a:rPr lang="en-GB" sz="1600" b="1" i="0" u="sng" strike="noStrike" cap="none">
                <a:solidFill>
                  <a:schemeClr val="accent1"/>
                </a:solidFill>
                <a:latin typeface="Calibri"/>
                <a:ea typeface="Calibri"/>
                <a:cs typeface="Calibri"/>
                <a:sym typeface="Calibri"/>
              </a:rPr>
              <a:t>2300+</a:t>
            </a:r>
            <a:br>
              <a:rPr lang="en-GB" sz="1600" b="1" i="0" u="none" strike="noStrike" cap="none">
                <a:solidFill>
                  <a:schemeClr val="lt1"/>
                </a:solidFill>
                <a:latin typeface="Calibri"/>
                <a:ea typeface="Calibri"/>
                <a:cs typeface="Calibri"/>
                <a:sym typeface="Calibri"/>
              </a:rPr>
            </a:br>
            <a:r>
              <a:rPr lang="en-GB" sz="1600" b="1" i="0" u="none" strike="noStrike" cap="none">
                <a:solidFill>
                  <a:schemeClr val="accent1"/>
                </a:solidFill>
                <a:latin typeface="Calibri"/>
                <a:ea typeface="Calibri"/>
                <a:cs typeface="Calibri"/>
                <a:sym typeface="Calibri"/>
              </a:rPr>
              <a:t>people trained</a:t>
            </a:r>
            <a:endParaRPr sz="1600" b="0" i="0" u="none" strike="noStrike" cap="none">
              <a:solidFill>
                <a:srgbClr val="000000"/>
              </a:solidFill>
              <a:latin typeface="Arial"/>
              <a:ea typeface="Arial"/>
              <a:cs typeface="Arial"/>
              <a:sym typeface="Arial"/>
            </a:endParaRPr>
          </a:p>
        </p:txBody>
      </p:sp>
      <p:sp>
        <p:nvSpPr>
          <p:cNvPr id="663" name="Google Shape;663;p30"/>
          <p:cNvSpPr/>
          <p:nvPr/>
        </p:nvSpPr>
        <p:spPr>
          <a:xfrm>
            <a:off x="7118381" y="1413697"/>
            <a:ext cx="1495737" cy="1440380"/>
          </a:xfrm>
          <a:prstGeom prst="teardrop">
            <a:avLst>
              <a:gd name="adj" fmla="val 100000"/>
            </a:avLst>
          </a:prstGeom>
          <a:solidFill>
            <a:srgbClr val="F48265"/>
          </a:solidFill>
          <a:ln w="9525" cap="flat" cmpd="sng">
            <a:solidFill>
              <a:srgbClr val="171E6D"/>
            </a:solidFill>
            <a:prstDash val="solid"/>
            <a:round/>
            <a:headEnd type="none" w="sm" len="sm"/>
            <a:tailEnd type="none" w="sm" len="sm"/>
          </a:ln>
          <a:effectLst>
            <a:outerShdw blurRad="40000" dist="23000" dir="5400000" rotWithShape="0">
              <a:srgbClr val="000000">
                <a:alpha val="33725"/>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000"/>
              <a:buFont typeface="Arial"/>
              <a:buNone/>
            </a:pPr>
            <a:r>
              <a:rPr lang="en-GB" sz="1600" b="1" i="0" u="sng" strike="noStrike" cap="none">
                <a:solidFill>
                  <a:schemeClr val="accent1"/>
                </a:solidFill>
                <a:latin typeface="Calibri"/>
                <a:ea typeface="Calibri"/>
                <a:cs typeface="Calibri"/>
                <a:sym typeface="Calibri"/>
              </a:rPr>
              <a:t>311 </a:t>
            </a:r>
            <a:endParaRPr sz="16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000"/>
              <a:buFont typeface="Arial"/>
              <a:buNone/>
            </a:pPr>
            <a:r>
              <a:rPr lang="en-GB" sz="1600" b="1" i="0" u="none" strike="noStrike" cap="none">
                <a:solidFill>
                  <a:schemeClr val="accent1"/>
                </a:solidFill>
                <a:latin typeface="Calibri"/>
                <a:ea typeface="Calibri"/>
                <a:cs typeface="Calibri"/>
                <a:sym typeface="Calibri"/>
              </a:rPr>
              <a:t>training contents</a:t>
            </a:r>
            <a:endParaRPr sz="1600" b="0" i="0" u="none" strike="noStrike" cap="none">
              <a:solidFill>
                <a:srgbClr val="000000"/>
              </a:solidFill>
              <a:latin typeface="Arial"/>
              <a:ea typeface="Arial"/>
              <a:cs typeface="Arial"/>
              <a:sym typeface="Arial"/>
            </a:endParaRPr>
          </a:p>
        </p:txBody>
      </p:sp>
      <p:sp>
        <p:nvSpPr>
          <p:cNvPr id="664" name="Google Shape;664;p30"/>
          <p:cNvSpPr/>
          <p:nvPr/>
        </p:nvSpPr>
        <p:spPr>
          <a:xfrm>
            <a:off x="3744600" y="2995152"/>
            <a:ext cx="1495737" cy="1427566"/>
          </a:xfrm>
          <a:prstGeom prst="teardrop">
            <a:avLst>
              <a:gd name="adj" fmla="val 100000"/>
            </a:avLst>
          </a:prstGeom>
          <a:solidFill>
            <a:srgbClr val="FFC000"/>
          </a:solidFill>
          <a:ln w="9525" cap="flat" cmpd="sng">
            <a:solidFill>
              <a:srgbClr val="171E6D"/>
            </a:solidFill>
            <a:prstDash val="solid"/>
            <a:round/>
            <a:headEnd type="none" w="sm" len="sm"/>
            <a:tailEnd type="none" w="sm" len="sm"/>
          </a:ln>
          <a:effectLst>
            <a:outerShdw blurRad="40000" dist="23000" dir="5400000" rotWithShape="0">
              <a:srgbClr val="000000">
                <a:alpha val="33725"/>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000"/>
              <a:buFont typeface="Arial"/>
              <a:buNone/>
            </a:pPr>
            <a:r>
              <a:rPr lang="en-GB" sz="1600" b="1" u="sng">
                <a:solidFill>
                  <a:schemeClr val="accent1"/>
                </a:solidFill>
                <a:latin typeface="Calibri"/>
                <a:ea typeface="Calibri"/>
                <a:cs typeface="Calibri"/>
                <a:sym typeface="Calibri"/>
              </a:rPr>
              <a:t>23</a:t>
            </a:r>
            <a:r>
              <a:rPr lang="en-GB" sz="1600" b="1" i="0" u="none" strike="noStrike" cap="none">
                <a:solidFill>
                  <a:schemeClr val="accent1"/>
                </a:solidFill>
                <a:latin typeface="Calibri"/>
                <a:ea typeface="Calibri"/>
                <a:cs typeface="Calibri"/>
                <a:sym typeface="Calibri"/>
              </a:rPr>
              <a:t> </a:t>
            </a:r>
            <a:endParaRPr sz="16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000"/>
              <a:buFont typeface="Arial"/>
              <a:buNone/>
            </a:pPr>
            <a:r>
              <a:rPr lang="en-GB" sz="1600" b="1" i="0" u="none" strike="noStrike" cap="none">
                <a:solidFill>
                  <a:schemeClr val="accent1"/>
                </a:solidFill>
                <a:latin typeface="Calibri"/>
                <a:ea typeface="Calibri"/>
                <a:cs typeface="Calibri"/>
                <a:sym typeface="Calibri"/>
              </a:rPr>
              <a:t>DMP training</a:t>
            </a:r>
            <a:endParaRPr sz="1600" b="0" i="0" u="none" strike="noStrike" cap="none">
              <a:solidFill>
                <a:srgbClr val="000000"/>
              </a:solidFill>
              <a:latin typeface="Arial"/>
              <a:ea typeface="Arial"/>
              <a:cs typeface="Arial"/>
              <a:sym typeface="Arial"/>
            </a:endParaRPr>
          </a:p>
        </p:txBody>
      </p:sp>
      <p:sp>
        <p:nvSpPr>
          <p:cNvPr id="665" name="Google Shape;665;p30"/>
          <p:cNvSpPr/>
          <p:nvPr/>
        </p:nvSpPr>
        <p:spPr>
          <a:xfrm>
            <a:off x="2192377" y="2988868"/>
            <a:ext cx="1440460" cy="1446591"/>
          </a:xfrm>
          <a:prstGeom prst="teardrop">
            <a:avLst>
              <a:gd name="adj" fmla="val 100000"/>
            </a:avLst>
          </a:prstGeom>
          <a:solidFill>
            <a:srgbClr val="FFC000"/>
          </a:solidFill>
          <a:ln w="9525" cap="flat" cmpd="sng">
            <a:solidFill>
              <a:srgbClr val="171E6D"/>
            </a:solidFill>
            <a:prstDash val="solid"/>
            <a:round/>
            <a:headEnd type="none" w="sm" len="sm"/>
            <a:tailEnd type="none" w="sm" len="sm"/>
          </a:ln>
          <a:effectLst>
            <a:outerShdw blurRad="40000" dist="23000" dir="5400000" rotWithShape="0">
              <a:srgbClr val="000000">
                <a:alpha val="33725"/>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000"/>
              <a:buFont typeface="Arial"/>
              <a:buNone/>
            </a:pPr>
            <a:r>
              <a:rPr lang="en-GB" sz="1600" b="1" u="sng">
                <a:solidFill>
                  <a:schemeClr val="accent1"/>
                </a:solidFill>
                <a:latin typeface="Calibri"/>
                <a:ea typeface="Calibri"/>
                <a:cs typeface="Calibri"/>
                <a:sym typeface="Calibri"/>
              </a:rPr>
              <a:t>20</a:t>
            </a:r>
            <a:r>
              <a:rPr lang="en-GB" sz="1600" b="1" i="0" u="none" strike="noStrike" cap="none">
                <a:solidFill>
                  <a:schemeClr val="accent1"/>
                </a:solidFill>
                <a:latin typeface="Calibri"/>
                <a:ea typeface="Calibri"/>
                <a:cs typeface="Calibri"/>
                <a:sym typeface="Calibri"/>
              </a:rPr>
              <a:t> </a:t>
            </a:r>
            <a:br>
              <a:rPr lang="en-GB" sz="1600" b="1" i="0" u="none" strike="noStrike" cap="none">
                <a:solidFill>
                  <a:schemeClr val="lt1"/>
                </a:solidFill>
                <a:latin typeface="Calibri"/>
                <a:ea typeface="Calibri"/>
                <a:cs typeface="Calibri"/>
                <a:sym typeface="Calibri"/>
              </a:rPr>
            </a:br>
            <a:r>
              <a:rPr lang="en-GB" sz="1600" b="1" i="0" u="none" strike="noStrike" cap="none">
                <a:solidFill>
                  <a:schemeClr val="accent1"/>
                </a:solidFill>
                <a:latin typeface="Calibri"/>
                <a:ea typeface="Calibri"/>
                <a:cs typeface="Calibri"/>
                <a:sym typeface="Calibri"/>
              </a:rPr>
              <a:t>FitSM</a:t>
            </a:r>
            <a:br>
              <a:rPr lang="en-GB" sz="1600" b="1" i="0" u="none" strike="noStrike" cap="none">
                <a:solidFill>
                  <a:schemeClr val="lt1"/>
                </a:solidFill>
                <a:latin typeface="Calibri"/>
                <a:ea typeface="Calibri"/>
                <a:cs typeface="Calibri"/>
                <a:sym typeface="Calibri"/>
              </a:rPr>
            </a:br>
            <a:r>
              <a:rPr lang="en-GB" sz="1600" b="1" i="0" u="none" strike="noStrike" cap="none">
                <a:solidFill>
                  <a:schemeClr val="accent1"/>
                </a:solidFill>
                <a:latin typeface="Calibri"/>
                <a:ea typeface="Calibri"/>
                <a:cs typeface="Calibri"/>
                <a:sym typeface="Calibri"/>
              </a:rPr>
              <a:t>trainings </a:t>
            </a:r>
            <a:endParaRPr sz="1600" b="0" i="0" u="none" strike="noStrike" cap="none">
              <a:solidFill>
                <a:srgbClr val="000000"/>
              </a:solidFill>
              <a:latin typeface="Arial"/>
              <a:ea typeface="Arial"/>
              <a:cs typeface="Arial"/>
              <a:sym typeface="Arial"/>
            </a:endParaRPr>
          </a:p>
        </p:txBody>
      </p:sp>
      <p:sp>
        <p:nvSpPr>
          <p:cNvPr id="666" name="Google Shape;666;p30"/>
          <p:cNvSpPr/>
          <p:nvPr/>
        </p:nvSpPr>
        <p:spPr>
          <a:xfrm>
            <a:off x="5433046" y="2995190"/>
            <a:ext cx="1501216" cy="1446594"/>
          </a:xfrm>
          <a:prstGeom prst="teardrop">
            <a:avLst>
              <a:gd name="adj" fmla="val 100000"/>
            </a:avLst>
          </a:prstGeom>
          <a:solidFill>
            <a:srgbClr val="8CB3E3"/>
          </a:solidFill>
          <a:ln w="9525" cap="flat" cmpd="sng">
            <a:solidFill>
              <a:srgbClr val="171E6D"/>
            </a:solidFill>
            <a:prstDash val="solid"/>
            <a:round/>
            <a:headEnd type="none" w="sm" len="sm"/>
            <a:tailEnd type="none" w="sm" len="sm"/>
          </a:ln>
          <a:effectLst>
            <a:outerShdw blurRad="40000" dist="23000" dir="5400000" rotWithShape="0">
              <a:srgbClr val="000000">
                <a:alpha val="33725"/>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000"/>
              <a:buFont typeface="Arial"/>
              <a:buNone/>
            </a:pPr>
            <a:r>
              <a:rPr lang="en-GB" sz="1600" b="1" i="0" u="sng" strike="noStrike" cap="none" dirty="0">
                <a:solidFill>
                  <a:schemeClr val="accent1"/>
                </a:solidFill>
                <a:latin typeface="Calibri"/>
                <a:ea typeface="Calibri"/>
                <a:cs typeface="Calibri"/>
                <a:sym typeface="Calibri"/>
              </a:rPr>
              <a:t>~150</a:t>
            </a:r>
            <a:br>
              <a:rPr lang="en-GB" sz="1600" b="1" i="0" u="none" strike="noStrike" cap="none" dirty="0">
                <a:solidFill>
                  <a:schemeClr val="lt1"/>
                </a:solidFill>
                <a:latin typeface="Calibri"/>
                <a:ea typeface="Calibri"/>
                <a:cs typeface="Calibri"/>
                <a:sym typeface="Calibri"/>
              </a:rPr>
            </a:br>
            <a:r>
              <a:rPr lang="en-GB" sz="1600" b="1" i="0" u="none" strike="noStrike" cap="none" dirty="0">
                <a:solidFill>
                  <a:schemeClr val="accent1"/>
                </a:solidFill>
                <a:latin typeface="Calibri"/>
                <a:ea typeface="Calibri"/>
                <a:cs typeface="Calibri"/>
                <a:sym typeface="Calibri"/>
              </a:rPr>
              <a:t>certified participants</a:t>
            </a:r>
            <a:endParaRPr sz="1600" b="1" i="0" u="none" strike="noStrike" cap="none" dirty="0">
              <a:solidFill>
                <a:schemeClr val="accent1"/>
              </a:solidFill>
              <a:latin typeface="Calibri"/>
              <a:ea typeface="Calibri"/>
              <a:cs typeface="Calibri"/>
              <a:sym typeface="Calibri"/>
            </a:endParaRPr>
          </a:p>
        </p:txBody>
      </p:sp>
      <p:sp>
        <p:nvSpPr>
          <p:cNvPr id="667" name="Google Shape;667;p30"/>
          <p:cNvSpPr/>
          <p:nvPr/>
        </p:nvSpPr>
        <p:spPr>
          <a:xfrm>
            <a:off x="2182129" y="4536288"/>
            <a:ext cx="1457030" cy="1452916"/>
          </a:xfrm>
          <a:prstGeom prst="teardrop">
            <a:avLst>
              <a:gd name="adj" fmla="val 100000"/>
            </a:avLst>
          </a:prstGeom>
          <a:solidFill>
            <a:srgbClr val="FFC000"/>
          </a:solidFill>
          <a:ln w="9525" cap="flat" cmpd="sng">
            <a:solidFill>
              <a:srgbClr val="171E6D"/>
            </a:solidFill>
            <a:prstDash val="solid"/>
            <a:round/>
            <a:headEnd type="none" w="sm" len="sm"/>
            <a:tailEnd type="none" w="sm" len="sm"/>
          </a:ln>
          <a:effectLst>
            <a:outerShdw blurRad="40000" dist="23000" dir="5400000" rotWithShape="0">
              <a:srgbClr val="000000">
                <a:alpha val="33725"/>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000"/>
              <a:buFont typeface="Arial"/>
              <a:buNone/>
            </a:pPr>
            <a:r>
              <a:rPr lang="en-GB" sz="1600" b="1" u="sng" dirty="0">
                <a:solidFill>
                  <a:schemeClr val="accent1"/>
                </a:solidFill>
                <a:latin typeface="Calibri"/>
                <a:ea typeface="Calibri"/>
                <a:cs typeface="Calibri"/>
                <a:sym typeface="Calibri"/>
              </a:rPr>
              <a:t>68</a:t>
            </a:r>
            <a:r>
              <a:rPr lang="en-GB" sz="1600" b="1" i="0" u="none" strike="noStrike" cap="none" dirty="0">
                <a:solidFill>
                  <a:schemeClr val="accent1"/>
                </a:solidFill>
                <a:latin typeface="Calibri"/>
                <a:ea typeface="Calibri"/>
                <a:cs typeface="Calibri"/>
                <a:sym typeface="Calibri"/>
              </a:rPr>
              <a:t> </a:t>
            </a:r>
            <a:br>
              <a:rPr lang="en-GB" sz="1600" b="1" i="0" u="none" strike="noStrike" cap="none" dirty="0">
                <a:solidFill>
                  <a:schemeClr val="lt1"/>
                </a:solidFill>
                <a:latin typeface="Calibri"/>
                <a:ea typeface="Calibri"/>
                <a:cs typeface="Calibri"/>
                <a:sym typeface="Calibri"/>
              </a:rPr>
            </a:br>
            <a:r>
              <a:rPr lang="en-GB" sz="1600" b="1" i="0" u="none" strike="noStrike" cap="none" dirty="0">
                <a:solidFill>
                  <a:schemeClr val="accent1"/>
                </a:solidFill>
                <a:latin typeface="Calibri"/>
                <a:ea typeface="Calibri"/>
                <a:cs typeface="Calibri"/>
                <a:sym typeface="Calibri"/>
              </a:rPr>
              <a:t>Domain-</a:t>
            </a:r>
            <a:br>
              <a:rPr lang="en-GB" sz="1600" b="1" i="0" u="none" strike="noStrike" cap="none" dirty="0">
                <a:solidFill>
                  <a:schemeClr val="accent1"/>
                </a:solidFill>
                <a:latin typeface="Calibri"/>
                <a:ea typeface="Calibri"/>
                <a:cs typeface="Calibri"/>
                <a:sym typeface="Calibri"/>
              </a:rPr>
            </a:br>
            <a:r>
              <a:rPr lang="en-GB" sz="1600" b="1" i="0" u="none" strike="noStrike" cap="none" dirty="0">
                <a:solidFill>
                  <a:schemeClr val="accent1"/>
                </a:solidFill>
                <a:latin typeface="Calibri"/>
                <a:ea typeface="Calibri"/>
                <a:cs typeface="Calibri"/>
                <a:sym typeface="Calibri"/>
              </a:rPr>
              <a:t>specific training </a:t>
            </a:r>
            <a:endParaRPr sz="1600" b="0" i="0" u="none" strike="noStrike" cap="none" dirty="0">
              <a:solidFill>
                <a:srgbClr val="000000"/>
              </a:solidFill>
              <a:latin typeface="Arial"/>
              <a:ea typeface="Arial"/>
              <a:cs typeface="Arial"/>
              <a:sym typeface="Arial"/>
            </a:endParaRPr>
          </a:p>
        </p:txBody>
      </p:sp>
      <p:sp>
        <p:nvSpPr>
          <p:cNvPr id="668" name="Google Shape;668;p30"/>
          <p:cNvSpPr/>
          <p:nvPr/>
        </p:nvSpPr>
        <p:spPr>
          <a:xfrm>
            <a:off x="3752285" y="4536287"/>
            <a:ext cx="1490167" cy="1459239"/>
          </a:xfrm>
          <a:prstGeom prst="teardrop">
            <a:avLst>
              <a:gd name="adj" fmla="val 100000"/>
            </a:avLst>
          </a:prstGeom>
          <a:solidFill>
            <a:srgbClr val="FFC000"/>
          </a:solidFill>
          <a:ln w="9525" cap="flat" cmpd="sng">
            <a:solidFill>
              <a:srgbClr val="171E6D"/>
            </a:solidFill>
            <a:prstDash val="solid"/>
            <a:round/>
            <a:headEnd type="none" w="sm" len="sm"/>
            <a:tailEnd type="none" w="sm" len="sm"/>
          </a:ln>
          <a:effectLst>
            <a:outerShdw blurRad="40000" dist="23000" dir="5400000" rotWithShape="0">
              <a:srgbClr val="000000">
                <a:alpha val="33725"/>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000"/>
              <a:buFont typeface="Arial"/>
              <a:buNone/>
            </a:pPr>
            <a:r>
              <a:rPr lang="en-GB" sz="1500" b="1" i="0" u="sng" strike="noStrike" cap="none" dirty="0">
                <a:solidFill>
                  <a:schemeClr val="accent1"/>
                </a:solidFill>
                <a:latin typeface="Calibri"/>
                <a:ea typeface="Calibri"/>
                <a:cs typeface="Calibri"/>
                <a:sym typeface="Calibri"/>
              </a:rPr>
              <a:t>2</a:t>
            </a:r>
            <a:r>
              <a:rPr lang="en-GB" sz="1500" b="1" u="sng" dirty="0">
                <a:solidFill>
                  <a:schemeClr val="accent1"/>
                </a:solidFill>
                <a:latin typeface="Calibri"/>
                <a:ea typeface="Calibri"/>
                <a:cs typeface="Calibri"/>
                <a:sym typeface="Calibri"/>
              </a:rPr>
              <a:t>2</a:t>
            </a:r>
            <a:r>
              <a:rPr lang="en-GB" sz="1500" b="1" i="0" u="none" strike="noStrike" cap="none" dirty="0">
                <a:solidFill>
                  <a:schemeClr val="accent1"/>
                </a:solidFill>
                <a:latin typeface="Calibri"/>
                <a:ea typeface="Calibri"/>
                <a:cs typeface="Calibri"/>
                <a:sym typeface="Calibri"/>
              </a:rPr>
              <a:t> </a:t>
            </a:r>
            <a:br>
              <a:rPr lang="en-GB" sz="1500" b="1" i="0" u="none" strike="noStrike" cap="none" dirty="0">
                <a:solidFill>
                  <a:schemeClr val="lt1"/>
                </a:solidFill>
                <a:latin typeface="Calibri"/>
                <a:ea typeface="Calibri"/>
                <a:cs typeface="Calibri"/>
                <a:sym typeface="Calibri"/>
              </a:rPr>
            </a:br>
            <a:r>
              <a:rPr lang="en-GB" sz="1500" b="1" i="0" u="none" strike="noStrike" cap="none" dirty="0">
                <a:solidFill>
                  <a:schemeClr val="accent1"/>
                </a:solidFill>
                <a:latin typeface="Calibri"/>
                <a:ea typeface="Calibri"/>
                <a:cs typeface="Calibri"/>
                <a:sym typeface="Calibri"/>
              </a:rPr>
              <a:t>Common&amp; federated training </a:t>
            </a:r>
            <a:endParaRPr sz="1500" b="0" i="0" u="none" strike="noStrike" cap="none" dirty="0">
              <a:solidFill>
                <a:srgbClr val="000000"/>
              </a:solidFill>
              <a:latin typeface="Arial"/>
              <a:ea typeface="Arial"/>
              <a:cs typeface="Arial"/>
              <a:sym typeface="Arial"/>
            </a:endParaRPr>
          </a:p>
        </p:txBody>
      </p:sp>
      <p:sp>
        <p:nvSpPr>
          <p:cNvPr id="669" name="Google Shape;669;p30"/>
          <p:cNvSpPr/>
          <p:nvPr/>
        </p:nvSpPr>
        <p:spPr>
          <a:xfrm>
            <a:off x="8705528" y="1413698"/>
            <a:ext cx="1495737" cy="1452948"/>
          </a:xfrm>
          <a:prstGeom prst="teardrop">
            <a:avLst>
              <a:gd name="adj" fmla="val 100000"/>
            </a:avLst>
          </a:prstGeom>
          <a:solidFill>
            <a:srgbClr val="92D050"/>
          </a:solidFill>
          <a:ln w="9525" cap="flat" cmpd="sng">
            <a:solidFill>
              <a:srgbClr val="171E6D"/>
            </a:solidFill>
            <a:prstDash val="solid"/>
            <a:round/>
            <a:headEnd type="none" w="sm" len="sm"/>
            <a:tailEnd type="none" w="sm" len="sm"/>
          </a:ln>
          <a:effectLst>
            <a:outerShdw blurRad="40000" dist="23000" dir="5400000" rotWithShape="0">
              <a:srgbClr val="000000">
                <a:alpha val="33725"/>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000"/>
              <a:buFont typeface="Arial"/>
              <a:buNone/>
            </a:pPr>
            <a:r>
              <a:rPr lang="en-GB" sz="1600" b="1" u="sng">
                <a:solidFill>
                  <a:schemeClr val="accent1"/>
                </a:solidFill>
                <a:latin typeface="Calibri"/>
                <a:ea typeface="Calibri"/>
                <a:cs typeface="Calibri"/>
                <a:sym typeface="Calibri"/>
              </a:rPr>
              <a:t>4</a:t>
            </a:r>
            <a:r>
              <a:rPr lang="en-GB" sz="1600" b="1" i="0" u="sng" strike="noStrike" cap="none">
                <a:solidFill>
                  <a:schemeClr val="accent1"/>
                </a:solidFill>
                <a:latin typeface="Calibri"/>
                <a:ea typeface="Calibri"/>
                <a:cs typeface="Calibri"/>
                <a:sym typeface="Calibri"/>
              </a:rPr>
              <a:t> articles</a:t>
            </a:r>
            <a:br>
              <a:rPr lang="en-GB" sz="1600" b="1" i="0" u="none" strike="noStrike" cap="none">
                <a:solidFill>
                  <a:schemeClr val="accent1"/>
                </a:solidFill>
                <a:latin typeface="Calibri"/>
                <a:ea typeface="Calibri"/>
                <a:cs typeface="Calibri"/>
                <a:sym typeface="Calibri"/>
              </a:rPr>
            </a:br>
            <a:r>
              <a:rPr lang="en-GB" sz="1600" b="1" i="0" u="none" strike="noStrike" cap="none">
                <a:solidFill>
                  <a:schemeClr val="accent1"/>
                </a:solidFill>
                <a:latin typeface="Calibri"/>
                <a:ea typeface="Calibri"/>
                <a:cs typeface="Calibri"/>
                <a:sym typeface="Calibri"/>
              </a:rPr>
              <a:t>published </a:t>
            </a:r>
            <a:endParaRPr sz="1600" b="0" i="0" u="none" strike="noStrike" cap="none">
              <a:solidFill>
                <a:schemeClr val="accent1"/>
              </a:solidFill>
              <a:latin typeface="Calibri"/>
              <a:ea typeface="Calibri"/>
              <a:cs typeface="Calibri"/>
              <a:sym typeface="Calibri"/>
            </a:endParaRPr>
          </a:p>
        </p:txBody>
      </p:sp>
      <p:sp>
        <p:nvSpPr>
          <p:cNvPr id="670" name="Google Shape;670;p30"/>
          <p:cNvSpPr/>
          <p:nvPr/>
        </p:nvSpPr>
        <p:spPr>
          <a:xfrm>
            <a:off x="7036254" y="2995189"/>
            <a:ext cx="1539877" cy="1440270"/>
          </a:xfrm>
          <a:prstGeom prst="teardrop">
            <a:avLst>
              <a:gd name="adj" fmla="val 100000"/>
            </a:avLst>
          </a:prstGeom>
          <a:solidFill>
            <a:srgbClr val="F48265"/>
          </a:solidFill>
          <a:ln w="9525" cap="flat" cmpd="sng">
            <a:solidFill>
              <a:srgbClr val="171E6D"/>
            </a:solidFill>
            <a:prstDash val="solid"/>
            <a:round/>
            <a:headEnd type="none" w="sm" len="sm"/>
            <a:tailEnd type="none" w="sm" len="sm"/>
          </a:ln>
          <a:effectLst>
            <a:outerShdw blurRad="40000" dist="23000" dir="5400000" rotWithShape="0">
              <a:srgbClr val="000000">
                <a:alpha val="33725"/>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000"/>
              <a:buFont typeface="Arial"/>
              <a:buNone/>
            </a:pPr>
            <a:r>
              <a:rPr lang="en-GB" b="1" i="0" u="none" strike="noStrike" cap="none" dirty="0">
                <a:solidFill>
                  <a:schemeClr val="accent1"/>
                </a:solidFill>
                <a:latin typeface="Calibri"/>
                <a:ea typeface="Calibri"/>
                <a:cs typeface="Calibri"/>
                <a:sym typeface="Calibri"/>
              </a:rPr>
              <a:t>Involved </a:t>
            </a:r>
            <a:br>
              <a:rPr lang="en-GB" b="1" i="0" u="none" strike="noStrike" cap="none" dirty="0">
                <a:solidFill>
                  <a:schemeClr val="accent1"/>
                </a:solidFill>
                <a:latin typeface="Calibri"/>
                <a:ea typeface="Calibri"/>
                <a:cs typeface="Calibri"/>
                <a:sym typeface="Calibri"/>
              </a:rPr>
            </a:br>
            <a:r>
              <a:rPr lang="en-GB" b="1" i="0" u="none" strike="noStrike" cap="none" dirty="0">
                <a:solidFill>
                  <a:schemeClr val="accent1"/>
                </a:solidFill>
                <a:latin typeface="Calibri"/>
                <a:ea typeface="Calibri"/>
                <a:cs typeface="Calibri"/>
                <a:sym typeface="Calibri"/>
              </a:rPr>
              <a:t>in the</a:t>
            </a:r>
            <a:r>
              <a:rPr lang="en-GB" b="1" i="0" u="sng" strike="noStrike" cap="none" dirty="0">
                <a:solidFill>
                  <a:schemeClr val="accent1"/>
                </a:solidFill>
                <a:latin typeface="Calibri"/>
                <a:ea typeface="Calibri"/>
                <a:cs typeface="Calibri"/>
                <a:sym typeface="Calibri"/>
              </a:rPr>
              <a:t> </a:t>
            </a:r>
            <a:r>
              <a:rPr lang="en-GB" b="1" i="0" u="none" strike="noStrike" cap="none" dirty="0">
                <a:solidFill>
                  <a:schemeClr val="accent1"/>
                </a:solidFill>
                <a:latin typeface="Calibri"/>
                <a:ea typeface="Calibri"/>
                <a:cs typeface="Calibri"/>
                <a:sym typeface="Calibri"/>
              </a:rPr>
              <a:t>Community of Practices (CoP)</a:t>
            </a:r>
            <a:endParaRPr b="0" i="0" u="none" strike="noStrike" cap="none" dirty="0">
              <a:solidFill>
                <a:srgbClr val="000000"/>
              </a:solidFill>
              <a:latin typeface="Arial"/>
              <a:ea typeface="Arial"/>
              <a:cs typeface="Arial"/>
              <a:sym typeface="Arial"/>
            </a:endParaRPr>
          </a:p>
        </p:txBody>
      </p:sp>
      <p:sp>
        <p:nvSpPr>
          <p:cNvPr id="672" name="Google Shape;672;p30"/>
          <p:cNvSpPr/>
          <p:nvPr/>
        </p:nvSpPr>
        <p:spPr>
          <a:xfrm>
            <a:off x="3780907" y="1413698"/>
            <a:ext cx="1495737" cy="1452948"/>
          </a:xfrm>
          <a:prstGeom prst="teardrop">
            <a:avLst>
              <a:gd name="adj" fmla="val 100000"/>
            </a:avLst>
          </a:prstGeom>
          <a:solidFill>
            <a:srgbClr val="FFC000"/>
          </a:solidFill>
          <a:ln w="9525" cap="flat" cmpd="sng">
            <a:solidFill>
              <a:srgbClr val="171E6D"/>
            </a:solidFill>
            <a:prstDash val="solid"/>
            <a:round/>
            <a:headEnd type="none" w="sm" len="sm"/>
            <a:tailEnd type="none" w="sm" len="sm"/>
          </a:ln>
          <a:effectLst>
            <a:outerShdw blurRad="40000" dist="23000" dir="5400000" rotWithShape="0">
              <a:srgbClr val="000000">
                <a:alpha val="33725"/>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000"/>
              <a:buFont typeface="Arial"/>
              <a:buNone/>
            </a:pPr>
            <a:r>
              <a:rPr lang="en-GB" sz="1600" b="1" u="sng" dirty="0">
                <a:solidFill>
                  <a:schemeClr val="accent1"/>
                </a:solidFill>
                <a:latin typeface="Calibri"/>
                <a:ea typeface="Calibri"/>
                <a:cs typeface="Calibri"/>
                <a:sym typeface="Calibri"/>
              </a:rPr>
              <a:t>22</a:t>
            </a:r>
            <a:br>
              <a:rPr lang="en-GB" sz="1600" b="1" i="0" u="sng" strike="noStrike" cap="none" dirty="0">
                <a:solidFill>
                  <a:schemeClr val="accent1"/>
                </a:solidFill>
                <a:latin typeface="Calibri"/>
                <a:ea typeface="Calibri"/>
                <a:cs typeface="Calibri"/>
                <a:sym typeface="Calibri"/>
              </a:rPr>
            </a:br>
            <a:r>
              <a:rPr lang="en-GB" sz="1600" b="1" i="0" u="none" strike="noStrike" cap="none" dirty="0">
                <a:solidFill>
                  <a:schemeClr val="accent1"/>
                </a:solidFill>
                <a:latin typeface="Calibri"/>
                <a:ea typeface="Calibri"/>
                <a:cs typeface="Calibri"/>
                <a:sym typeface="Calibri"/>
              </a:rPr>
              <a:t> Webinar</a:t>
            </a:r>
            <a:endParaRPr sz="1600" b="1" i="0" u="none" strike="noStrike" cap="none" dirty="0">
              <a:solidFill>
                <a:schemeClr val="accent1"/>
              </a:solidFill>
              <a:latin typeface="Calibri"/>
              <a:ea typeface="Calibri"/>
              <a:cs typeface="Calibri"/>
              <a:sym typeface="Calibri"/>
            </a:endParaRPr>
          </a:p>
        </p:txBody>
      </p:sp>
      <p:grpSp>
        <p:nvGrpSpPr>
          <p:cNvPr id="28" name="Group 17">
            <a:extLst>
              <a:ext uri="{FF2B5EF4-FFF2-40B4-BE49-F238E27FC236}">
                <a16:creationId xmlns:a16="http://schemas.microsoft.com/office/drawing/2014/main" id="{B12F5E18-B759-E942-A65F-A9BB8DAFFF71}"/>
              </a:ext>
            </a:extLst>
          </p:cNvPr>
          <p:cNvGrpSpPr/>
          <p:nvPr/>
        </p:nvGrpSpPr>
        <p:grpSpPr>
          <a:xfrm>
            <a:off x="335361" y="1233377"/>
            <a:ext cx="514232" cy="4854481"/>
            <a:chOff x="335360" y="949839"/>
            <a:chExt cx="566259" cy="5345629"/>
          </a:xfrm>
        </p:grpSpPr>
        <p:pic>
          <p:nvPicPr>
            <p:cNvPr id="29" name="Picture 10">
              <a:extLst>
                <a:ext uri="{FF2B5EF4-FFF2-40B4-BE49-F238E27FC236}">
                  <a16:creationId xmlns:a16="http://schemas.microsoft.com/office/drawing/2014/main" id="{8CEFDFE0-EAFD-6642-A47D-47A1245FAA55}"/>
                </a:ext>
              </a:extLst>
            </p:cNvPr>
            <p:cNvPicPr>
              <a:picLocks noChangeAspect="1" noChangeArrowheads="1"/>
            </p:cNvPicPr>
            <p:nvPr/>
          </p:nvPicPr>
          <p:blipFill>
            <a:blip r:embed="rId4">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949839"/>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12">
              <a:extLst>
                <a:ext uri="{FF2B5EF4-FFF2-40B4-BE49-F238E27FC236}">
                  <a16:creationId xmlns:a16="http://schemas.microsoft.com/office/drawing/2014/main" id="{96E1B02E-6320-514F-BE2D-C6CD8ED8636F}"/>
                </a:ext>
              </a:extLst>
            </p:cNvPr>
            <p:cNvPicPr>
              <a:picLocks noChangeAspect="1" noChangeArrowheads="1"/>
            </p:cNvPicPr>
            <p:nvPr/>
          </p:nvPicPr>
          <p:blipFill>
            <a:blip r:embed="rId5">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155040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14">
              <a:extLst>
                <a:ext uri="{FF2B5EF4-FFF2-40B4-BE49-F238E27FC236}">
                  <a16:creationId xmlns:a16="http://schemas.microsoft.com/office/drawing/2014/main" id="{0CD9F0F8-DA2D-7B47-9BCC-64FB281FE1CE}"/>
                </a:ext>
              </a:extLst>
            </p:cNvPr>
            <p:cNvPicPr>
              <a:picLocks noChangeAspect="1" noChangeArrowheads="1"/>
            </p:cNvPicPr>
            <p:nvPr/>
          </p:nvPicPr>
          <p:blipFill>
            <a:blip r:embed="rId6">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2150977"/>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16">
              <a:extLst>
                <a:ext uri="{FF2B5EF4-FFF2-40B4-BE49-F238E27FC236}">
                  <a16:creationId xmlns:a16="http://schemas.microsoft.com/office/drawing/2014/main" id="{6F29AD0B-2659-4741-BE83-FCF23DEEE647}"/>
                </a:ext>
              </a:extLst>
            </p:cNvPr>
            <p:cNvPicPr>
              <a:picLocks noChangeAspect="1" noChangeArrowheads="1"/>
            </p:cNvPicPr>
            <p:nvPr/>
          </p:nvPicPr>
          <p:blipFill>
            <a:blip r:embed="rId7">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2751544"/>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18">
              <a:extLst>
                <a:ext uri="{FF2B5EF4-FFF2-40B4-BE49-F238E27FC236}">
                  <a16:creationId xmlns:a16="http://schemas.microsoft.com/office/drawing/2014/main" id="{929911AF-8EA4-064B-B1AA-6D2A26797D7A}"/>
                </a:ext>
              </a:extLst>
            </p:cNvPr>
            <p:cNvPicPr>
              <a:picLocks noChangeAspect="1" noChangeArrowheads="1"/>
            </p:cNvPicPr>
            <p:nvPr/>
          </p:nvPicPr>
          <p:blipFill>
            <a:blip r:embed="rId8">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3352114"/>
              <a:ext cx="537715" cy="537715"/>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20">
              <a:extLst>
                <a:ext uri="{FF2B5EF4-FFF2-40B4-BE49-F238E27FC236}">
                  <a16:creationId xmlns:a16="http://schemas.microsoft.com/office/drawing/2014/main" id="{8FA41666-5363-0D4E-BA27-D22C1DFDC4EE}"/>
                </a:ext>
              </a:extLst>
            </p:cNvPr>
            <p:cNvPicPr>
              <a:picLocks noChangeAspect="1" noChangeArrowheads="1"/>
            </p:cNvPicPr>
            <p:nvPr/>
          </p:nvPicPr>
          <p:blipFill>
            <a:blip r:embed="rId9">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3954364"/>
              <a:ext cx="536959" cy="537716"/>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22">
              <a:extLst>
                <a:ext uri="{FF2B5EF4-FFF2-40B4-BE49-F238E27FC236}">
                  <a16:creationId xmlns:a16="http://schemas.microsoft.com/office/drawing/2014/main" id="{89707262-B7A8-0D4B-97D9-1FCF05B79B0F}"/>
                </a:ext>
              </a:extLst>
            </p:cNvPr>
            <p:cNvPicPr>
              <a:picLocks noChangeAspect="1" noChangeArrowheads="1"/>
            </p:cNvPicPr>
            <p:nvPr/>
          </p:nvPicPr>
          <p:blipFill>
            <a:blip r:embed="rId10">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455661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5">
              <a:extLst>
                <a:ext uri="{FF2B5EF4-FFF2-40B4-BE49-F238E27FC236}">
                  <a16:creationId xmlns:a16="http://schemas.microsoft.com/office/drawing/2014/main" id="{401E2869-6316-0447-82E7-66411B3CFA4E}"/>
                </a:ext>
              </a:extLst>
            </p:cNvPr>
            <p:cNvPicPr>
              <a:picLocks noChangeAspect="1" noChangeArrowheads="1"/>
            </p:cNvPicPr>
            <p:nvPr/>
          </p:nvPicPr>
          <p:blipFill>
            <a:blip r:embed="rId11">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515718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26">
              <a:extLst>
                <a:ext uri="{FF2B5EF4-FFF2-40B4-BE49-F238E27FC236}">
                  <a16:creationId xmlns:a16="http://schemas.microsoft.com/office/drawing/2014/main" id="{80722FCD-22FF-D340-8B5C-87315DD90C54}"/>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35360" y="5757752"/>
              <a:ext cx="536959" cy="537716"/>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676"/>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6" name="Google Shape;206;p3"/>
          <p:cNvSpPr txBox="1">
            <a:spLocks noGrp="1"/>
          </p:cNvSpPr>
          <p:nvPr>
            <p:ph type="dt" idx="10"/>
          </p:nvPr>
        </p:nvSpPr>
        <p:spPr>
          <a:xfrm>
            <a:off x="335360" y="6381328"/>
            <a:ext cx="2844800" cy="288032"/>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05/05/2020</a:t>
            </a:r>
            <a:endParaRPr/>
          </a:p>
        </p:txBody>
      </p:sp>
      <p:sp>
        <p:nvSpPr>
          <p:cNvPr id="207" name="Google Shape;207;p3"/>
          <p:cNvSpPr txBox="1">
            <a:spLocks noGrp="1"/>
          </p:cNvSpPr>
          <p:nvPr>
            <p:ph type="sldNum" idx="12"/>
          </p:nvPr>
        </p:nvSpPr>
        <p:spPr>
          <a:xfrm>
            <a:off x="8737600" y="6381328"/>
            <a:ext cx="3119040" cy="288032"/>
          </a:xfrm>
          <a:prstGeom prst="rect">
            <a:avLst/>
          </a:prstGeom>
          <a:noFill/>
          <a:ln>
            <a:noFill/>
          </a:ln>
        </p:spPr>
        <p:txBody>
          <a:bodyPr spcFirstLastPara="1" wrap="square" lIns="91425" tIns="45700" rIns="91425" bIns="45700" anchor="t" anchorCtr="0">
            <a:noAutofit/>
          </a:bodyPr>
          <a:lstStyle/>
          <a:p>
            <a:pPr marL="0" lvl="0" indent="0" algn="r" rtl="0">
              <a:lnSpc>
                <a:spcPct val="100000"/>
              </a:lnSpc>
              <a:spcBef>
                <a:spcPts val="0"/>
              </a:spcBef>
              <a:spcAft>
                <a:spcPts val="0"/>
              </a:spcAft>
              <a:buSzPts val="1300"/>
              <a:buNone/>
            </a:pPr>
            <a:fld id="{00000000-1234-1234-1234-123412341234}" type="slidenum">
              <a:rPr lang="en-GB"/>
              <a:t>5</a:t>
            </a:fld>
            <a:endParaRPr/>
          </a:p>
        </p:txBody>
      </p:sp>
      <p:sp>
        <p:nvSpPr>
          <p:cNvPr id="208" name="Google Shape;208;p3"/>
          <p:cNvSpPr txBox="1">
            <a:spLocks noGrp="1"/>
          </p:cNvSpPr>
          <p:nvPr>
            <p:ph type="title"/>
          </p:nvPr>
        </p:nvSpPr>
        <p:spPr>
          <a:xfrm>
            <a:off x="3220977" y="323110"/>
            <a:ext cx="8640960" cy="537716"/>
          </a:xfrm>
          <a:prstGeom prst="rect">
            <a:avLst/>
          </a:prstGeom>
          <a:noFill/>
          <a:ln>
            <a:noFill/>
          </a:ln>
        </p:spPr>
        <p:txBody>
          <a:bodyPr spcFirstLastPara="1" wrap="square" lIns="91425" tIns="45700" rIns="91425" bIns="45700" anchor="t" anchorCtr="0">
            <a:normAutofit/>
          </a:bodyPr>
          <a:lstStyle/>
          <a:p>
            <a:pPr marL="0" lvl="0" indent="0" algn="r" rtl="0">
              <a:lnSpc>
                <a:spcPct val="100000"/>
              </a:lnSpc>
              <a:spcBef>
                <a:spcPts val="0"/>
              </a:spcBef>
              <a:spcAft>
                <a:spcPts val="0"/>
              </a:spcAft>
              <a:buClr>
                <a:srgbClr val="1D2F45"/>
              </a:buClr>
              <a:buSzPts val="3240"/>
              <a:buFont typeface="Calibri"/>
              <a:buNone/>
            </a:pPr>
            <a:r>
              <a:rPr lang="en-GB" sz="2300" dirty="0"/>
              <a:t>User interface</a:t>
            </a:r>
            <a:endParaRPr sz="2300" dirty="0"/>
          </a:p>
        </p:txBody>
      </p:sp>
      <p:pic>
        <p:nvPicPr>
          <p:cNvPr id="209" name="Google Shape;209;p3"/>
          <p:cNvPicPr preferRelativeResize="0"/>
          <p:nvPr/>
        </p:nvPicPr>
        <p:blipFill rotWithShape="1">
          <a:blip r:embed="rId3">
            <a:alphaModFix/>
          </a:blip>
          <a:srcRect/>
          <a:stretch/>
        </p:blipFill>
        <p:spPr>
          <a:xfrm>
            <a:off x="16939330" y="275407"/>
            <a:ext cx="45719" cy="78048"/>
          </a:xfrm>
          <a:prstGeom prst="rect">
            <a:avLst/>
          </a:prstGeom>
          <a:noFill/>
          <a:ln>
            <a:noFill/>
          </a:ln>
        </p:spPr>
      </p:pic>
      <p:grpSp>
        <p:nvGrpSpPr>
          <p:cNvPr id="17" name="Group 2">
            <a:extLst>
              <a:ext uri="{FF2B5EF4-FFF2-40B4-BE49-F238E27FC236}">
                <a16:creationId xmlns:a16="http://schemas.microsoft.com/office/drawing/2014/main" id="{900DE613-C53F-6F48-A821-0F9EDCF66E0F}"/>
              </a:ext>
            </a:extLst>
          </p:cNvPr>
          <p:cNvGrpSpPr/>
          <p:nvPr/>
        </p:nvGrpSpPr>
        <p:grpSpPr>
          <a:xfrm>
            <a:off x="362445" y="1183341"/>
            <a:ext cx="518714" cy="4896786"/>
            <a:chOff x="335360" y="949839"/>
            <a:chExt cx="566259" cy="5345629"/>
          </a:xfrm>
        </p:grpSpPr>
        <p:pic>
          <p:nvPicPr>
            <p:cNvPr id="18" name="Picture 10">
              <a:extLst>
                <a:ext uri="{FF2B5EF4-FFF2-40B4-BE49-F238E27FC236}">
                  <a16:creationId xmlns:a16="http://schemas.microsoft.com/office/drawing/2014/main" id="{D0E05F4A-0542-404F-A2A7-6BFC588BECB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3820" y="949839"/>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2">
              <a:extLst>
                <a:ext uri="{FF2B5EF4-FFF2-40B4-BE49-F238E27FC236}">
                  <a16:creationId xmlns:a16="http://schemas.microsoft.com/office/drawing/2014/main" id="{FB080D54-A49D-894D-8610-A15A8602E7C9}"/>
                </a:ext>
              </a:extLst>
            </p:cNvPr>
            <p:cNvPicPr>
              <a:picLocks noChangeAspect="1" noChangeArrowheads="1"/>
            </p:cNvPicPr>
            <p:nvPr/>
          </p:nvPicPr>
          <p:blipFill>
            <a:blip r:embed="rId5">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155040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4">
              <a:extLst>
                <a:ext uri="{FF2B5EF4-FFF2-40B4-BE49-F238E27FC236}">
                  <a16:creationId xmlns:a16="http://schemas.microsoft.com/office/drawing/2014/main" id="{9EDC37F7-ED69-0E4A-8C1A-C96CEE9C0377}"/>
                </a:ext>
              </a:extLst>
            </p:cNvPr>
            <p:cNvPicPr>
              <a:picLocks noChangeAspect="1" noChangeArrowheads="1"/>
            </p:cNvPicPr>
            <p:nvPr/>
          </p:nvPicPr>
          <p:blipFill>
            <a:blip r:embed="rId6">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2150977"/>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6">
              <a:extLst>
                <a:ext uri="{FF2B5EF4-FFF2-40B4-BE49-F238E27FC236}">
                  <a16:creationId xmlns:a16="http://schemas.microsoft.com/office/drawing/2014/main" id="{099DE26F-BEF5-BE40-B9A5-344C53E2D75A}"/>
                </a:ext>
              </a:extLst>
            </p:cNvPr>
            <p:cNvPicPr>
              <a:picLocks noChangeAspect="1" noChangeArrowheads="1"/>
            </p:cNvPicPr>
            <p:nvPr/>
          </p:nvPicPr>
          <p:blipFill>
            <a:blip r:embed="rId7">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2751544"/>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18">
              <a:extLst>
                <a:ext uri="{FF2B5EF4-FFF2-40B4-BE49-F238E27FC236}">
                  <a16:creationId xmlns:a16="http://schemas.microsoft.com/office/drawing/2014/main" id="{FA2C3E20-D05F-DD4F-83D9-FDECF4896CCD}"/>
                </a:ext>
              </a:extLst>
            </p:cNvPr>
            <p:cNvPicPr>
              <a:picLocks noChangeAspect="1" noChangeArrowheads="1"/>
            </p:cNvPicPr>
            <p:nvPr/>
          </p:nvPicPr>
          <p:blipFill>
            <a:blip r:embed="rId8">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3352114"/>
              <a:ext cx="537715" cy="537715"/>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20">
              <a:extLst>
                <a:ext uri="{FF2B5EF4-FFF2-40B4-BE49-F238E27FC236}">
                  <a16:creationId xmlns:a16="http://schemas.microsoft.com/office/drawing/2014/main" id="{6E7B1496-6657-5B4C-8AA0-5DEBFF2A9F66}"/>
                </a:ext>
              </a:extLst>
            </p:cNvPr>
            <p:cNvPicPr>
              <a:picLocks noChangeAspect="1" noChangeArrowheads="1"/>
            </p:cNvPicPr>
            <p:nvPr/>
          </p:nvPicPr>
          <p:blipFill>
            <a:blip r:embed="rId9">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3954364"/>
              <a:ext cx="536959" cy="537716"/>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22">
              <a:extLst>
                <a:ext uri="{FF2B5EF4-FFF2-40B4-BE49-F238E27FC236}">
                  <a16:creationId xmlns:a16="http://schemas.microsoft.com/office/drawing/2014/main" id="{3C20E712-4B08-9549-AAE7-AF5F77E8D43A}"/>
                </a:ext>
              </a:extLst>
            </p:cNvPr>
            <p:cNvPicPr>
              <a:picLocks noChangeAspect="1" noChangeArrowheads="1"/>
            </p:cNvPicPr>
            <p:nvPr/>
          </p:nvPicPr>
          <p:blipFill>
            <a:blip r:embed="rId10">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455661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24">
              <a:extLst>
                <a:ext uri="{FF2B5EF4-FFF2-40B4-BE49-F238E27FC236}">
                  <a16:creationId xmlns:a16="http://schemas.microsoft.com/office/drawing/2014/main" id="{788B5BDD-5779-734E-9A7D-3D58C932A127}"/>
                </a:ext>
              </a:extLst>
            </p:cNvPr>
            <p:cNvPicPr>
              <a:picLocks noChangeAspect="1" noChangeArrowheads="1"/>
            </p:cNvPicPr>
            <p:nvPr/>
          </p:nvPicPr>
          <p:blipFill>
            <a:blip r:embed="rId11">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515718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26">
              <a:extLst>
                <a:ext uri="{FF2B5EF4-FFF2-40B4-BE49-F238E27FC236}">
                  <a16:creationId xmlns:a16="http://schemas.microsoft.com/office/drawing/2014/main" id="{18FE11EB-237A-DF44-9D33-85B2C0A91507}"/>
                </a:ext>
              </a:extLst>
            </p:cNvPr>
            <p:cNvPicPr>
              <a:picLocks noChangeAspect="1" noChangeArrowheads="1"/>
            </p:cNvPicPr>
            <p:nvPr/>
          </p:nvPicPr>
          <p:blipFill>
            <a:blip r:embed="rId12">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35360" y="5757752"/>
              <a:ext cx="536959" cy="537716"/>
            </a:xfrm>
            <a:prstGeom prst="rect">
              <a:avLst/>
            </a:prstGeom>
            <a:noFill/>
            <a:extLst>
              <a:ext uri="{909E8E84-426E-40DD-AFC4-6F175D3DCCD1}">
                <a14:hiddenFill xmlns:a14="http://schemas.microsoft.com/office/drawing/2010/main">
                  <a:solidFill>
                    <a:srgbClr val="FFFFFF"/>
                  </a:solidFill>
                </a14:hiddenFill>
              </a:ext>
            </a:extLst>
          </p:spPr>
        </p:pic>
      </p:grpSp>
      <p:pic>
        <p:nvPicPr>
          <p:cNvPr id="6" name="Immagine 5">
            <a:extLst>
              <a:ext uri="{FF2B5EF4-FFF2-40B4-BE49-F238E27FC236}">
                <a16:creationId xmlns:a16="http://schemas.microsoft.com/office/drawing/2014/main" id="{74DB98EE-11D6-AB45-921C-2123B1F910BA}"/>
              </a:ext>
            </a:extLst>
          </p:cNvPr>
          <p:cNvPicPr>
            <a:picLocks noChangeAspect="1"/>
          </p:cNvPicPr>
          <p:nvPr/>
        </p:nvPicPr>
        <p:blipFill>
          <a:blip r:embed="rId13"/>
          <a:stretch>
            <a:fillRect/>
          </a:stretch>
        </p:blipFill>
        <p:spPr>
          <a:xfrm>
            <a:off x="1946357" y="591755"/>
            <a:ext cx="8640961" cy="617211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5" name="Google Shape;215;p5"/>
          <p:cNvSpPr txBox="1">
            <a:spLocks noGrp="1"/>
          </p:cNvSpPr>
          <p:nvPr>
            <p:ph type="dt" idx="10"/>
          </p:nvPr>
        </p:nvSpPr>
        <p:spPr>
          <a:xfrm>
            <a:off x="335360" y="6381328"/>
            <a:ext cx="2844800" cy="288032"/>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05/05/2020</a:t>
            </a:r>
            <a:endParaRPr/>
          </a:p>
        </p:txBody>
      </p:sp>
      <p:sp>
        <p:nvSpPr>
          <p:cNvPr id="216" name="Google Shape;216;p5"/>
          <p:cNvSpPr txBox="1">
            <a:spLocks noGrp="1"/>
          </p:cNvSpPr>
          <p:nvPr>
            <p:ph type="sldNum" idx="12"/>
          </p:nvPr>
        </p:nvSpPr>
        <p:spPr>
          <a:xfrm>
            <a:off x="8737600" y="6381328"/>
            <a:ext cx="3119040" cy="288032"/>
          </a:xfrm>
          <a:prstGeom prst="rect">
            <a:avLst/>
          </a:prstGeom>
          <a:noFill/>
          <a:ln>
            <a:noFill/>
          </a:ln>
        </p:spPr>
        <p:txBody>
          <a:bodyPr spcFirstLastPara="1" wrap="square" lIns="91425" tIns="45700" rIns="91425" bIns="45700" anchor="t" anchorCtr="0">
            <a:noAutofit/>
          </a:bodyPr>
          <a:lstStyle/>
          <a:p>
            <a:pPr marL="0" lvl="0" indent="0" algn="r" rtl="0">
              <a:lnSpc>
                <a:spcPct val="100000"/>
              </a:lnSpc>
              <a:spcBef>
                <a:spcPts val="0"/>
              </a:spcBef>
              <a:spcAft>
                <a:spcPts val="0"/>
              </a:spcAft>
              <a:buSzPts val="1300"/>
              <a:buNone/>
            </a:pPr>
            <a:fld id="{00000000-1234-1234-1234-123412341234}" type="slidenum">
              <a:rPr lang="en-GB"/>
              <a:t>6</a:t>
            </a:fld>
            <a:endParaRPr dirty="0"/>
          </a:p>
        </p:txBody>
      </p:sp>
      <p:sp>
        <p:nvSpPr>
          <p:cNvPr id="217" name="Google Shape;217;p5"/>
          <p:cNvSpPr txBox="1">
            <a:spLocks noGrp="1"/>
          </p:cNvSpPr>
          <p:nvPr>
            <p:ph type="title"/>
          </p:nvPr>
        </p:nvSpPr>
        <p:spPr>
          <a:xfrm>
            <a:off x="3220977" y="309663"/>
            <a:ext cx="8640960" cy="537716"/>
          </a:xfrm>
          <a:prstGeom prst="rect">
            <a:avLst/>
          </a:prstGeom>
          <a:noFill/>
          <a:ln>
            <a:noFill/>
          </a:ln>
        </p:spPr>
        <p:txBody>
          <a:bodyPr spcFirstLastPara="1" wrap="square" lIns="91425" tIns="45700" rIns="91425" bIns="45700" anchor="t" anchorCtr="0">
            <a:normAutofit/>
          </a:bodyPr>
          <a:lstStyle/>
          <a:p>
            <a:pPr marL="0" lvl="0" indent="0" algn="r" rtl="0">
              <a:lnSpc>
                <a:spcPct val="100000"/>
              </a:lnSpc>
              <a:spcBef>
                <a:spcPts val="0"/>
              </a:spcBef>
              <a:spcAft>
                <a:spcPts val="0"/>
              </a:spcAft>
              <a:buClr>
                <a:srgbClr val="1D2F45"/>
              </a:buClr>
              <a:buSzPts val="3240"/>
              <a:buFont typeface="Calibri"/>
              <a:buNone/>
            </a:pPr>
            <a:r>
              <a:rPr lang="en-GB" sz="2300" dirty="0"/>
              <a:t>Marketplace architecture</a:t>
            </a:r>
            <a:endParaRPr sz="2300" dirty="0"/>
          </a:p>
        </p:txBody>
      </p:sp>
      <p:pic>
        <p:nvPicPr>
          <p:cNvPr id="6" name="Immagine 5">
            <a:extLst>
              <a:ext uri="{FF2B5EF4-FFF2-40B4-BE49-F238E27FC236}">
                <a16:creationId xmlns:a16="http://schemas.microsoft.com/office/drawing/2014/main" id="{D890B806-098B-8046-800C-C31178F54A87}"/>
              </a:ext>
            </a:extLst>
          </p:cNvPr>
          <p:cNvPicPr>
            <a:picLocks noChangeAspect="1"/>
          </p:cNvPicPr>
          <p:nvPr/>
        </p:nvPicPr>
        <p:blipFill>
          <a:blip r:embed="rId3"/>
          <a:stretch>
            <a:fillRect/>
          </a:stretch>
        </p:blipFill>
        <p:spPr>
          <a:xfrm>
            <a:off x="1608126" y="1010125"/>
            <a:ext cx="9436258" cy="5371203"/>
          </a:xfrm>
          <a:prstGeom prst="rect">
            <a:avLst/>
          </a:prstGeom>
        </p:spPr>
      </p:pic>
      <p:grpSp>
        <p:nvGrpSpPr>
          <p:cNvPr id="20" name="Group 2">
            <a:extLst>
              <a:ext uri="{FF2B5EF4-FFF2-40B4-BE49-F238E27FC236}">
                <a16:creationId xmlns:a16="http://schemas.microsoft.com/office/drawing/2014/main" id="{C864C9CB-A6BC-E04C-BFEB-88C60B958261}"/>
              </a:ext>
            </a:extLst>
          </p:cNvPr>
          <p:cNvGrpSpPr/>
          <p:nvPr/>
        </p:nvGrpSpPr>
        <p:grpSpPr>
          <a:xfrm>
            <a:off x="362445" y="1183341"/>
            <a:ext cx="518714" cy="4896786"/>
            <a:chOff x="335360" y="949839"/>
            <a:chExt cx="566259" cy="5345629"/>
          </a:xfrm>
        </p:grpSpPr>
        <p:pic>
          <p:nvPicPr>
            <p:cNvPr id="21" name="Picture 10">
              <a:extLst>
                <a:ext uri="{FF2B5EF4-FFF2-40B4-BE49-F238E27FC236}">
                  <a16:creationId xmlns:a16="http://schemas.microsoft.com/office/drawing/2014/main" id="{39FA9AB0-4405-6E4A-994B-AAAC444BCF9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3820" y="949839"/>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2">
              <a:extLst>
                <a:ext uri="{FF2B5EF4-FFF2-40B4-BE49-F238E27FC236}">
                  <a16:creationId xmlns:a16="http://schemas.microsoft.com/office/drawing/2014/main" id="{2F459CB9-E328-A544-A518-EF9C2156007A}"/>
                </a:ext>
              </a:extLst>
            </p:cNvPr>
            <p:cNvPicPr>
              <a:picLocks noChangeAspect="1" noChangeArrowheads="1"/>
            </p:cNvPicPr>
            <p:nvPr/>
          </p:nvPicPr>
          <p:blipFill>
            <a:blip r:embed="rId5">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155040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4">
              <a:extLst>
                <a:ext uri="{FF2B5EF4-FFF2-40B4-BE49-F238E27FC236}">
                  <a16:creationId xmlns:a16="http://schemas.microsoft.com/office/drawing/2014/main" id="{D40827A0-36AE-3748-9479-CB298A4E9E29}"/>
                </a:ext>
              </a:extLst>
            </p:cNvPr>
            <p:cNvPicPr>
              <a:picLocks noChangeAspect="1" noChangeArrowheads="1"/>
            </p:cNvPicPr>
            <p:nvPr/>
          </p:nvPicPr>
          <p:blipFill>
            <a:blip r:embed="rId6">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2150977"/>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6">
              <a:extLst>
                <a:ext uri="{FF2B5EF4-FFF2-40B4-BE49-F238E27FC236}">
                  <a16:creationId xmlns:a16="http://schemas.microsoft.com/office/drawing/2014/main" id="{A6D08BBB-6E64-4D4F-8B12-8AD4C63FF14A}"/>
                </a:ext>
              </a:extLst>
            </p:cNvPr>
            <p:cNvPicPr>
              <a:picLocks noChangeAspect="1" noChangeArrowheads="1"/>
            </p:cNvPicPr>
            <p:nvPr/>
          </p:nvPicPr>
          <p:blipFill>
            <a:blip r:embed="rId7">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2751544"/>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18">
              <a:extLst>
                <a:ext uri="{FF2B5EF4-FFF2-40B4-BE49-F238E27FC236}">
                  <a16:creationId xmlns:a16="http://schemas.microsoft.com/office/drawing/2014/main" id="{9840A148-A796-3D44-8B63-FB9930925465}"/>
                </a:ext>
              </a:extLst>
            </p:cNvPr>
            <p:cNvPicPr>
              <a:picLocks noChangeAspect="1" noChangeArrowheads="1"/>
            </p:cNvPicPr>
            <p:nvPr/>
          </p:nvPicPr>
          <p:blipFill>
            <a:blip r:embed="rId8">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3352114"/>
              <a:ext cx="537715" cy="537715"/>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0">
              <a:extLst>
                <a:ext uri="{FF2B5EF4-FFF2-40B4-BE49-F238E27FC236}">
                  <a16:creationId xmlns:a16="http://schemas.microsoft.com/office/drawing/2014/main" id="{EFD11333-601B-1C4E-9FB3-60BD13141CE4}"/>
                </a:ext>
              </a:extLst>
            </p:cNvPr>
            <p:cNvPicPr>
              <a:picLocks noChangeAspect="1" noChangeArrowheads="1"/>
            </p:cNvPicPr>
            <p:nvPr/>
          </p:nvPicPr>
          <p:blipFill>
            <a:blip r:embed="rId9">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3954364"/>
              <a:ext cx="536959" cy="537716"/>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2">
              <a:extLst>
                <a:ext uri="{FF2B5EF4-FFF2-40B4-BE49-F238E27FC236}">
                  <a16:creationId xmlns:a16="http://schemas.microsoft.com/office/drawing/2014/main" id="{84EC5DA3-269A-7049-8FE6-1325319F6F9F}"/>
                </a:ext>
              </a:extLst>
            </p:cNvPr>
            <p:cNvPicPr>
              <a:picLocks noChangeAspect="1" noChangeArrowheads="1"/>
            </p:cNvPicPr>
            <p:nvPr/>
          </p:nvPicPr>
          <p:blipFill>
            <a:blip r:embed="rId10">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455661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4">
              <a:extLst>
                <a:ext uri="{FF2B5EF4-FFF2-40B4-BE49-F238E27FC236}">
                  <a16:creationId xmlns:a16="http://schemas.microsoft.com/office/drawing/2014/main" id="{4452544F-DDBB-7D42-9669-726846016310}"/>
                </a:ext>
              </a:extLst>
            </p:cNvPr>
            <p:cNvPicPr>
              <a:picLocks noChangeAspect="1" noChangeArrowheads="1"/>
            </p:cNvPicPr>
            <p:nvPr/>
          </p:nvPicPr>
          <p:blipFill>
            <a:blip r:embed="rId11">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515718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6">
              <a:extLst>
                <a:ext uri="{FF2B5EF4-FFF2-40B4-BE49-F238E27FC236}">
                  <a16:creationId xmlns:a16="http://schemas.microsoft.com/office/drawing/2014/main" id="{C58D2FEB-E3BB-724B-B6E7-B2FD1CE4E2E8}"/>
                </a:ext>
              </a:extLst>
            </p:cNvPr>
            <p:cNvPicPr>
              <a:picLocks noChangeAspect="1" noChangeArrowheads="1"/>
            </p:cNvPicPr>
            <p:nvPr/>
          </p:nvPicPr>
          <p:blipFill>
            <a:blip r:embed="rId12">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35360" y="5757752"/>
              <a:ext cx="536959" cy="537716"/>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grpSp>
        <p:nvGrpSpPr>
          <p:cNvPr id="11" name="Group 10">
            <a:extLst>
              <a:ext uri="{FF2B5EF4-FFF2-40B4-BE49-F238E27FC236}">
                <a16:creationId xmlns:a16="http://schemas.microsoft.com/office/drawing/2014/main" id="{263464D1-1674-41F3-9C6A-37A8FE4B0E14}"/>
              </a:ext>
            </a:extLst>
          </p:cNvPr>
          <p:cNvGrpSpPr/>
          <p:nvPr/>
        </p:nvGrpSpPr>
        <p:grpSpPr>
          <a:xfrm>
            <a:off x="1424751" y="1105787"/>
            <a:ext cx="9925902" cy="4954772"/>
            <a:chOff x="1026034" y="983913"/>
            <a:chExt cx="10707403" cy="5178307"/>
          </a:xfrm>
        </p:grpSpPr>
        <p:sp>
          <p:nvSpPr>
            <p:cNvPr id="12" name="Google Shape;195;p40">
              <a:extLst>
                <a:ext uri="{FF2B5EF4-FFF2-40B4-BE49-F238E27FC236}">
                  <a16:creationId xmlns:a16="http://schemas.microsoft.com/office/drawing/2014/main" id="{60683EDE-640B-431A-A18A-E4F277A48F10}"/>
                </a:ext>
              </a:extLst>
            </p:cNvPr>
            <p:cNvSpPr/>
            <p:nvPr/>
          </p:nvSpPr>
          <p:spPr>
            <a:xfrm>
              <a:off x="1026034" y="983913"/>
              <a:ext cx="8620227" cy="1182511"/>
            </a:xfrm>
            <a:prstGeom prst="rect">
              <a:avLst/>
            </a:prstGeom>
            <a:solidFill>
              <a:srgbClr val="1C3046"/>
            </a:solidFill>
            <a:ln w="38100" cap="flat" cmpd="sng">
              <a:solidFill>
                <a:schemeClr val="bg1">
                  <a:lumMod val="50000"/>
                </a:schemeClr>
              </a:solidFill>
              <a:prstDash val="solid"/>
              <a:round/>
              <a:headEnd type="none" w="sm" len="sm"/>
              <a:tailEnd type="none" w="sm" len="sm"/>
            </a:ln>
          </p:spPr>
          <p:txBody>
            <a:bodyPr spcFirstLastPara="1" wrap="square" lIns="91425" tIns="45700" rIns="91425" bIns="45700" anchor="t" anchorCtr="0">
              <a:noAutofit/>
            </a:bodyPr>
            <a:lstStyle/>
            <a:p>
              <a:pPr marL="274320" marR="0" lvl="0" indent="0" algn="l" rtl="0">
                <a:lnSpc>
                  <a:spcPct val="100000"/>
                </a:lnSpc>
                <a:spcBef>
                  <a:spcPts val="0"/>
                </a:spcBef>
                <a:spcAft>
                  <a:spcPts val="0"/>
                </a:spcAft>
                <a:buNone/>
              </a:pPr>
              <a:endParaRPr sz="1400" b="1" i="0"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r>
                <a:rPr lang="en-GB" sz="2800" b="1" i="0" u="none" strike="noStrike" cap="none" dirty="0">
                  <a:solidFill>
                    <a:schemeClr val="lt1"/>
                  </a:solidFill>
                  <a:latin typeface="Calibri"/>
                  <a:ea typeface="Calibri"/>
                  <a:cs typeface="Calibri"/>
                  <a:sym typeface="Calibri"/>
                </a:rPr>
                <a:t>Enterprise</a:t>
              </a:r>
              <a:endParaRPr sz="1400" b="0" i="1" u="none" strike="noStrike" cap="none" dirty="0">
                <a:solidFill>
                  <a:schemeClr val="lt1"/>
                </a:solidFill>
                <a:latin typeface="Calibri"/>
                <a:ea typeface="Calibri"/>
                <a:cs typeface="Calibri"/>
                <a:sym typeface="Calibri"/>
              </a:endParaRPr>
            </a:p>
          </p:txBody>
        </p:sp>
        <p:sp>
          <p:nvSpPr>
            <p:cNvPr id="13" name="Google Shape;196;p40">
              <a:extLst>
                <a:ext uri="{FF2B5EF4-FFF2-40B4-BE49-F238E27FC236}">
                  <a16:creationId xmlns:a16="http://schemas.microsoft.com/office/drawing/2014/main" id="{EA578C6E-50A0-4BE6-83C0-206C0FFCBA99}"/>
                </a:ext>
              </a:extLst>
            </p:cNvPr>
            <p:cNvSpPr/>
            <p:nvPr/>
          </p:nvSpPr>
          <p:spPr>
            <a:xfrm>
              <a:off x="1026035" y="5241151"/>
              <a:ext cx="8620226" cy="921069"/>
            </a:xfrm>
            <a:prstGeom prst="rect">
              <a:avLst/>
            </a:prstGeom>
            <a:solidFill>
              <a:srgbClr val="1C3046"/>
            </a:solidFill>
            <a:ln w="38100" cap="flat" cmpd="sng">
              <a:solidFill>
                <a:schemeClr val="bg1">
                  <a:lumMod val="50000"/>
                </a:schemeClr>
              </a:solidFill>
              <a:prstDash val="solid"/>
              <a:round/>
              <a:headEnd type="none" w="sm" len="sm"/>
              <a:tailEnd type="none" w="sm" len="sm"/>
            </a:ln>
          </p:spPr>
          <p:txBody>
            <a:bodyPr spcFirstLastPara="1" wrap="square" lIns="91425" tIns="45700" rIns="91425" bIns="45700" anchor="ctr" anchorCtr="0">
              <a:noAutofit/>
            </a:bodyPr>
            <a:lstStyle/>
            <a:p>
              <a:pPr marL="274320" marR="0" lvl="0" indent="0" algn="l" rtl="0">
                <a:lnSpc>
                  <a:spcPct val="100000"/>
                </a:lnSpc>
                <a:spcBef>
                  <a:spcPts val="0"/>
                </a:spcBef>
                <a:spcAft>
                  <a:spcPts val="0"/>
                </a:spcAft>
                <a:buNone/>
              </a:pPr>
              <a:r>
                <a:rPr lang="en-GB" sz="2800" b="1" i="0" u="none" strike="noStrike" cap="none" dirty="0">
                  <a:solidFill>
                    <a:schemeClr val="lt1"/>
                  </a:solidFill>
                  <a:latin typeface="Calibri"/>
                  <a:ea typeface="Calibri"/>
                  <a:cs typeface="Calibri"/>
                  <a:sym typeface="Calibri"/>
                </a:rPr>
                <a:t>Researchers and research communities</a:t>
              </a:r>
              <a:endParaRPr sz="2800" b="1" i="1" u="none" strike="noStrike" cap="none" dirty="0">
                <a:solidFill>
                  <a:schemeClr val="lt1"/>
                </a:solidFill>
                <a:latin typeface="Calibri"/>
                <a:ea typeface="Calibri"/>
                <a:cs typeface="Calibri"/>
                <a:sym typeface="Calibri"/>
              </a:endParaRPr>
            </a:p>
          </p:txBody>
        </p:sp>
        <p:sp>
          <p:nvSpPr>
            <p:cNvPr id="14" name="Google Shape;197;p40">
              <a:extLst>
                <a:ext uri="{FF2B5EF4-FFF2-40B4-BE49-F238E27FC236}">
                  <a16:creationId xmlns:a16="http://schemas.microsoft.com/office/drawing/2014/main" id="{6A061E27-9B94-4EFD-AA0A-D5F6038D7B50}"/>
                </a:ext>
              </a:extLst>
            </p:cNvPr>
            <p:cNvSpPr/>
            <p:nvPr/>
          </p:nvSpPr>
          <p:spPr>
            <a:xfrm>
              <a:off x="1048027" y="2299532"/>
              <a:ext cx="4397986" cy="2808511"/>
            </a:xfrm>
            <a:prstGeom prst="rect">
              <a:avLst/>
            </a:prstGeom>
            <a:solidFill>
              <a:srgbClr val="8CB3E3"/>
            </a:solidFill>
            <a:ln w="38100" cap="flat" cmpd="sng">
              <a:solidFill>
                <a:schemeClr val="bg1">
                  <a:lumMod val="50000"/>
                </a:schemeClr>
              </a:solidFill>
              <a:prstDash val="solid"/>
              <a:round/>
              <a:headEnd type="none" w="sm" len="sm"/>
              <a:tailEnd type="none" w="sm" len="sm"/>
            </a:ln>
          </p:spPr>
          <p:txBody>
            <a:bodyPr spcFirstLastPara="1" wrap="square" lIns="91425" tIns="45700" rIns="91425" bIns="45700" anchor="ctr" anchorCtr="0">
              <a:noAutofit/>
            </a:bodyPr>
            <a:lstStyle/>
            <a:p>
              <a:pPr marL="274320" marR="0" lvl="0" indent="0" algn="l" rtl="0">
                <a:lnSpc>
                  <a:spcPct val="100000"/>
                </a:lnSpc>
                <a:spcBef>
                  <a:spcPts val="0"/>
                </a:spcBef>
                <a:spcAft>
                  <a:spcPts val="0"/>
                </a:spcAft>
                <a:buNone/>
              </a:pPr>
              <a:r>
                <a:rPr lang="en-GB" sz="2800" b="1" i="0" u="none" strike="noStrike" cap="none" dirty="0">
                  <a:solidFill>
                    <a:schemeClr val="lt1"/>
                  </a:solidFill>
                  <a:latin typeface="Calibri"/>
                  <a:ea typeface="Calibri"/>
                  <a:cs typeface="Calibri"/>
                  <a:sym typeface="Calibri"/>
                </a:rPr>
                <a:t>EOSC-hub Operators</a:t>
              </a:r>
              <a:endParaRPr sz="2800" b="0" i="1"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sz="1400" b="0" i="1"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sz="1400" b="0" i="1"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sz="1400" b="0" i="1"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sz="1400" b="0" i="1"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sz="1400" b="0" i="1"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sz="1400" b="0" i="0"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sz="1400" b="0" i="0" u="none" strike="noStrike" cap="none" dirty="0">
                <a:solidFill>
                  <a:schemeClr val="lt1"/>
                </a:solidFill>
                <a:latin typeface="Calibri"/>
                <a:ea typeface="Calibri"/>
                <a:cs typeface="Calibri"/>
                <a:sym typeface="Calibri"/>
              </a:endParaRPr>
            </a:p>
          </p:txBody>
        </p:sp>
        <p:sp>
          <p:nvSpPr>
            <p:cNvPr id="15" name="Google Shape;198;p40">
              <a:extLst>
                <a:ext uri="{FF2B5EF4-FFF2-40B4-BE49-F238E27FC236}">
                  <a16:creationId xmlns:a16="http://schemas.microsoft.com/office/drawing/2014/main" id="{1BD16E18-461D-40EF-9761-E12C6AF2AEF7}"/>
                </a:ext>
              </a:extLst>
            </p:cNvPr>
            <p:cNvSpPr/>
            <p:nvPr/>
          </p:nvSpPr>
          <p:spPr>
            <a:xfrm>
              <a:off x="5592420" y="2299532"/>
              <a:ext cx="4053841" cy="2808511"/>
            </a:xfrm>
            <a:prstGeom prst="rect">
              <a:avLst/>
            </a:prstGeom>
            <a:solidFill>
              <a:srgbClr val="1C3046"/>
            </a:solidFill>
            <a:ln w="38100" cap="flat" cmpd="sng">
              <a:solidFill>
                <a:schemeClr val="bg1">
                  <a:lumMod val="50000"/>
                </a:schemeClr>
              </a:solidFill>
              <a:prstDash val="solid"/>
              <a:round/>
              <a:headEnd type="none" w="sm" len="sm"/>
              <a:tailEnd type="none" w="sm" len="sm"/>
            </a:ln>
          </p:spPr>
          <p:txBody>
            <a:bodyPr spcFirstLastPara="1" wrap="square" lIns="91425" tIns="45700" rIns="91425" bIns="45700" anchor="ctr" anchorCtr="0">
              <a:noAutofit/>
            </a:bodyPr>
            <a:lstStyle/>
            <a:p>
              <a:pPr marL="274320" marR="0" lvl="0" indent="0" algn="l" rtl="0">
                <a:lnSpc>
                  <a:spcPct val="100000"/>
                </a:lnSpc>
                <a:spcBef>
                  <a:spcPts val="0"/>
                </a:spcBef>
                <a:spcAft>
                  <a:spcPts val="0"/>
                </a:spcAft>
                <a:buNone/>
              </a:pPr>
              <a:r>
                <a:rPr lang="en-GB" sz="2800" b="1" i="0" u="none" strike="noStrike" cap="none" dirty="0">
                  <a:solidFill>
                    <a:schemeClr val="lt1"/>
                  </a:solidFill>
                  <a:latin typeface="Calibri"/>
                  <a:ea typeface="Calibri"/>
                  <a:cs typeface="Calibri"/>
                  <a:sym typeface="Calibri"/>
                </a:rPr>
                <a:t>Service </a:t>
              </a:r>
              <a:br>
                <a:rPr lang="en-GB" sz="2800" b="1" i="0" u="none" strike="noStrike" cap="none" dirty="0">
                  <a:solidFill>
                    <a:schemeClr val="lt1"/>
                  </a:solidFill>
                  <a:latin typeface="Calibri"/>
                  <a:ea typeface="Calibri"/>
                  <a:cs typeface="Calibri"/>
                  <a:sym typeface="Calibri"/>
                </a:rPr>
              </a:br>
              <a:r>
                <a:rPr lang="en-GB" sz="2800" b="1" i="0" u="none" strike="noStrike" cap="none" dirty="0">
                  <a:solidFill>
                    <a:schemeClr val="lt1"/>
                  </a:solidFill>
                  <a:latin typeface="Calibri"/>
                  <a:ea typeface="Calibri"/>
                  <a:cs typeface="Calibri"/>
                  <a:sym typeface="Calibri"/>
                </a:rPr>
                <a:t>Providers</a:t>
              </a:r>
              <a:endParaRPr sz="2800" b="1" i="1" u="none" strike="noStrike" cap="none" dirty="0">
                <a:solidFill>
                  <a:schemeClr val="lt1"/>
                </a:solidFill>
                <a:latin typeface="Calibri"/>
                <a:ea typeface="Calibri"/>
                <a:cs typeface="Calibri"/>
                <a:sym typeface="Calibri"/>
              </a:endParaRPr>
            </a:p>
            <a:p>
              <a:pPr marL="274320" marR="0" lvl="0" indent="0" algn="l" rtl="0">
                <a:lnSpc>
                  <a:spcPct val="100000"/>
                </a:lnSpc>
                <a:spcBef>
                  <a:spcPts val="0"/>
                </a:spcBef>
                <a:spcAft>
                  <a:spcPts val="0"/>
                </a:spcAft>
                <a:buNone/>
              </a:pPr>
              <a:endParaRPr sz="2800" b="0" i="1"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sz="2800" b="1" i="0"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sz="2800" b="1" i="0" u="none" strike="noStrike" cap="none" dirty="0">
                <a:solidFill>
                  <a:schemeClr val="lt1"/>
                </a:solidFill>
                <a:latin typeface="Calibri"/>
                <a:ea typeface="Calibri"/>
                <a:cs typeface="Calibri"/>
                <a:sym typeface="Calibri"/>
              </a:endParaRPr>
            </a:p>
          </p:txBody>
        </p:sp>
        <p:sp>
          <p:nvSpPr>
            <p:cNvPr id="16" name="Google Shape;199;p40">
              <a:extLst>
                <a:ext uri="{FF2B5EF4-FFF2-40B4-BE49-F238E27FC236}">
                  <a16:creationId xmlns:a16="http://schemas.microsoft.com/office/drawing/2014/main" id="{4A1B99D1-5032-4953-90DF-56ABB04BE8BB}"/>
                </a:ext>
              </a:extLst>
            </p:cNvPr>
            <p:cNvSpPr/>
            <p:nvPr/>
          </p:nvSpPr>
          <p:spPr>
            <a:xfrm>
              <a:off x="9792668" y="983914"/>
              <a:ext cx="1940769" cy="5178306"/>
            </a:xfrm>
            <a:prstGeom prst="rect">
              <a:avLst/>
            </a:prstGeom>
            <a:solidFill>
              <a:srgbClr val="8CB3E3"/>
            </a:solidFill>
            <a:ln w="38100" cap="flat" cmpd="sng">
              <a:solidFill>
                <a:schemeClr val="bg1">
                  <a:lumMod val="50000"/>
                </a:schemeClr>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endParaRPr sz="2800" b="0" i="0"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lang="en-GB" sz="2800" b="0" i="1"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lang="en-GB" sz="2800" i="1"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lang="en-GB" sz="2800" b="0" i="1"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r>
                <a:rPr lang="en-GB" sz="2800" b="0" i="1" u="none" strike="noStrike" cap="none" dirty="0">
                  <a:solidFill>
                    <a:schemeClr val="lt1"/>
                  </a:solidFill>
                  <a:latin typeface="Calibri"/>
                  <a:ea typeface="Calibri"/>
                  <a:cs typeface="Calibri"/>
                  <a:sym typeface="Calibri"/>
                </a:rPr>
                <a:t>Educate, inform and support</a:t>
              </a:r>
              <a:endParaRPr sz="2800" b="1" i="1" u="none" strike="noStrike" cap="none"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None/>
              </a:pPr>
              <a:endParaRPr sz="2800" b="1" i="0" u="none" strike="noStrike" cap="none" dirty="0">
                <a:solidFill>
                  <a:schemeClr val="lt1"/>
                </a:solidFill>
                <a:latin typeface="Calibri"/>
                <a:ea typeface="Calibri"/>
                <a:cs typeface="Calibri"/>
                <a:sym typeface="Calibri"/>
              </a:endParaRPr>
            </a:p>
          </p:txBody>
        </p:sp>
      </p:grpSp>
      <p:sp>
        <p:nvSpPr>
          <p:cNvPr id="235" name="Google Shape;235;p41"/>
          <p:cNvSpPr txBox="1">
            <a:spLocks noGrp="1"/>
          </p:cNvSpPr>
          <p:nvPr>
            <p:ph type="title"/>
          </p:nvPr>
        </p:nvSpPr>
        <p:spPr>
          <a:xfrm>
            <a:off x="3220977" y="309663"/>
            <a:ext cx="8640960" cy="537716"/>
          </a:xfrm>
          <a:prstGeom prst="rect">
            <a:avLst/>
          </a:prstGeom>
          <a:noFill/>
          <a:ln>
            <a:noFill/>
          </a:ln>
        </p:spPr>
        <p:txBody>
          <a:bodyPr spcFirstLastPara="1" wrap="square" lIns="91425" tIns="45700" rIns="91425" bIns="45700" anchor="t" anchorCtr="0">
            <a:normAutofit/>
          </a:bodyPr>
          <a:lstStyle/>
          <a:p>
            <a:pPr marL="0" marR="0" lvl="0" indent="0" algn="r" rtl="0">
              <a:lnSpc>
                <a:spcPct val="100000"/>
              </a:lnSpc>
              <a:spcBef>
                <a:spcPts val="0"/>
              </a:spcBef>
              <a:spcAft>
                <a:spcPts val="0"/>
              </a:spcAft>
              <a:buClr>
                <a:srgbClr val="1D2F45"/>
              </a:buClr>
              <a:buSzPts val="3600"/>
              <a:buFont typeface="Calibri"/>
              <a:buNone/>
            </a:pPr>
            <a:r>
              <a:rPr lang="en-GB" sz="2300" dirty="0"/>
              <a:t>2. EOSC Service Management System</a:t>
            </a:r>
            <a:endParaRPr sz="2300" dirty="0"/>
          </a:p>
        </p:txBody>
      </p:sp>
      <p:sp>
        <p:nvSpPr>
          <p:cNvPr id="241" name="Google Shape;241;p41"/>
          <p:cNvSpPr/>
          <p:nvPr/>
        </p:nvSpPr>
        <p:spPr>
          <a:xfrm>
            <a:off x="1754557" y="3429000"/>
            <a:ext cx="2556955" cy="1381971"/>
          </a:xfrm>
          <a:prstGeom prst="roundRect">
            <a:avLst>
              <a:gd name="adj" fmla="val 16667"/>
            </a:avLst>
          </a:prstGeom>
          <a:solidFill>
            <a:srgbClr val="FFFFFF">
              <a:alpha val="92156"/>
            </a:srgbClr>
          </a:solidFill>
          <a:ln w="38100" cap="flat" cmpd="sng">
            <a:solidFill>
              <a:srgbClr val="B5892D"/>
            </a:solidFill>
            <a:prstDash val="solid"/>
            <a:round/>
            <a:headEnd type="none" w="sm" len="sm"/>
            <a:tailEnd type="none" w="sm" len="sm"/>
          </a:ln>
        </p:spPr>
        <p:txBody>
          <a:bodyPr spcFirstLastPara="1" wrap="square" lIns="91425" tIns="45700" rIns="91425" bIns="45700" anchor="b" anchorCtr="0">
            <a:noAutofit/>
          </a:bodyPr>
          <a:lstStyle/>
          <a:p>
            <a:pPr marL="0" marR="0" lvl="0" indent="0" algn="ctr" rtl="0">
              <a:lnSpc>
                <a:spcPct val="100000"/>
              </a:lnSpc>
              <a:spcBef>
                <a:spcPts val="0"/>
              </a:spcBef>
              <a:spcAft>
                <a:spcPts val="0"/>
              </a:spcAft>
              <a:buNone/>
            </a:pPr>
            <a:r>
              <a:rPr lang="en-GB" sz="1600" b="1" i="0" u="none" strike="noStrike" cap="none" dirty="0">
                <a:solidFill>
                  <a:srgbClr val="B5892D"/>
                </a:solidFill>
                <a:latin typeface="Open Sans"/>
                <a:ea typeface="Open Sans"/>
                <a:cs typeface="Open Sans"/>
                <a:sym typeface="Open Sans"/>
              </a:rPr>
              <a:t>Service Management System</a:t>
            </a:r>
            <a:endParaRPr sz="1600" b="0" i="0" u="none" strike="noStrike" cap="none" dirty="0">
              <a:solidFill>
                <a:srgbClr val="B5892D"/>
              </a:solidFill>
              <a:latin typeface="Open Sans"/>
              <a:ea typeface="Open Sans"/>
              <a:cs typeface="Open Sans"/>
              <a:sym typeface="Open Sans"/>
            </a:endParaRPr>
          </a:p>
        </p:txBody>
      </p:sp>
      <p:grpSp>
        <p:nvGrpSpPr>
          <p:cNvPr id="2" name="Group 1">
            <a:extLst>
              <a:ext uri="{FF2B5EF4-FFF2-40B4-BE49-F238E27FC236}">
                <a16:creationId xmlns:a16="http://schemas.microsoft.com/office/drawing/2014/main" id="{923E075D-810C-41A6-BC25-4BF91747504C}"/>
              </a:ext>
            </a:extLst>
          </p:cNvPr>
          <p:cNvGrpSpPr/>
          <p:nvPr/>
        </p:nvGrpSpPr>
        <p:grpSpPr>
          <a:xfrm>
            <a:off x="324728" y="1105787"/>
            <a:ext cx="524856" cy="4954772"/>
            <a:chOff x="335360" y="949839"/>
            <a:chExt cx="566259" cy="5345629"/>
          </a:xfrm>
        </p:grpSpPr>
        <p:pic>
          <p:nvPicPr>
            <p:cNvPr id="26" name="Picture 10">
              <a:extLst>
                <a:ext uri="{FF2B5EF4-FFF2-40B4-BE49-F238E27FC236}">
                  <a16:creationId xmlns:a16="http://schemas.microsoft.com/office/drawing/2014/main" id="{2FB1C9F4-298A-40C2-BB05-C3C4B1BA7B50}"/>
                </a:ext>
              </a:extLst>
            </p:cNvPr>
            <p:cNvPicPr>
              <a:picLocks noChangeAspect="1" noChangeArrowheads="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949839"/>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2">
              <a:extLst>
                <a:ext uri="{FF2B5EF4-FFF2-40B4-BE49-F238E27FC236}">
                  <a16:creationId xmlns:a16="http://schemas.microsoft.com/office/drawing/2014/main" id="{C75BF937-34EC-4A0C-90FF-F31ED1FFDB5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4660" y="155040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14">
              <a:extLst>
                <a:ext uri="{FF2B5EF4-FFF2-40B4-BE49-F238E27FC236}">
                  <a16:creationId xmlns:a16="http://schemas.microsoft.com/office/drawing/2014/main" id="{C0579727-40C8-4186-847B-68EC84BF7647}"/>
                </a:ext>
              </a:extLst>
            </p:cNvPr>
            <p:cNvPicPr>
              <a:picLocks noChangeAspect="1" noChangeArrowheads="1"/>
            </p:cNvPicPr>
            <p:nvPr/>
          </p:nvPicPr>
          <p:blipFill>
            <a:blip r:embed="rId5">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2150977"/>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16">
              <a:extLst>
                <a:ext uri="{FF2B5EF4-FFF2-40B4-BE49-F238E27FC236}">
                  <a16:creationId xmlns:a16="http://schemas.microsoft.com/office/drawing/2014/main" id="{6A662A13-183B-4BDB-AD9A-F6B65AD880E0}"/>
                </a:ext>
              </a:extLst>
            </p:cNvPr>
            <p:cNvPicPr>
              <a:picLocks noChangeAspect="1" noChangeArrowheads="1"/>
            </p:cNvPicPr>
            <p:nvPr/>
          </p:nvPicPr>
          <p:blipFill>
            <a:blip r:embed="rId6">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2751544"/>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18">
              <a:extLst>
                <a:ext uri="{FF2B5EF4-FFF2-40B4-BE49-F238E27FC236}">
                  <a16:creationId xmlns:a16="http://schemas.microsoft.com/office/drawing/2014/main" id="{09EC9DB0-B95A-4343-9B81-6AFAAFF561E6}"/>
                </a:ext>
              </a:extLst>
            </p:cNvPr>
            <p:cNvPicPr>
              <a:picLocks noChangeAspect="1" noChangeArrowheads="1"/>
            </p:cNvPicPr>
            <p:nvPr/>
          </p:nvPicPr>
          <p:blipFill>
            <a:blip r:embed="rId7">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3352114"/>
              <a:ext cx="537715" cy="537715"/>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0">
              <a:extLst>
                <a:ext uri="{FF2B5EF4-FFF2-40B4-BE49-F238E27FC236}">
                  <a16:creationId xmlns:a16="http://schemas.microsoft.com/office/drawing/2014/main" id="{3D54F96D-F008-4C38-BF5C-88F0DE89A4CF}"/>
                </a:ext>
              </a:extLst>
            </p:cNvPr>
            <p:cNvPicPr>
              <a:picLocks noChangeAspect="1" noChangeArrowheads="1"/>
            </p:cNvPicPr>
            <p:nvPr/>
          </p:nvPicPr>
          <p:blipFill>
            <a:blip r:embed="rId8">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3954364"/>
              <a:ext cx="536959" cy="537716"/>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22">
              <a:extLst>
                <a:ext uri="{FF2B5EF4-FFF2-40B4-BE49-F238E27FC236}">
                  <a16:creationId xmlns:a16="http://schemas.microsoft.com/office/drawing/2014/main" id="{F45E1C35-121E-44D9-A7D3-79EAB57A2384}"/>
                </a:ext>
              </a:extLst>
            </p:cNvPr>
            <p:cNvPicPr>
              <a:picLocks noChangeAspect="1" noChangeArrowheads="1"/>
            </p:cNvPicPr>
            <p:nvPr/>
          </p:nvPicPr>
          <p:blipFill>
            <a:blip r:embed="rId9">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455661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24">
              <a:extLst>
                <a:ext uri="{FF2B5EF4-FFF2-40B4-BE49-F238E27FC236}">
                  <a16:creationId xmlns:a16="http://schemas.microsoft.com/office/drawing/2014/main" id="{3D6616C8-16E0-4DDA-8F32-B49269B308B0}"/>
                </a:ext>
              </a:extLst>
            </p:cNvPr>
            <p:cNvPicPr>
              <a:picLocks noChangeAspect="1" noChangeArrowheads="1"/>
            </p:cNvPicPr>
            <p:nvPr/>
          </p:nvPicPr>
          <p:blipFill>
            <a:blip r:embed="rId10">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515718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26">
              <a:extLst>
                <a:ext uri="{FF2B5EF4-FFF2-40B4-BE49-F238E27FC236}">
                  <a16:creationId xmlns:a16="http://schemas.microsoft.com/office/drawing/2014/main" id="{01F681F0-ECF2-4B76-806E-CF0259620C6C}"/>
                </a:ext>
              </a:extLst>
            </p:cNvPr>
            <p:cNvPicPr>
              <a:picLocks noChangeAspect="1" noChangeArrowheads="1"/>
            </p:cNvPicPr>
            <p:nvPr/>
          </p:nvPicPr>
          <p:blipFill>
            <a:blip r:embed="rId11">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35360" y="5757752"/>
              <a:ext cx="536959" cy="537716"/>
            </a:xfrm>
            <a:prstGeom prst="rect">
              <a:avLst/>
            </a:prstGeom>
            <a:noFill/>
            <a:extLst>
              <a:ext uri="{909E8E84-426E-40DD-AFC4-6F175D3DCCD1}">
                <a14:hiddenFill xmlns:a14="http://schemas.microsoft.com/office/drawing/2010/main">
                  <a:solidFill>
                    <a:srgbClr val="FFFFFF"/>
                  </a:solidFill>
                </a14:hiddenFill>
              </a:ext>
            </a:extLst>
          </p:spPr>
        </p:pic>
      </p:grpSp>
      <p:pic>
        <p:nvPicPr>
          <p:cNvPr id="36" name="Picture 12">
            <a:extLst>
              <a:ext uri="{FF2B5EF4-FFF2-40B4-BE49-F238E27FC236}">
                <a16:creationId xmlns:a16="http://schemas.microsoft.com/office/drawing/2014/main" id="{F96783F2-FD7D-4446-AB69-83859F8C73A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72566" y="3429000"/>
            <a:ext cx="920936" cy="920932"/>
          </a:xfrm>
          <a:prstGeom prst="rect">
            <a:avLst/>
          </a:prstGeom>
          <a:noFill/>
          <a:extLst>
            <a:ext uri="{909E8E84-426E-40DD-AFC4-6F175D3DCCD1}">
              <a14:hiddenFill xmlns:a14="http://schemas.microsoft.com/office/drawing/2010/main">
                <a:solidFill>
                  <a:srgbClr val="FFFFFF"/>
                </a:solidFill>
              </a14:hiddenFill>
            </a:ext>
          </a:extLst>
        </p:spPr>
      </p:pic>
      <p:pic>
        <p:nvPicPr>
          <p:cNvPr id="3" name="Immagine 2">
            <a:extLst>
              <a:ext uri="{FF2B5EF4-FFF2-40B4-BE49-F238E27FC236}">
                <a16:creationId xmlns:a16="http://schemas.microsoft.com/office/drawing/2014/main" id="{77A00A1A-530C-0D4C-9CC2-4967185A6F50}"/>
              </a:ext>
            </a:extLst>
          </p:cNvPr>
          <p:cNvPicPr>
            <a:picLocks noChangeAspect="1"/>
          </p:cNvPicPr>
          <p:nvPr/>
        </p:nvPicPr>
        <p:blipFill>
          <a:blip r:embed="rId12"/>
          <a:stretch>
            <a:fillRect/>
          </a:stretch>
        </p:blipFill>
        <p:spPr>
          <a:xfrm>
            <a:off x="6070600" y="3409950"/>
            <a:ext cx="50800" cy="38100"/>
          </a:xfrm>
          <a:prstGeom prst="rect">
            <a:avLst/>
          </a:prstGeom>
        </p:spPr>
      </p:pic>
      <p:pic>
        <p:nvPicPr>
          <p:cNvPr id="4" name="Immagine 3">
            <a:extLst>
              <a:ext uri="{FF2B5EF4-FFF2-40B4-BE49-F238E27FC236}">
                <a16:creationId xmlns:a16="http://schemas.microsoft.com/office/drawing/2014/main" id="{F97DBE96-A670-C848-B703-D80B07ECFF19}"/>
              </a:ext>
            </a:extLst>
          </p:cNvPr>
          <p:cNvPicPr>
            <a:picLocks noChangeAspect="1"/>
          </p:cNvPicPr>
          <p:nvPr/>
        </p:nvPicPr>
        <p:blipFill>
          <a:blip r:embed="rId12"/>
          <a:stretch>
            <a:fillRect/>
          </a:stretch>
        </p:blipFill>
        <p:spPr>
          <a:xfrm>
            <a:off x="6223000" y="3562350"/>
            <a:ext cx="50800" cy="38100"/>
          </a:xfrm>
          <a:prstGeom prst="rect">
            <a:avLst/>
          </a:prstGeom>
        </p:spPr>
      </p:pic>
      <p:sp>
        <p:nvSpPr>
          <p:cNvPr id="24" name="Google Shape;216;p5">
            <a:extLst>
              <a:ext uri="{FF2B5EF4-FFF2-40B4-BE49-F238E27FC236}">
                <a16:creationId xmlns:a16="http://schemas.microsoft.com/office/drawing/2014/main" id="{8F135243-2E84-F445-8785-FD1323DC4FB6}"/>
              </a:ext>
            </a:extLst>
          </p:cNvPr>
          <p:cNvSpPr txBox="1">
            <a:spLocks noGrp="1"/>
          </p:cNvSpPr>
          <p:nvPr>
            <p:ph type="sldNum" idx="12"/>
          </p:nvPr>
        </p:nvSpPr>
        <p:spPr>
          <a:xfrm>
            <a:off x="8737600" y="6381328"/>
            <a:ext cx="3119040" cy="288032"/>
          </a:xfrm>
          <a:prstGeom prst="rect">
            <a:avLst/>
          </a:prstGeom>
          <a:noFill/>
          <a:ln>
            <a:noFill/>
          </a:ln>
        </p:spPr>
        <p:txBody>
          <a:bodyPr spcFirstLastPara="1" wrap="square" lIns="91425" tIns="45700" rIns="91425" bIns="45700" anchor="t" anchorCtr="0">
            <a:noAutofit/>
          </a:bodyPr>
          <a:lstStyle/>
          <a:p>
            <a:pPr marL="0" lvl="0" indent="0" algn="r" rtl="0">
              <a:lnSpc>
                <a:spcPct val="100000"/>
              </a:lnSpc>
              <a:spcBef>
                <a:spcPts val="0"/>
              </a:spcBef>
              <a:spcAft>
                <a:spcPts val="0"/>
              </a:spcAft>
              <a:buSzPts val="1300"/>
              <a:buNone/>
            </a:pPr>
            <a:fld id="{00000000-1234-1234-1234-123412341234}" type="slidenum">
              <a:rPr lang="en-GB"/>
              <a:t>7</a:t>
            </a:fld>
            <a:endParaRPr dirty="0"/>
          </a:p>
        </p:txBody>
      </p:sp>
    </p:spTree>
    <p:extLst>
      <p:ext uri="{BB962C8B-B14F-4D97-AF65-F5344CB8AC3E}">
        <p14:creationId xmlns:p14="http://schemas.microsoft.com/office/powerpoint/2010/main" val="23365779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Google Shape;246;p6"/>
          <p:cNvSpPr txBox="1">
            <a:spLocks noGrp="1"/>
          </p:cNvSpPr>
          <p:nvPr>
            <p:ph type="body" idx="1"/>
          </p:nvPr>
        </p:nvSpPr>
        <p:spPr>
          <a:xfrm>
            <a:off x="5220589" y="1790219"/>
            <a:ext cx="6784909" cy="3993542"/>
          </a:xfrm>
          <a:prstGeom prst="rect">
            <a:avLst/>
          </a:prstGeom>
          <a:noFill/>
          <a:ln>
            <a:noFill/>
          </a:ln>
        </p:spPr>
        <p:txBody>
          <a:bodyPr spcFirstLastPara="1" wrap="square" lIns="91425" tIns="45700" rIns="91425" bIns="45700" anchor="t" anchorCtr="0">
            <a:normAutofit fontScale="85000" lnSpcReduction="20000"/>
          </a:bodyPr>
          <a:lstStyle/>
          <a:p>
            <a:pPr marL="342900" lvl="0" indent="-342900" algn="l" rtl="0">
              <a:lnSpc>
                <a:spcPct val="90000"/>
              </a:lnSpc>
              <a:spcBef>
                <a:spcPts val="0"/>
              </a:spcBef>
              <a:spcAft>
                <a:spcPts val="0"/>
              </a:spcAft>
              <a:buClr>
                <a:srgbClr val="3C3C3C"/>
              </a:buClr>
              <a:buSzPts val="2800"/>
              <a:buFont typeface="Calibri"/>
              <a:buChar char="•"/>
            </a:pPr>
            <a:r>
              <a:rPr lang="en-GB" dirty="0"/>
              <a:t>EOSC-hub defines and implements the EOSC IT service management system (ITSM): plan, deliver, operate and control services offered to customers</a:t>
            </a:r>
          </a:p>
          <a:p>
            <a:pPr marL="0" lvl="0" indent="0" algn="l" rtl="0">
              <a:lnSpc>
                <a:spcPct val="90000"/>
              </a:lnSpc>
              <a:spcBef>
                <a:spcPts val="0"/>
              </a:spcBef>
              <a:spcAft>
                <a:spcPts val="0"/>
              </a:spcAft>
              <a:buClr>
                <a:srgbClr val="3C3C3C"/>
              </a:buClr>
              <a:buSzPts val="2800"/>
              <a:buNone/>
            </a:pPr>
            <a:endParaRPr dirty="0"/>
          </a:p>
          <a:p>
            <a:pPr marL="742950" lvl="1" indent="-285750" algn="l" rtl="0">
              <a:lnSpc>
                <a:spcPct val="90000"/>
              </a:lnSpc>
              <a:spcBef>
                <a:spcPts val="520"/>
              </a:spcBef>
              <a:spcAft>
                <a:spcPts val="0"/>
              </a:spcAft>
              <a:buClr>
                <a:srgbClr val="3C3C3C"/>
              </a:buClr>
              <a:buSzPts val="2340"/>
              <a:buChar char="-"/>
            </a:pPr>
            <a:r>
              <a:rPr lang="en-GB" b="1" dirty="0">
                <a:solidFill>
                  <a:srgbClr val="75A4D8"/>
                </a:solidFill>
              </a:rPr>
              <a:t>Directed by policies </a:t>
            </a:r>
            <a:r>
              <a:rPr lang="en-GB" dirty="0"/>
              <a:t>and are structured and </a:t>
            </a:r>
            <a:r>
              <a:rPr lang="en-GB" b="1" dirty="0">
                <a:solidFill>
                  <a:srgbClr val="75A4D8"/>
                </a:solidFill>
              </a:rPr>
              <a:t>organised by processes and procedures</a:t>
            </a:r>
            <a:br>
              <a:rPr lang="en-GB" b="1" dirty="0"/>
            </a:br>
            <a:endParaRPr b="1" dirty="0"/>
          </a:p>
          <a:p>
            <a:pPr marL="742950" lvl="1" indent="-285750" algn="l" rtl="0">
              <a:lnSpc>
                <a:spcPct val="90000"/>
              </a:lnSpc>
              <a:spcBef>
                <a:spcPts val="520"/>
              </a:spcBef>
              <a:spcAft>
                <a:spcPts val="0"/>
              </a:spcAft>
              <a:buClr>
                <a:srgbClr val="3C3C3C"/>
              </a:buClr>
              <a:buSzPts val="2340"/>
              <a:buChar char="-"/>
            </a:pPr>
            <a:r>
              <a:rPr lang="en-GB" b="1" dirty="0">
                <a:solidFill>
                  <a:srgbClr val="75A4D8"/>
                </a:solidFill>
              </a:rPr>
              <a:t>Maintain customer focus</a:t>
            </a:r>
            <a:r>
              <a:rPr lang="en-GB" dirty="0">
                <a:solidFill>
                  <a:srgbClr val="75A4D8"/>
                </a:solidFill>
              </a:rPr>
              <a:t> </a:t>
            </a:r>
            <a:r>
              <a:rPr lang="en-GB" dirty="0"/>
              <a:t>while </a:t>
            </a:r>
            <a:br>
              <a:rPr lang="en-GB" dirty="0"/>
            </a:br>
            <a:r>
              <a:rPr lang="en-GB" dirty="0"/>
              <a:t>sharing the load and responsibilities</a:t>
            </a:r>
            <a:br>
              <a:rPr lang="en-GB" dirty="0"/>
            </a:br>
            <a:r>
              <a:rPr lang="en-GB" dirty="0"/>
              <a:t>dynamically across providers</a:t>
            </a:r>
            <a:br>
              <a:rPr lang="en-GB" dirty="0"/>
            </a:br>
            <a:endParaRPr dirty="0"/>
          </a:p>
          <a:p>
            <a:pPr marL="742950" lvl="1" indent="-285750" algn="l" rtl="0">
              <a:lnSpc>
                <a:spcPct val="90000"/>
              </a:lnSpc>
              <a:spcBef>
                <a:spcPts val="520"/>
              </a:spcBef>
              <a:spcAft>
                <a:spcPts val="0"/>
              </a:spcAft>
              <a:buClr>
                <a:srgbClr val="3C3C3C"/>
              </a:buClr>
              <a:buSzPts val="2340"/>
              <a:buChar char="-"/>
            </a:pPr>
            <a:r>
              <a:rPr lang="en-GB" b="1" dirty="0">
                <a:solidFill>
                  <a:srgbClr val="75A4D8"/>
                </a:solidFill>
              </a:rPr>
              <a:t>Shared awareness across</a:t>
            </a:r>
            <a:br>
              <a:rPr lang="en-GB" b="1" dirty="0">
                <a:solidFill>
                  <a:srgbClr val="75A4D8"/>
                </a:solidFill>
              </a:rPr>
            </a:br>
            <a:r>
              <a:rPr lang="en-GB" b="1" dirty="0">
                <a:solidFill>
                  <a:srgbClr val="75A4D8"/>
                </a:solidFill>
              </a:rPr>
              <a:t>organisations</a:t>
            </a:r>
            <a:r>
              <a:rPr lang="en-GB" dirty="0">
                <a:solidFill>
                  <a:srgbClr val="75A4D8"/>
                </a:solidFill>
              </a:rPr>
              <a:t> </a:t>
            </a:r>
            <a:r>
              <a:rPr lang="en-GB" dirty="0"/>
              <a:t>– e.g. coordinate updates,</a:t>
            </a:r>
            <a:br>
              <a:rPr lang="en-GB" dirty="0"/>
            </a:br>
            <a:r>
              <a:rPr lang="en-GB" dirty="0"/>
              <a:t>maintenance breaks to minimise</a:t>
            </a:r>
            <a:br>
              <a:rPr lang="en-GB" dirty="0"/>
            </a:br>
            <a:r>
              <a:rPr lang="en-GB" dirty="0"/>
              <a:t>disruptions</a:t>
            </a:r>
            <a:endParaRPr dirty="0"/>
          </a:p>
          <a:p>
            <a:pPr marL="742950" lvl="1" indent="-137159" algn="l" rtl="0">
              <a:lnSpc>
                <a:spcPct val="90000"/>
              </a:lnSpc>
              <a:spcBef>
                <a:spcPts val="520"/>
              </a:spcBef>
              <a:spcAft>
                <a:spcPts val="0"/>
              </a:spcAft>
              <a:buClr>
                <a:srgbClr val="3C3C3C"/>
              </a:buClr>
              <a:buSzPts val="2340"/>
              <a:buNone/>
            </a:pPr>
            <a:endParaRPr dirty="0"/>
          </a:p>
          <a:p>
            <a:pPr marL="742950" lvl="1" indent="-137159" algn="l" rtl="0">
              <a:lnSpc>
                <a:spcPct val="90000"/>
              </a:lnSpc>
              <a:spcBef>
                <a:spcPts val="520"/>
              </a:spcBef>
              <a:spcAft>
                <a:spcPts val="0"/>
              </a:spcAft>
              <a:buClr>
                <a:srgbClr val="3C3C3C"/>
              </a:buClr>
              <a:buSzPts val="2340"/>
              <a:buNone/>
            </a:pPr>
            <a:endParaRPr dirty="0"/>
          </a:p>
        </p:txBody>
      </p:sp>
      <p:sp>
        <p:nvSpPr>
          <p:cNvPr id="247" name="Google Shape;247;p6"/>
          <p:cNvSpPr txBox="1">
            <a:spLocks noGrp="1"/>
          </p:cNvSpPr>
          <p:nvPr>
            <p:ph type="dt" idx="10"/>
          </p:nvPr>
        </p:nvSpPr>
        <p:spPr>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05/05/2020</a:t>
            </a:r>
            <a:endParaRPr/>
          </a:p>
        </p:txBody>
      </p:sp>
      <p:sp>
        <p:nvSpPr>
          <p:cNvPr id="248" name="Google Shape;248;p6"/>
          <p:cNvSpPr txBox="1">
            <a:spLocks noGrp="1"/>
          </p:cNvSpPr>
          <p:nvPr>
            <p:ph type="sldNum" idx="12"/>
          </p:nvPr>
        </p:nvSpPr>
        <p:spPr>
          <a:prstGeom prst="rect">
            <a:avLst/>
          </a:prstGeom>
          <a:noFill/>
          <a:ln>
            <a:noFill/>
          </a:ln>
        </p:spPr>
        <p:txBody>
          <a:bodyPr spcFirstLastPara="1" wrap="square" lIns="91425" tIns="45700" rIns="91425" bIns="45700" anchor="t" anchorCtr="0">
            <a:noAutofit/>
          </a:bodyPr>
          <a:lstStyle/>
          <a:p>
            <a:pPr marL="0" lvl="0" indent="0" algn="r" rtl="0">
              <a:lnSpc>
                <a:spcPct val="100000"/>
              </a:lnSpc>
              <a:spcBef>
                <a:spcPts val="0"/>
              </a:spcBef>
              <a:spcAft>
                <a:spcPts val="0"/>
              </a:spcAft>
              <a:buSzPts val="1300"/>
              <a:buNone/>
            </a:pPr>
            <a:fld id="{00000000-1234-1234-1234-123412341234}" type="slidenum">
              <a:rPr lang="en-GB"/>
              <a:t>8</a:t>
            </a:fld>
            <a:endParaRPr/>
          </a:p>
        </p:txBody>
      </p:sp>
      <p:sp>
        <p:nvSpPr>
          <p:cNvPr id="249" name="Google Shape;249;p6"/>
          <p:cNvSpPr txBox="1">
            <a:spLocks noGrp="1"/>
          </p:cNvSpPr>
          <p:nvPr>
            <p:ph type="title"/>
          </p:nvPr>
        </p:nvSpPr>
        <p:spPr>
          <a:xfrm>
            <a:off x="3220977" y="323110"/>
            <a:ext cx="8640960" cy="537716"/>
          </a:xfrm>
          <a:prstGeom prst="rect">
            <a:avLst/>
          </a:prstGeom>
          <a:noFill/>
          <a:ln>
            <a:noFill/>
          </a:ln>
        </p:spPr>
        <p:txBody>
          <a:bodyPr spcFirstLastPara="1" wrap="square" lIns="91425" tIns="45700" rIns="91425" bIns="45700" anchor="t" anchorCtr="0">
            <a:normAutofit/>
          </a:bodyPr>
          <a:lstStyle/>
          <a:p>
            <a:pPr marL="0" lvl="0" indent="0" algn="r" rtl="0">
              <a:lnSpc>
                <a:spcPct val="100000"/>
              </a:lnSpc>
              <a:spcBef>
                <a:spcPts val="0"/>
              </a:spcBef>
              <a:spcAft>
                <a:spcPts val="0"/>
              </a:spcAft>
              <a:buClr>
                <a:srgbClr val="1D2F45"/>
              </a:buClr>
              <a:buSzPts val="3240"/>
              <a:buFont typeface="Calibri"/>
              <a:buNone/>
            </a:pPr>
            <a:r>
              <a:rPr lang="en-GB" sz="2300" dirty="0"/>
              <a:t>Service Management System (SMS) - Overview</a:t>
            </a:r>
            <a:endParaRPr sz="2300" dirty="0"/>
          </a:p>
        </p:txBody>
      </p:sp>
      <p:grpSp>
        <p:nvGrpSpPr>
          <p:cNvPr id="250" name="Google Shape;250;p6"/>
          <p:cNvGrpSpPr/>
          <p:nvPr/>
        </p:nvGrpSpPr>
        <p:grpSpPr>
          <a:xfrm>
            <a:off x="1278880" y="1748054"/>
            <a:ext cx="4224469" cy="3876584"/>
            <a:chOff x="4470374" y="1957659"/>
            <a:chExt cx="3251251" cy="3005692"/>
          </a:xfrm>
        </p:grpSpPr>
        <p:grpSp>
          <p:nvGrpSpPr>
            <p:cNvPr id="251" name="Google Shape;251;p6"/>
            <p:cNvGrpSpPr/>
            <p:nvPr/>
          </p:nvGrpSpPr>
          <p:grpSpPr>
            <a:xfrm>
              <a:off x="5151783" y="1957659"/>
              <a:ext cx="1888432" cy="1888432"/>
              <a:chOff x="1848543" y="102352"/>
              <a:chExt cx="1888432" cy="1888432"/>
            </a:xfrm>
          </p:grpSpPr>
          <p:sp>
            <p:nvSpPr>
              <p:cNvPr id="252" name="Google Shape;252;p6"/>
              <p:cNvSpPr/>
              <p:nvPr/>
            </p:nvSpPr>
            <p:spPr>
              <a:xfrm>
                <a:off x="1848543" y="102352"/>
                <a:ext cx="1888432" cy="1888432"/>
              </a:xfrm>
              <a:prstGeom prst="ellipse">
                <a:avLst/>
              </a:prstGeom>
              <a:solidFill>
                <a:srgbClr val="1D497D">
                  <a:alpha val="49411"/>
                </a:srgbClr>
              </a:solidFill>
              <a:ln w="38100" cap="flat" cmpd="sng">
                <a:solidFill>
                  <a:srgbClr val="EEECE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3" name="Google Shape;253;p6"/>
              <p:cNvSpPr txBox="1"/>
              <p:nvPr/>
            </p:nvSpPr>
            <p:spPr>
              <a:xfrm>
                <a:off x="1999707" y="357746"/>
                <a:ext cx="1636641" cy="849794"/>
              </a:xfrm>
              <a:prstGeom prst="rect">
                <a:avLst/>
              </a:prstGeom>
              <a:noFill/>
              <a:ln>
                <a:noFill/>
              </a:ln>
            </p:spPr>
            <p:txBody>
              <a:bodyPr spcFirstLastPara="1" wrap="square" lIns="0" tIns="0" rIns="0" bIns="0" anchor="ctr" anchorCtr="1">
                <a:noAutofit/>
              </a:bodyPr>
              <a:lstStyle/>
              <a:p>
                <a:pPr marL="0" marR="0" lvl="0" indent="0" algn="ctr" rtl="0">
                  <a:lnSpc>
                    <a:spcPct val="90000"/>
                  </a:lnSpc>
                  <a:spcBef>
                    <a:spcPts val="0"/>
                  </a:spcBef>
                  <a:spcAft>
                    <a:spcPts val="0"/>
                  </a:spcAft>
                  <a:buClr>
                    <a:schemeClr val="lt1"/>
                  </a:buClr>
                  <a:buSzPts val="1300"/>
                  <a:buFont typeface="Calibri"/>
                  <a:buNone/>
                </a:pPr>
                <a:r>
                  <a:rPr lang="en-GB" sz="2000" b="1" i="0" u="none" strike="noStrike" cap="none" dirty="0">
                    <a:solidFill>
                      <a:schemeClr val="lt1"/>
                    </a:solidFill>
                    <a:latin typeface="Calibri"/>
                    <a:ea typeface="Calibri"/>
                    <a:cs typeface="Calibri"/>
                    <a:sym typeface="Calibri"/>
                  </a:rPr>
                  <a:t>People</a:t>
                </a:r>
                <a:endParaRPr sz="2400" b="0" i="0" u="none" strike="noStrike" cap="none" dirty="0">
                  <a:solidFill>
                    <a:srgbClr val="000000"/>
                  </a:solidFill>
                  <a:latin typeface="Arial"/>
                  <a:ea typeface="Arial"/>
                  <a:cs typeface="Arial"/>
                  <a:sym typeface="Arial"/>
                </a:endParaRPr>
              </a:p>
              <a:p>
                <a:pPr marL="0" marR="0" lvl="0" indent="0" algn="ctr" rtl="0">
                  <a:lnSpc>
                    <a:spcPct val="90000"/>
                  </a:lnSpc>
                  <a:spcBef>
                    <a:spcPts val="455"/>
                  </a:spcBef>
                  <a:spcAft>
                    <a:spcPts val="0"/>
                  </a:spcAft>
                  <a:buNone/>
                </a:pPr>
                <a:r>
                  <a:rPr lang="en-GB" b="0" i="0" u="none" strike="noStrike" cap="none" dirty="0">
                    <a:solidFill>
                      <a:schemeClr val="lt1"/>
                    </a:solidFill>
                    <a:latin typeface="Calibri"/>
                    <a:ea typeface="Calibri"/>
                    <a:cs typeface="Calibri"/>
                    <a:sym typeface="Calibri"/>
                  </a:rPr>
                  <a:t>Responsibilities</a:t>
                </a:r>
                <a:endParaRPr sz="2400" b="0" i="0" u="none" strike="noStrike" cap="none" dirty="0">
                  <a:solidFill>
                    <a:srgbClr val="000000"/>
                  </a:solidFill>
                  <a:latin typeface="Arial"/>
                  <a:ea typeface="Arial"/>
                  <a:cs typeface="Arial"/>
                  <a:sym typeface="Arial"/>
                </a:endParaRPr>
              </a:p>
              <a:p>
                <a:pPr marL="0" marR="0" lvl="0" indent="0" algn="ctr" rtl="0">
                  <a:lnSpc>
                    <a:spcPct val="90000"/>
                  </a:lnSpc>
                  <a:spcBef>
                    <a:spcPts val="150"/>
                  </a:spcBef>
                  <a:spcAft>
                    <a:spcPts val="0"/>
                  </a:spcAft>
                  <a:buNone/>
                </a:pPr>
                <a:r>
                  <a:rPr lang="en-GB" b="0" i="0" u="none" strike="noStrike" cap="none" dirty="0">
                    <a:solidFill>
                      <a:schemeClr val="lt1"/>
                    </a:solidFill>
                    <a:latin typeface="Calibri"/>
                    <a:ea typeface="Calibri"/>
                    <a:cs typeface="Calibri"/>
                    <a:sym typeface="Calibri"/>
                  </a:rPr>
                  <a:t>Skills</a:t>
                </a:r>
                <a:endParaRPr sz="2400" b="0" i="0" u="none" strike="noStrike" cap="none" dirty="0">
                  <a:solidFill>
                    <a:srgbClr val="000000"/>
                  </a:solidFill>
                  <a:latin typeface="Arial"/>
                  <a:ea typeface="Arial"/>
                  <a:cs typeface="Arial"/>
                  <a:sym typeface="Arial"/>
                </a:endParaRPr>
              </a:p>
              <a:p>
                <a:pPr marL="0" marR="0" lvl="0" indent="0" algn="ctr" rtl="0">
                  <a:lnSpc>
                    <a:spcPct val="90000"/>
                  </a:lnSpc>
                  <a:spcBef>
                    <a:spcPts val="150"/>
                  </a:spcBef>
                  <a:spcAft>
                    <a:spcPts val="0"/>
                  </a:spcAft>
                  <a:buNone/>
                </a:pPr>
                <a:r>
                  <a:rPr lang="en-GB" b="0" i="0" u="none" strike="noStrike" cap="none" dirty="0">
                    <a:solidFill>
                      <a:schemeClr val="lt1"/>
                    </a:solidFill>
                    <a:latin typeface="Calibri"/>
                    <a:ea typeface="Calibri"/>
                    <a:cs typeface="Calibri"/>
                    <a:sym typeface="Calibri"/>
                  </a:rPr>
                  <a:t>Awareness</a:t>
                </a:r>
                <a:endParaRPr sz="2400" b="0" i="0" u="none" strike="noStrike" cap="none" dirty="0">
                  <a:solidFill>
                    <a:srgbClr val="000000"/>
                  </a:solidFill>
                  <a:latin typeface="Arial"/>
                  <a:ea typeface="Arial"/>
                  <a:cs typeface="Arial"/>
                  <a:sym typeface="Arial"/>
                </a:endParaRPr>
              </a:p>
            </p:txBody>
          </p:sp>
        </p:grpSp>
        <p:grpSp>
          <p:nvGrpSpPr>
            <p:cNvPr id="254" name="Google Shape;254;p6"/>
            <p:cNvGrpSpPr/>
            <p:nvPr/>
          </p:nvGrpSpPr>
          <p:grpSpPr>
            <a:xfrm>
              <a:off x="5833193" y="3074919"/>
              <a:ext cx="1888432" cy="1888432"/>
              <a:chOff x="2529953" y="1219612"/>
              <a:chExt cx="1888432" cy="1888432"/>
            </a:xfrm>
          </p:grpSpPr>
          <p:sp>
            <p:nvSpPr>
              <p:cNvPr id="255" name="Google Shape;255;p6"/>
              <p:cNvSpPr/>
              <p:nvPr/>
            </p:nvSpPr>
            <p:spPr>
              <a:xfrm>
                <a:off x="2529953" y="1219612"/>
                <a:ext cx="1888432" cy="1888432"/>
              </a:xfrm>
              <a:prstGeom prst="ellipse">
                <a:avLst/>
              </a:prstGeom>
              <a:solidFill>
                <a:srgbClr val="1D497D">
                  <a:alpha val="49411"/>
                </a:srgbClr>
              </a:solidFill>
              <a:ln w="38100" cap="flat" cmpd="sng">
                <a:solidFill>
                  <a:srgbClr val="EEECE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6" name="Google Shape;256;p6"/>
              <p:cNvSpPr txBox="1"/>
              <p:nvPr/>
            </p:nvSpPr>
            <p:spPr>
              <a:xfrm>
                <a:off x="3069820" y="1658533"/>
                <a:ext cx="1133059" cy="1038637"/>
              </a:xfrm>
              <a:prstGeom prst="rect">
                <a:avLst/>
              </a:prstGeom>
              <a:noFill/>
              <a:ln>
                <a:noFill/>
              </a:ln>
            </p:spPr>
            <p:txBody>
              <a:bodyPr spcFirstLastPara="1" wrap="square" lIns="0" tIns="0" rIns="0" bIns="0" anchor="ctr" anchorCtr="1">
                <a:noAutofit/>
              </a:bodyPr>
              <a:lstStyle/>
              <a:p>
                <a:pPr marL="0" marR="0" lvl="0" indent="0" algn="ctr" rtl="0">
                  <a:lnSpc>
                    <a:spcPct val="90000"/>
                  </a:lnSpc>
                  <a:spcBef>
                    <a:spcPts val="0"/>
                  </a:spcBef>
                  <a:spcAft>
                    <a:spcPts val="0"/>
                  </a:spcAft>
                  <a:buClr>
                    <a:schemeClr val="lt1"/>
                  </a:buClr>
                  <a:buSzPts val="1300"/>
                  <a:buFont typeface="Calibri"/>
                  <a:buNone/>
                </a:pPr>
                <a:r>
                  <a:rPr lang="en-GB" sz="2000" b="1" i="0" u="none" strike="noStrike" cap="none" dirty="0">
                    <a:solidFill>
                      <a:schemeClr val="lt1"/>
                    </a:solidFill>
                    <a:latin typeface="Calibri"/>
                    <a:ea typeface="Calibri"/>
                    <a:cs typeface="Calibri"/>
                    <a:sym typeface="Calibri"/>
                  </a:rPr>
                  <a:t>Processes</a:t>
                </a:r>
                <a:endParaRPr sz="2400" b="0" i="0" u="none" strike="noStrike" cap="none" dirty="0">
                  <a:solidFill>
                    <a:srgbClr val="000000"/>
                  </a:solidFill>
                  <a:latin typeface="Arial"/>
                  <a:ea typeface="Arial"/>
                  <a:cs typeface="Arial"/>
                  <a:sym typeface="Arial"/>
                </a:endParaRPr>
              </a:p>
              <a:p>
                <a:pPr marL="0" marR="0" lvl="0" indent="0" algn="ctr" rtl="0">
                  <a:lnSpc>
                    <a:spcPct val="90000"/>
                  </a:lnSpc>
                  <a:spcBef>
                    <a:spcPts val="455"/>
                  </a:spcBef>
                  <a:spcAft>
                    <a:spcPts val="0"/>
                  </a:spcAft>
                  <a:buNone/>
                </a:pPr>
                <a:r>
                  <a:rPr lang="en-GB" b="0" i="0" u="none" strike="noStrike" cap="none" dirty="0">
                    <a:solidFill>
                      <a:schemeClr val="lt1"/>
                    </a:solidFill>
                    <a:latin typeface="Calibri"/>
                    <a:ea typeface="Calibri"/>
                    <a:cs typeface="Calibri"/>
                    <a:sym typeface="Calibri"/>
                  </a:rPr>
                  <a:t>Defined activities</a:t>
                </a:r>
                <a:endParaRPr sz="2400" b="0" i="0" u="none" strike="noStrike" cap="none" dirty="0">
                  <a:solidFill>
                    <a:srgbClr val="000000"/>
                  </a:solidFill>
                  <a:latin typeface="Arial"/>
                  <a:ea typeface="Arial"/>
                  <a:cs typeface="Arial"/>
                  <a:sym typeface="Arial"/>
                </a:endParaRPr>
              </a:p>
              <a:p>
                <a:pPr marL="0" marR="0" lvl="0" indent="0" algn="ctr" rtl="0">
                  <a:lnSpc>
                    <a:spcPct val="90000"/>
                  </a:lnSpc>
                  <a:spcBef>
                    <a:spcPts val="150"/>
                  </a:spcBef>
                  <a:spcAft>
                    <a:spcPts val="0"/>
                  </a:spcAft>
                  <a:buNone/>
                </a:pPr>
                <a:r>
                  <a:rPr lang="en-GB" b="0" i="0" u="none" strike="noStrike" cap="none" dirty="0">
                    <a:solidFill>
                      <a:schemeClr val="lt1"/>
                    </a:solidFill>
                    <a:latin typeface="Calibri"/>
                    <a:ea typeface="Calibri"/>
                    <a:cs typeface="Calibri"/>
                    <a:sym typeface="Calibri"/>
                  </a:rPr>
                  <a:t>Effectiveness and repeatability</a:t>
                </a:r>
                <a:endParaRPr sz="2400" b="0" i="0" u="none" strike="noStrike" cap="none" dirty="0">
                  <a:solidFill>
                    <a:srgbClr val="000000"/>
                  </a:solidFill>
                  <a:latin typeface="Arial"/>
                  <a:ea typeface="Arial"/>
                  <a:cs typeface="Arial"/>
                  <a:sym typeface="Arial"/>
                </a:endParaRPr>
              </a:p>
            </p:txBody>
          </p:sp>
        </p:grpSp>
        <p:grpSp>
          <p:nvGrpSpPr>
            <p:cNvPr id="257" name="Google Shape;257;p6"/>
            <p:cNvGrpSpPr/>
            <p:nvPr/>
          </p:nvGrpSpPr>
          <p:grpSpPr>
            <a:xfrm>
              <a:off x="4470374" y="3074919"/>
              <a:ext cx="1888432" cy="1888432"/>
              <a:chOff x="1167134" y="1219612"/>
              <a:chExt cx="1888432" cy="1888432"/>
            </a:xfrm>
          </p:grpSpPr>
          <p:sp>
            <p:nvSpPr>
              <p:cNvPr id="258" name="Google Shape;258;p6"/>
              <p:cNvSpPr/>
              <p:nvPr/>
            </p:nvSpPr>
            <p:spPr>
              <a:xfrm>
                <a:off x="1167134" y="1219612"/>
                <a:ext cx="1888432" cy="1888432"/>
              </a:xfrm>
              <a:prstGeom prst="ellipse">
                <a:avLst/>
              </a:prstGeom>
              <a:solidFill>
                <a:srgbClr val="1D497D">
                  <a:alpha val="49411"/>
                </a:srgbClr>
              </a:solidFill>
              <a:ln w="38100" cap="flat" cmpd="sng">
                <a:solidFill>
                  <a:srgbClr val="EEECE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9" name="Google Shape;259;p6"/>
              <p:cNvSpPr txBox="1"/>
              <p:nvPr/>
            </p:nvSpPr>
            <p:spPr>
              <a:xfrm>
                <a:off x="1294348" y="1658533"/>
                <a:ext cx="1434767" cy="1095285"/>
              </a:xfrm>
              <a:prstGeom prst="rect">
                <a:avLst/>
              </a:prstGeom>
              <a:noFill/>
              <a:ln>
                <a:noFill/>
              </a:ln>
            </p:spPr>
            <p:txBody>
              <a:bodyPr spcFirstLastPara="1" wrap="square" lIns="0" tIns="0" rIns="0" bIns="0" anchor="ctr" anchorCtr="1">
                <a:noAutofit/>
              </a:bodyPr>
              <a:lstStyle/>
              <a:p>
                <a:pPr marL="0" marR="0" lvl="0" indent="0" algn="ctr" rtl="0">
                  <a:lnSpc>
                    <a:spcPct val="90000"/>
                  </a:lnSpc>
                  <a:spcBef>
                    <a:spcPts val="0"/>
                  </a:spcBef>
                  <a:spcAft>
                    <a:spcPts val="0"/>
                  </a:spcAft>
                  <a:buClr>
                    <a:schemeClr val="lt1"/>
                  </a:buClr>
                  <a:buSzPts val="1300"/>
                  <a:buFont typeface="Calibri"/>
                  <a:buNone/>
                </a:pPr>
                <a:r>
                  <a:rPr lang="en-GB" sz="2000" b="1" i="0" u="none" strike="noStrike" cap="none" dirty="0">
                    <a:solidFill>
                      <a:schemeClr val="lt1"/>
                    </a:solidFill>
                    <a:latin typeface="Calibri"/>
                    <a:ea typeface="Calibri"/>
                    <a:cs typeface="Calibri"/>
                    <a:sym typeface="Calibri"/>
                  </a:rPr>
                  <a:t>Technology</a:t>
                </a:r>
                <a:endParaRPr sz="2400" b="0" i="0" u="none" strike="noStrike" cap="none" dirty="0">
                  <a:solidFill>
                    <a:srgbClr val="000000"/>
                  </a:solidFill>
                  <a:latin typeface="Arial"/>
                  <a:ea typeface="Arial"/>
                  <a:cs typeface="Arial"/>
                  <a:sym typeface="Arial"/>
                </a:endParaRPr>
              </a:p>
              <a:p>
                <a:pPr marL="0" marR="0" lvl="0" indent="0" algn="ctr" rtl="0">
                  <a:lnSpc>
                    <a:spcPct val="90000"/>
                  </a:lnSpc>
                  <a:spcBef>
                    <a:spcPts val="455"/>
                  </a:spcBef>
                  <a:spcAft>
                    <a:spcPts val="0"/>
                  </a:spcAft>
                  <a:buNone/>
                </a:pPr>
                <a:r>
                  <a:rPr lang="en-GB" b="0" i="0" u="none" strike="noStrike" cap="none" dirty="0">
                    <a:solidFill>
                      <a:schemeClr val="lt1"/>
                    </a:solidFill>
                    <a:latin typeface="Calibri"/>
                    <a:ea typeface="Calibri"/>
                    <a:cs typeface="Calibri"/>
                    <a:sym typeface="Calibri"/>
                  </a:rPr>
                  <a:t>Support people</a:t>
                </a:r>
              </a:p>
              <a:p>
                <a:pPr marL="0" marR="0" lvl="0" indent="0" algn="ctr" rtl="0">
                  <a:lnSpc>
                    <a:spcPct val="90000"/>
                  </a:lnSpc>
                  <a:spcBef>
                    <a:spcPts val="455"/>
                  </a:spcBef>
                  <a:spcAft>
                    <a:spcPts val="0"/>
                  </a:spcAft>
                  <a:buNone/>
                </a:pPr>
                <a:r>
                  <a:rPr lang="en-GB" b="0" i="0" u="none" strike="noStrike" cap="none" dirty="0">
                    <a:solidFill>
                      <a:schemeClr val="lt1"/>
                    </a:solidFill>
                    <a:latin typeface="Calibri"/>
                    <a:ea typeface="Calibri"/>
                    <a:cs typeface="Calibri"/>
                    <a:sym typeface="Calibri"/>
                  </a:rPr>
                  <a:t>In their roles</a:t>
                </a:r>
                <a:endParaRPr sz="2400" b="0" i="0" u="none" strike="noStrike" cap="none" dirty="0">
                  <a:solidFill>
                    <a:srgbClr val="000000"/>
                  </a:solidFill>
                  <a:latin typeface="Arial"/>
                  <a:ea typeface="Arial"/>
                  <a:cs typeface="Arial"/>
                  <a:sym typeface="Arial"/>
                </a:endParaRPr>
              </a:p>
              <a:p>
                <a:pPr marL="0" marR="0" lvl="0" indent="0" algn="ctr" rtl="0">
                  <a:lnSpc>
                    <a:spcPct val="90000"/>
                  </a:lnSpc>
                  <a:spcBef>
                    <a:spcPts val="150"/>
                  </a:spcBef>
                  <a:spcAft>
                    <a:spcPts val="0"/>
                  </a:spcAft>
                  <a:buNone/>
                </a:pPr>
                <a:r>
                  <a:rPr lang="en-GB" b="0" i="0" u="none" strike="noStrike" cap="none" dirty="0">
                    <a:solidFill>
                      <a:schemeClr val="lt1"/>
                    </a:solidFill>
                    <a:latin typeface="Calibri"/>
                    <a:ea typeface="Calibri"/>
                    <a:cs typeface="Calibri"/>
                    <a:sym typeface="Calibri"/>
                  </a:rPr>
                  <a:t>Increase process effectiveness and efficiency</a:t>
                </a:r>
                <a:endParaRPr sz="2400" b="0" i="0" u="none" strike="noStrike" cap="none" dirty="0">
                  <a:solidFill>
                    <a:srgbClr val="000000"/>
                  </a:solidFill>
                  <a:latin typeface="Arial"/>
                  <a:ea typeface="Arial"/>
                  <a:cs typeface="Arial"/>
                  <a:sym typeface="Arial"/>
                </a:endParaRPr>
              </a:p>
            </p:txBody>
          </p:sp>
        </p:grpSp>
      </p:grpSp>
      <p:grpSp>
        <p:nvGrpSpPr>
          <p:cNvPr id="27" name="Group 1">
            <a:extLst>
              <a:ext uri="{FF2B5EF4-FFF2-40B4-BE49-F238E27FC236}">
                <a16:creationId xmlns:a16="http://schemas.microsoft.com/office/drawing/2014/main" id="{73DF28B7-9B8B-F942-A5B1-AB143C82DE6A}"/>
              </a:ext>
            </a:extLst>
          </p:cNvPr>
          <p:cNvGrpSpPr/>
          <p:nvPr/>
        </p:nvGrpSpPr>
        <p:grpSpPr>
          <a:xfrm>
            <a:off x="324728" y="1105787"/>
            <a:ext cx="524856" cy="4954772"/>
            <a:chOff x="335360" y="949839"/>
            <a:chExt cx="566259" cy="5345629"/>
          </a:xfrm>
        </p:grpSpPr>
        <p:pic>
          <p:nvPicPr>
            <p:cNvPr id="28" name="Picture 10">
              <a:extLst>
                <a:ext uri="{FF2B5EF4-FFF2-40B4-BE49-F238E27FC236}">
                  <a16:creationId xmlns:a16="http://schemas.microsoft.com/office/drawing/2014/main" id="{051D5AAF-238F-7C4D-AE35-EFAA89C42D72}"/>
                </a:ext>
              </a:extLst>
            </p:cNvPr>
            <p:cNvPicPr>
              <a:picLocks noChangeAspect="1" noChangeArrowheads="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949839"/>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12">
              <a:extLst>
                <a:ext uri="{FF2B5EF4-FFF2-40B4-BE49-F238E27FC236}">
                  <a16:creationId xmlns:a16="http://schemas.microsoft.com/office/drawing/2014/main" id="{9C450D90-B6FD-ED44-BA1E-4AAFE3D3BCF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4660" y="155040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14">
              <a:extLst>
                <a:ext uri="{FF2B5EF4-FFF2-40B4-BE49-F238E27FC236}">
                  <a16:creationId xmlns:a16="http://schemas.microsoft.com/office/drawing/2014/main" id="{369CDDC5-0952-7B4D-89DD-BA220C07E002}"/>
                </a:ext>
              </a:extLst>
            </p:cNvPr>
            <p:cNvPicPr>
              <a:picLocks noChangeAspect="1" noChangeArrowheads="1"/>
            </p:cNvPicPr>
            <p:nvPr/>
          </p:nvPicPr>
          <p:blipFill>
            <a:blip r:embed="rId5">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2150977"/>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16">
              <a:extLst>
                <a:ext uri="{FF2B5EF4-FFF2-40B4-BE49-F238E27FC236}">
                  <a16:creationId xmlns:a16="http://schemas.microsoft.com/office/drawing/2014/main" id="{B5CCC288-DB4C-E841-A3DA-ECCCBA2BF2DC}"/>
                </a:ext>
              </a:extLst>
            </p:cNvPr>
            <p:cNvPicPr>
              <a:picLocks noChangeAspect="1" noChangeArrowheads="1"/>
            </p:cNvPicPr>
            <p:nvPr/>
          </p:nvPicPr>
          <p:blipFill>
            <a:blip r:embed="rId6">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2751544"/>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18">
              <a:extLst>
                <a:ext uri="{FF2B5EF4-FFF2-40B4-BE49-F238E27FC236}">
                  <a16:creationId xmlns:a16="http://schemas.microsoft.com/office/drawing/2014/main" id="{9C42270B-6213-2045-B41C-1B8CA75C0110}"/>
                </a:ext>
              </a:extLst>
            </p:cNvPr>
            <p:cNvPicPr>
              <a:picLocks noChangeAspect="1" noChangeArrowheads="1"/>
            </p:cNvPicPr>
            <p:nvPr/>
          </p:nvPicPr>
          <p:blipFill>
            <a:blip r:embed="rId7">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3352114"/>
              <a:ext cx="537715" cy="537715"/>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20">
              <a:extLst>
                <a:ext uri="{FF2B5EF4-FFF2-40B4-BE49-F238E27FC236}">
                  <a16:creationId xmlns:a16="http://schemas.microsoft.com/office/drawing/2014/main" id="{847979F3-6423-6E42-BBA7-7D0FB5ACC408}"/>
                </a:ext>
              </a:extLst>
            </p:cNvPr>
            <p:cNvPicPr>
              <a:picLocks noChangeAspect="1" noChangeArrowheads="1"/>
            </p:cNvPicPr>
            <p:nvPr/>
          </p:nvPicPr>
          <p:blipFill>
            <a:blip r:embed="rId8">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3954364"/>
              <a:ext cx="536959" cy="537716"/>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22">
              <a:extLst>
                <a:ext uri="{FF2B5EF4-FFF2-40B4-BE49-F238E27FC236}">
                  <a16:creationId xmlns:a16="http://schemas.microsoft.com/office/drawing/2014/main" id="{F3E49404-E985-A64F-AA56-379914BF2D76}"/>
                </a:ext>
              </a:extLst>
            </p:cNvPr>
            <p:cNvPicPr>
              <a:picLocks noChangeAspect="1" noChangeArrowheads="1"/>
            </p:cNvPicPr>
            <p:nvPr/>
          </p:nvPicPr>
          <p:blipFill>
            <a:blip r:embed="rId9">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455661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24">
              <a:extLst>
                <a:ext uri="{FF2B5EF4-FFF2-40B4-BE49-F238E27FC236}">
                  <a16:creationId xmlns:a16="http://schemas.microsoft.com/office/drawing/2014/main" id="{2503797D-EAD0-874D-B601-641E68163638}"/>
                </a:ext>
              </a:extLst>
            </p:cNvPr>
            <p:cNvPicPr>
              <a:picLocks noChangeAspect="1" noChangeArrowheads="1"/>
            </p:cNvPicPr>
            <p:nvPr/>
          </p:nvPicPr>
          <p:blipFill>
            <a:blip r:embed="rId10">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515718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6">
              <a:extLst>
                <a:ext uri="{FF2B5EF4-FFF2-40B4-BE49-F238E27FC236}">
                  <a16:creationId xmlns:a16="http://schemas.microsoft.com/office/drawing/2014/main" id="{580647A2-EAD1-5E49-8062-B82CE3E534F8}"/>
                </a:ext>
              </a:extLst>
            </p:cNvPr>
            <p:cNvPicPr>
              <a:picLocks noChangeAspect="1" noChangeArrowheads="1"/>
            </p:cNvPicPr>
            <p:nvPr/>
          </p:nvPicPr>
          <p:blipFill>
            <a:blip r:embed="rId11">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35360" y="5757752"/>
              <a:ext cx="536959" cy="537716"/>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7"/>
          <p:cNvSpPr txBox="1">
            <a:spLocks noGrp="1"/>
          </p:cNvSpPr>
          <p:nvPr>
            <p:ph type="dt" idx="10"/>
          </p:nvPr>
        </p:nvSpPr>
        <p:spPr>
          <a:xfrm>
            <a:off x="335360" y="6381328"/>
            <a:ext cx="2844800" cy="288032"/>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05/05/2020</a:t>
            </a:r>
            <a:endParaRPr/>
          </a:p>
        </p:txBody>
      </p:sp>
      <p:sp>
        <p:nvSpPr>
          <p:cNvPr id="266" name="Google Shape;266;p7"/>
          <p:cNvSpPr txBox="1">
            <a:spLocks noGrp="1"/>
          </p:cNvSpPr>
          <p:nvPr>
            <p:ph type="sldNum" idx="12"/>
          </p:nvPr>
        </p:nvSpPr>
        <p:spPr>
          <a:xfrm>
            <a:off x="8737600" y="6381328"/>
            <a:ext cx="3119040" cy="288032"/>
          </a:xfrm>
          <a:prstGeom prst="rect">
            <a:avLst/>
          </a:prstGeom>
          <a:noFill/>
          <a:ln>
            <a:noFill/>
          </a:ln>
        </p:spPr>
        <p:txBody>
          <a:bodyPr spcFirstLastPara="1" wrap="square" lIns="91425" tIns="45700" rIns="91425" bIns="45700" anchor="t" anchorCtr="0">
            <a:noAutofit/>
          </a:bodyPr>
          <a:lstStyle/>
          <a:p>
            <a:pPr marL="0" lvl="0" indent="0" algn="r" rtl="0">
              <a:lnSpc>
                <a:spcPct val="100000"/>
              </a:lnSpc>
              <a:spcBef>
                <a:spcPts val="0"/>
              </a:spcBef>
              <a:spcAft>
                <a:spcPts val="0"/>
              </a:spcAft>
              <a:buSzPts val="1300"/>
              <a:buNone/>
            </a:pPr>
            <a:fld id="{00000000-1234-1234-1234-123412341234}" type="slidenum">
              <a:rPr lang="en-GB"/>
              <a:t>9</a:t>
            </a:fld>
            <a:endParaRPr/>
          </a:p>
        </p:txBody>
      </p:sp>
      <p:sp>
        <p:nvSpPr>
          <p:cNvPr id="267" name="Google Shape;267;p7"/>
          <p:cNvSpPr txBox="1">
            <a:spLocks noGrp="1"/>
          </p:cNvSpPr>
          <p:nvPr>
            <p:ph type="title"/>
          </p:nvPr>
        </p:nvSpPr>
        <p:spPr>
          <a:xfrm>
            <a:off x="3220977" y="294970"/>
            <a:ext cx="8640960" cy="537716"/>
          </a:xfrm>
          <a:prstGeom prst="rect">
            <a:avLst/>
          </a:prstGeom>
          <a:noFill/>
          <a:ln>
            <a:noFill/>
          </a:ln>
        </p:spPr>
        <p:txBody>
          <a:bodyPr spcFirstLastPara="1" wrap="square" lIns="91425" tIns="45700" rIns="91425" bIns="45700" anchor="t" anchorCtr="0">
            <a:normAutofit/>
          </a:bodyPr>
          <a:lstStyle/>
          <a:p>
            <a:pPr marL="0" lvl="0" indent="0" rtl="0">
              <a:lnSpc>
                <a:spcPct val="100000"/>
              </a:lnSpc>
              <a:spcBef>
                <a:spcPts val="0"/>
              </a:spcBef>
              <a:spcAft>
                <a:spcPts val="0"/>
              </a:spcAft>
              <a:buClr>
                <a:srgbClr val="1D2F45"/>
              </a:buClr>
              <a:buSzPts val="3240"/>
              <a:buFont typeface="Calibri"/>
              <a:buNone/>
            </a:pPr>
            <a:r>
              <a:rPr lang="en-GB" dirty="0"/>
              <a:t>Standard-based cross-organisational ITMS (</a:t>
            </a:r>
            <a:r>
              <a:rPr lang="en-GB" dirty="0" err="1"/>
              <a:t>FitSM</a:t>
            </a:r>
            <a:r>
              <a:rPr lang="en-GB" dirty="0"/>
              <a:t>)</a:t>
            </a:r>
            <a:endParaRPr dirty="0"/>
          </a:p>
        </p:txBody>
      </p:sp>
      <p:pic>
        <p:nvPicPr>
          <p:cNvPr id="268" name="Google Shape;268;p7"/>
          <p:cNvPicPr preferRelativeResize="0"/>
          <p:nvPr/>
        </p:nvPicPr>
        <p:blipFill rotWithShape="1">
          <a:blip r:embed="rId3">
            <a:alphaModFix/>
          </a:blip>
          <a:srcRect/>
          <a:stretch/>
        </p:blipFill>
        <p:spPr>
          <a:xfrm>
            <a:off x="2013900" y="1271899"/>
            <a:ext cx="8868875" cy="4648949"/>
          </a:xfrm>
          <a:prstGeom prst="rect">
            <a:avLst/>
          </a:prstGeom>
          <a:noFill/>
          <a:ln>
            <a:noFill/>
          </a:ln>
        </p:spPr>
      </p:pic>
      <p:sp>
        <p:nvSpPr>
          <p:cNvPr id="270" name="Google Shape;270;p7"/>
          <p:cNvSpPr txBox="1"/>
          <p:nvPr/>
        </p:nvSpPr>
        <p:spPr>
          <a:xfrm>
            <a:off x="2157965" y="5905926"/>
            <a:ext cx="3768600" cy="288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100" u="sng" dirty="0">
                <a:solidFill>
                  <a:schemeClr val="hlink"/>
                </a:solidFill>
                <a:hlinkClick r:id="rId4"/>
              </a:rPr>
              <a:t>https://www.fitsm.eu/</a:t>
            </a:r>
            <a:endParaRPr dirty="0"/>
          </a:p>
        </p:txBody>
      </p:sp>
      <p:grpSp>
        <p:nvGrpSpPr>
          <p:cNvPr id="18" name="Group 1">
            <a:extLst>
              <a:ext uri="{FF2B5EF4-FFF2-40B4-BE49-F238E27FC236}">
                <a16:creationId xmlns:a16="http://schemas.microsoft.com/office/drawing/2014/main" id="{5534E22A-AD56-EE40-8489-5BEC29A1C17A}"/>
              </a:ext>
            </a:extLst>
          </p:cNvPr>
          <p:cNvGrpSpPr/>
          <p:nvPr/>
        </p:nvGrpSpPr>
        <p:grpSpPr>
          <a:xfrm>
            <a:off x="324728" y="1105787"/>
            <a:ext cx="524856" cy="4954772"/>
            <a:chOff x="335360" y="949839"/>
            <a:chExt cx="566259" cy="5345629"/>
          </a:xfrm>
        </p:grpSpPr>
        <p:pic>
          <p:nvPicPr>
            <p:cNvPr id="19" name="Picture 10">
              <a:extLst>
                <a:ext uri="{FF2B5EF4-FFF2-40B4-BE49-F238E27FC236}">
                  <a16:creationId xmlns:a16="http://schemas.microsoft.com/office/drawing/2014/main" id="{9CE62A88-1458-4E48-9E3D-5202F13E5B77}"/>
                </a:ext>
              </a:extLst>
            </p:cNvPr>
            <p:cNvPicPr>
              <a:picLocks noChangeAspect="1" noChangeArrowheads="1"/>
            </p:cNvPicPr>
            <p:nvPr/>
          </p:nvPicPr>
          <p:blipFill>
            <a:blip r:embed="rId5">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949839"/>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2">
              <a:extLst>
                <a:ext uri="{FF2B5EF4-FFF2-40B4-BE49-F238E27FC236}">
                  <a16:creationId xmlns:a16="http://schemas.microsoft.com/office/drawing/2014/main" id="{E5041A92-BD7A-2E4F-83CF-80FC205CF11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4660" y="155040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4">
              <a:extLst>
                <a:ext uri="{FF2B5EF4-FFF2-40B4-BE49-F238E27FC236}">
                  <a16:creationId xmlns:a16="http://schemas.microsoft.com/office/drawing/2014/main" id="{A58E2199-C21A-E144-BC62-BC0DF8CCE625}"/>
                </a:ext>
              </a:extLst>
            </p:cNvPr>
            <p:cNvPicPr>
              <a:picLocks noChangeAspect="1" noChangeArrowheads="1"/>
            </p:cNvPicPr>
            <p:nvPr/>
          </p:nvPicPr>
          <p:blipFill>
            <a:blip r:embed="rId7">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2150977"/>
              <a:ext cx="537715" cy="536958"/>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6">
              <a:extLst>
                <a:ext uri="{FF2B5EF4-FFF2-40B4-BE49-F238E27FC236}">
                  <a16:creationId xmlns:a16="http://schemas.microsoft.com/office/drawing/2014/main" id="{65606D1F-23DE-B344-9ADE-61EAE09118C6}"/>
                </a:ext>
              </a:extLst>
            </p:cNvPr>
            <p:cNvPicPr>
              <a:picLocks noChangeAspect="1" noChangeArrowheads="1"/>
            </p:cNvPicPr>
            <p:nvPr/>
          </p:nvPicPr>
          <p:blipFill>
            <a:blip r:embed="rId8">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2751544"/>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8">
              <a:extLst>
                <a:ext uri="{FF2B5EF4-FFF2-40B4-BE49-F238E27FC236}">
                  <a16:creationId xmlns:a16="http://schemas.microsoft.com/office/drawing/2014/main" id="{C9E52102-E0C1-784D-9F6F-2F081EE50BEA}"/>
                </a:ext>
              </a:extLst>
            </p:cNvPr>
            <p:cNvPicPr>
              <a:picLocks noChangeAspect="1" noChangeArrowheads="1"/>
            </p:cNvPicPr>
            <p:nvPr/>
          </p:nvPicPr>
          <p:blipFill>
            <a:blip r:embed="rId9">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3820" y="3352114"/>
              <a:ext cx="537715" cy="537715"/>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0">
              <a:extLst>
                <a:ext uri="{FF2B5EF4-FFF2-40B4-BE49-F238E27FC236}">
                  <a16:creationId xmlns:a16="http://schemas.microsoft.com/office/drawing/2014/main" id="{58B2C970-BA46-3E45-A2A2-815FA3BE4E6D}"/>
                </a:ext>
              </a:extLst>
            </p:cNvPr>
            <p:cNvPicPr>
              <a:picLocks noChangeAspect="1" noChangeArrowheads="1"/>
            </p:cNvPicPr>
            <p:nvPr/>
          </p:nvPicPr>
          <p:blipFill>
            <a:blip r:embed="rId10">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3954364"/>
              <a:ext cx="536959" cy="537716"/>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2">
              <a:extLst>
                <a:ext uri="{FF2B5EF4-FFF2-40B4-BE49-F238E27FC236}">
                  <a16:creationId xmlns:a16="http://schemas.microsoft.com/office/drawing/2014/main" id="{A94BFC69-53BF-7946-BD93-BCC6CF411792}"/>
                </a:ext>
              </a:extLst>
            </p:cNvPr>
            <p:cNvPicPr>
              <a:picLocks noChangeAspect="1" noChangeArrowheads="1"/>
            </p:cNvPicPr>
            <p:nvPr/>
          </p:nvPicPr>
          <p:blipFill>
            <a:blip r:embed="rId11">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455661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4">
              <a:extLst>
                <a:ext uri="{FF2B5EF4-FFF2-40B4-BE49-F238E27FC236}">
                  <a16:creationId xmlns:a16="http://schemas.microsoft.com/office/drawing/2014/main" id="{E09E2198-7987-5248-8C4C-45FCCB5F624B}"/>
                </a:ext>
              </a:extLst>
            </p:cNvPr>
            <p:cNvPicPr>
              <a:picLocks noChangeAspect="1" noChangeArrowheads="1"/>
            </p:cNvPicPr>
            <p:nvPr/>
          </p:nvPicPr>
          <p:blipFill>
            <a:blip r:embed="rId12">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660" y="5157186"/>
              <a:ext cx="536959" cy="536959"/>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6">
              <a:extLst>
                <a:ext uri="{FF2B5EF4-FFF2-40B4-BE49-F238E27FC236}">
                  <a16:creationId xmlns:a16="http://schemas.microsoft.com/office/drawing/2014/main" id="{74718B0F-33C0-C041-ACA9-AB277666457E}"/>
                </a:ext>
              </a:extLst>
            </p:cNvPr>
            <p:cNvPicPr>
              <a:picLocks noChangeAspect="1" noChangeArrowheads="1"/>
            </p:cNvPicPr>
            <p:nvPr/>
          </p:nvPicPr>
          <p:blipFill>
            <a:blip r:embed="rId13">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35360" y="5757752"/>
              <a:ext cx="536959" cy="537716"/>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sld>
</file>

<file path=ppt/theme/theme1.xml><?xml version="1.0" encoding="utf-8"?>
<a:theme xmlns:a="http://schemas.openxmlformats.org/drawingml/2006/main" name="slide_base">
  <a:themeElements>
    <a:clrScheme name="Eudat-Color">
      <a:dk1>
        <a:srgbClr val="515151"/>
      </a:dk1>
      <a:lt1>
        <a:srgbClr val="FFFFFF"/>
      </a:lt1>
      <a:dk2>
        <a:srgbClr val="1F497D"/>
      </a:dk2>
      <a:lt2>
        <a:srgbClr val="EEECE1"/>
      </a:lt2>
      <a:accent1>
        <a:srgbClr val="1B216E"/>
      </a:accent1>
      <a:accent2>
        <a:srgbClr val="B01813"/>
      </a:accent2>
      <a:accent3>
        <a:srgbClr val="DF3A10"/>
      </a:accent3>
      <a:accent4>
        <a:srgbClr val="F39605"/>
      </a:accent4>
      <a:accent5>
        <a:srgbClr val="FBBE09"/>
      </a:accent5>
      <a:accent6>
        <a:srgbClr val="FFF3E6"/>
      </a:accent6>
      <a:hlink>
        <a:srgbClr val="B11913"/>
      </a:hlink>
      <a:folHlink>
        <a:srgbClr val="DF3B13"/>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384</TotalTime>
  <Words>3131</Words>
  <Application>Microsoft Office PowerPoint</Application>
  <PresentationFormat>Widescreen</PresentationFormat>
  <Paragraphs>633</Paragraphs>
  <Slides>43</Slides>
  <Notes>43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43</vt:i4>
      </vt:variant>
    </vt:vector>
  </HeadingPairs>
  <TitlesOfParts>
    <vt:vector size="51" baseType="lpstr">
      <vt:lpstr>Arial</vt:lpstr>
      <vt:lpstr>Open Sans</vt:lpstr>
      <vt:lpstr>Calibri</vt:lpstr>
      <vt:lpstr>Source Sans Pro</vt:lpstr>
      <vt:lpstr>Noto Sans Symbols</vt:lpstr>
      <vt:lpstr>Ubuntu</vt:lpstr>
      <vt:lpstr>Roboto</vt:lpstr>
      <vt:lpstr>slide_base</vt:lpstr>
      <vt:lpstr>PowerPoint Presentation</vt:lpstr>
      <vt:lpstr>Communities and motivations: KER mapping </vt:lpstr>
      <vt:lpstr>1. EOSC Portal and Marketplace</vt:lpstr>
      <vt:lpstr>EOSC Portal and Marketplace - Overview</vt:lpstr>
      <vt:lpstr>User interface</vt:lpstr>
      <vt:lpstr>Marketplace architecture</vt:lpstr>
      <vt:lpstr>2. EOSC Service Management System</vt:lpstr>
      <vt:lpstr>Service Management System (SMS) - Overview</vt:lpstr>
      <vt:lpstr>Standard-based cross-organisational ITMS (FitSM)</vt:lpstr>
      <vt:lpstr>EOSC SMS scope</vt:lpstr>
      <vt:lpstr>EOSC SMS key benefits</vt:lpstr>
      <vt:lpstr>More information</vt:lpstr>
      <vt:lpstr>3. EOSC Rules of Participation (RoP)</vt:lpstr>
      <vt:lpstr>EOSC Rules of Participation - Overview</vt:lpstr>
      <vt:lpstr>PowerPoint Presentation</vt:lpstr>
      <vt:lpstr>EOSC-hub Rules of Participation - current practical criteria</vt:lpstr>
      <vt:lpstr>More information</vt:lpstr>
      <vt:lpstr>4. Internal Services in the Hub Portfolio</vt:lpstr>
      <vt:lpstr>Internal Services in the Hub Portfolio - Overview</vt:lpstr>
      <vt:lpstr>SOMBO (Service Order Handling)</vt:lpstr>
      <vt:lpstr>Key benefits</vt:lpstr>
      <vt:lpstr>5. External services in the EOSC Service Portfolio</vt:lpstr>
      <vt:lpstr>External Services in the EOSC Service Portfolio - Overview</vt:lpstr>
      <vt:lpstr>PowerPoint Presentation</vt:lpstr>
      <vt:lpstr>Integration example: Transparent data exchange</vt:lpstr>
      <vt:lpstr>6. EOSC Digital Innovation Hub (DIH)</vt:lpstr>
      <vt:lpstr>EOSC Digital Innovation Hub (DIH) - Overview</vt:lpstr>
      <vt:lpstr>PowerPoint Presentation</vt:lpstr>
      <vt:lpstr>PowerPoint Presentation</vt:lpstr>
      <vt:lpstr>More information</vt:lpstr>
      <vt:lpstr>7. Business and Sustainability models</vt:lpstr>
      <vt:lpstr>Business and Sustainability models - Overview</vt:lpstr>
      <vt:lpstr>EOSC ecosystem links</vt:lpstr>
      <vt:lpstr>Highlights</vt:lpstr>
      <vt:lpstr>8. Interoperability and Integration guidelines</vt:lpstr>
      <vt:lpstr>Interoperability and Integration guidelines - Overview</vt:lpstr>
      <vt:lpstr>Reference Architecture</vt:lpstr>
      <vt:lpstr>Highlights</vt:lpstr>
      <vt:lpstr>9. Training Courses and Material </vt:lpstr>
      <vt:lpstr>Training Courses and Material - Overview</vt:lpstr>
      <vt:lpstr>PowerPoint Presentation</vt:lpstr>
      <vt:lpstr>Key results/Success stories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Owen Appleton</dc:creator>
  <cp:lastModifiedBy>Diego Simoni</cp:lastModifiedBy>
  <cp:revision>36</cp:revision>
  <dcterms:created xsi:type="dcterms:W3CDTF">2019-07-15T06:44:32Z</dcterms:created>
  <dcterms:modified xsi:type="dcterms:W3CDTF">2020-12-14T09:24:50Z</dcterms:modified>
</cp:coreProperties>
</file>