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4"/>
  </p:notesMasterIdLst>
  <p:handoutMasterIdLst>
    <p:handoutMasterId r:id="rId15"/>
  </p:handoutMasterIdLst>
  <p:sldIdLst>
    <p:sldId id="274" r:id="rId2"/>
    <p:sldId id="300" r:id="rId3"/>
    <p:sldId id="304" r:id="rId4"/>
    <p:sldId id="306" r:id="rId5"/>
    <p:sldId id="313" r:id="rId6"/>
    <p:sldId id="312" r:id="rId7"/>
    <p:sldId id="295" r:id="rId8"/>
    <p:sldId id="284" r:id="rId9"/>
    <p:sldId id="305" r:id="rId10"/>
    <p:sldId id="311" r:id="rId11"/>
    <p:sldId id="309" r:id="rId12"/>
    <p:sldId id="2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4D9"/>
    <a:srgbClr val="B5892D"/>
    <a:srgbClr val="192E45"/>
    <a:srgbClr val="0C4A93"/>
    <a:srgbClr val="192E44"/>
    <a:srgbClr val="1C3046"/>
    <a:srgbClr val="75A5D8"/>
    <a:srgbClr val="E2E4EA"/>
    <a:srgbClr val="1D2F45"/>
    <a:srgbClr val="167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7" autoAdjust="0"/>
    <p:restoredTop sz="72608" autoAdjust="0"/>
  </p:normalViewPr>
  <p:slideViewPr>
    <p:cSldViewPr>
      <p:cViewPr varScale="1">
        <p:scale>
          <a:sx n="48" d="100"/>
          <a:sy n="48" d="100"/>
        </p:scale>
        <p:origin x="-1464" y="-1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92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0858CEE-81EB-44FD-96A5-EC8E9A3EEC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E06C995-3150-46D5-8652-A3F1B7DFBF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DF400-AF8F-46F3-A516-4D72EE0ED80B}" type="datetimeFigureOut">
              <a:rPr lang="en-GB" smtClean="0"/>
              <a:t>10/18/18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CFC63A5-05B4-48B1-8024-437B84EDEF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9814F89-CD0B-4549-AE0A-5F2F1D3DA9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3B65D-61F5-4600-A226-9142CB319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963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10/18/18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9597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1664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351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hyperlink" Target="mailto:business@eoso-hub.eu" TargetMode="External"/><Relationship Id="rId8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00" y="4877732"/>
            <a:ext cx="63604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857" y="5260744"/>
            <a:ext cx="667687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1007436" y="6381328"/>
            <a:ext cx="11041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D3DC374C-3088-4AC9-9030-20959266C273}"/>
              </a:ext>
            </a:extLst>
          </p:cNvPr>
          <p:cNvSpPr txBox="1"/>
          <p:nvPr userDrawn="1"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eosc-dih.eu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D4785B6D-81EF-4C62-AB07-6BE079FA42A0}"/>
              </a:ext>
            </a:extLst>
          </p:cNvPr>
          <p:cNvSpPr txBox="1"/>
          <p:nvPr userDrawn="1"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xmlns="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559496" y="4725144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xmlns="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6371133"/>
            <a:ext cx="422176" cy="282000"/>
          </a:xfrm>
          <a:prstGeom prst="rect">
            <a:avLst/>
          </a:prstGeom>
        </p:spPr>
      </p:pic>
      <p:pic>
        <p:nvPicPr>
          <p:cNvPr id="10" name="Picture 9" descr="EOSC-Hub_Logo_A.png">
            <a:extLst>
              <a:ext uri="{FF2B5EF4-FFF2-40B4-BE49-F238E27FC236}">
                <a16:creationId xmlns:a16="http://schemas.microsoft.com/office/drawing/2014/main" xmlns="" id="{D07E31E6-0FC0-9942-9304-1E4E7BBB9C3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00" y="332656"/>
            <a:ext cx="100076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xmlns="" id="{E3F0AEEC-E8E7-4D6D-82B6-D294E5B82108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073CB5ED-ED7C-41AA-A899-98926A9D966F}" type="datetime1">
              <a:rPr lang="en-GB" smtClean="0"/>
              <a:t>10/18/18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xmlns="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xmlns="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ttangolo 14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9" name="Rettangolo 18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0" name="Rettangolo 19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Titolo 1">
            <a:extLst>
              <a:ext uri="{FF2B5EF4-FFF2-40B4-BE49-F238E27FC236}">
                <a16:creationId xmlns:a16="http://schemas.microsoft.com/office/drawing/2014/main" xmlns="" id="{8EE9D5C5-08C8-6140-AB11-2D51ABF792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xmlns="" id="{2AAEFF27-5769-49CA-8573-C39C406AF3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1BCB6DB-D81A-B44E-B6E5-16DB33BB02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xmlns="" id="{48E551BA-809B-467E-B7BF-CDFEA85965DB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xmlns="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dirty="0"/>
              <a:t>20/04/2018</a:t>
            </a:r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xmlns="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xmlns="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xmlns="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2" name="Titolo 1">
            <a:extLst>
              <a:ext uri="{FF2B5EF4-FFF2-40B4-BE49-F238E27FC236}">
                <a16:creationId xmlns:a16="http://schemas.microsoft.com/office/drawing/2014/main" xmlns="" id="{AE87A924-9A41-49C3-B3AA-B18C27B82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1A926D1C-7039-BB4C-A6A3-0F40D406C6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xmlns="" id="{DE633CC4-435D-416E-AA98-4662B8A85FE2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B3F6A26B-5B89-2345-84B7-67F14B7446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360" y="1293223"/>
            <a:ext cx="5664629" cy="47949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EA9C6E97-D6ED-C742-B3BF-F3C7F85504A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92012" y="1293223"/>
            <a:ext cx="5664629" cy="4794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xmlns="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E28DAB20-03EB-4D39-A0F2-B73A96222495}" type="datetime1">
              <a:rPr lang="en-GB" smtClean="0"/>
              <a:t>10/18/18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xmlns="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xmlns="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xmlns="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xmlns="" id="{194572B0-78DD-4243-9D5D-D9DAD50C2F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25" name="Titolo 1">
            <a:extLst>
              <a:ext uri="{FF2B5EF4-FFF2-40B4-BE49-F238E27FC236}">
                <a16:creationId xmlns:a16="http://schemas.microsoft.com/office/drawing/2014/main" xmlns="" id="{8C81318F-A6E2-4E4E-AD26-649A91504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0A0A125B-A066-1144-B544-01EB6D33321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1EF6C7B7-1597-4762-9541-39E64CD64D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3631913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2003D9A9-DAB0-4043-9528-4822DD2D82E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650" y="2944594"/>
            <a:ext cx="5883079" cy="5057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r>
              <a:rPr lang="en-GB" b="0" dirty="0">
                <a:solidFill>
                  <a:schemeClr val="accent5">
                    <a:lumMod val="75000"/>
                  </a:schemeClr>
                </a:solidFill>
              </a:rPr>
              <a:t>Click here to add subtitle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xmlns="" id="{B4701CE1-45E5-49C0-9675-78EC85F6A4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286670"/>
            <a:ext cx="5756582" cy="505729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7E67CBA-D1DA-224D-A2CD-19072529B7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382095"/>
            <a:ext cx="2592288" cy="77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62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64507D7-F54F-6C49-BABC-972E155030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0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AEF2F36-B244-4AAF-8FF9-09D26625E39C}"/>
              </a:ext>
            </a:extLst>
          </p:cNvPr>
          <p:cNvGrpSpPr/>
          <p:nvPr userDrawn="1"/>
        </p:nvGrpSpPr>
        <p:grpSpPr>
          <a:xfrm>
            <a:off x="1631504" y="4365104"/>
            <a:ext cx="3956040" cy="633228"/>
            <a:chOff x="4269008" y="5638956"/>
            <a:chExt cx="3956040" cy="63322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xmlns="" id="{4E9FBBCD-1A09-854C-AD37-ABFC23BF72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9008" y="5666091"/>
              <a:ext cx="630033" cy="578959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xmlns="" id="{AB059FA9-527F-3047-9752-9021170989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3505" y="5638956"/>
              <a:ext cx="658903" cy="633228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xmlns="" id="{0C463FB9-8E58-4D7E-9AEC-9058EB62CFA0}"/>
                </a:ext>
              </a:extLst>
            </p:cNvPr>
            <p:cNvSpPr txBox="1"/>
            <p:nvPr userDrawn="1"/>
          </p:nvSpPr>
          <p:spPr>
            <a:xfrm>
              <a:off x="4759216" y="5755515"/>
              <a:ext cx="1552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eosc-dih.eu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xmlns="" id="{7C1AC704-9BA4-4C9D-8727-21E0A6C216B1}"/>
                </a:ext>
              </a:extLst>
            </p:cNvPr>
            <p:cNvSpPr txBox="1"/>
            <p:nvPr userDrawn="1"/>
          </p:nvSpPr>
          <p:spPr>
            <a:xfrm>
              <a:off x="6600056" y="5755515"/>
              <a:ext cx="1624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@</a:t>
              </a:r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EOSC_eu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14" name="CasellaDiTesto 1">
            <a:extLst>
              <a:ext uri="{FF2B5EF4-FFF2-40B4-BE49-F238E27FC236}">
                <a16:creationId xmlns:a16="http://schemas.microsoft.com/office/drawing/2014/main" xmlns="" id="{B9E0F5DF-28BF-4603-9413-29E52713A802}"/>
              </a:ext>
            </a:extLst>
          </p:cNvPr>
          <p:cNvSpPr txBox="1"/>
          <p:nvPr userDrawn="1"/>
        </p:nvSpPr>
        <p:spPr>
          <a:xfrm>
            <a:off x="2639322" y="1583335"/>
            <a:ext cx="1945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Contact Us!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57573BB-FFBE-4128-A867-CF98847BD44E}"/>
              </a:ext>
            </a:extLst>
          </p:cNvPr>
          <p:cNvGrpSpPr/>
          <p:nvPr userDrawn="1"/>
        </p:nvGrpSpPr>
        <p:grpSpPr>
          <a:xfrm>
            <a:off x="935074" y="5956688"/>
            <a:ext cx="10470446" cy="400110"/>
            <a:chOff x="899592" y="6271590"/>
            <a:chExt cx="7705726" cy="294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8988A985-D8B4-4CF8-8BFF-2DFCB01A16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99592" y="6271590"/>
              <a:ext cx="842697" cy="2944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8396475E-36DF-4F28-A93D-81A651F09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813045" y="6349354"/>
              <a:ext cx="6792273" cy="216697"/>
            </a:xfrm>
            <a:prstGeom prst="rect">
              <a:avLst/>
            </a:prstGeom>
          </p:spPr>
        </p:pic>
      </p:grpSp>
      <p:sp>
        <p:nvSpPr>
          <p:cNvPr id="19" name="CasellaDiTesto 10">
            <a:extLst>
              <a:ext uri="{FF2B5EF4-FFF2-40B4-BE49-F238E27FC236}">
                <a16:creationId xmlns:a16="http://schemas.microsoft.com/office/drawing/2014/main" xmlns="" id="{2DDC2E46-1459-4A4B-9071-05306CEF46B8}"/>
              </a:ext>
            </a:extLst>
          </p:cNvPr>
          <p:cNvSpPr txBox="1"/>
          <p:nvPr userDrawn="1"/>
        </p:nvSpPr>
        <p:spPr>
          <a:xfrm>
            <a:off x="2363215" y="4988457"/>
            <a:ext cx="262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  <a:hlinkClick r:id="rId7"/>
              </a:rPr>
              <a:t>business@eosc-hub.eu</a:t>
            </a:r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A55D294-B7B9-1948-9D05-A176B28F737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402" y="2518731"/>
            <a:ext cx="3432863" cy="173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FCE762B-C27D-8645-86D5-18212ECAC6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8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5026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67434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939842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95026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67434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939842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5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ED58B1C-6683-6549-BFF6-E93D15B480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2087"/>
            <a:ext cx="2353058" cy="70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5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2" r:id="rId5"/>
    <p:sldLayoutId id="2147483717" r:id="rId6"/>
    <p:sldLayoutId id="2147483711" r:id="rId7"/>
    <p:sldLayoutId id="2147483714" r:id="rId8"/>
    <p:sldLayoutId id="2147483715" r:id="rId9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business@eosc-hub.eu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sc-hub.eu/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ec.europa.eu/digital-single-market/en/digital-innovation-hub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29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png"/><Relationship Id="rId20" Type="http://schemas.openxmlformats.org/officeDocument/2006/relationships/image" Target="../media/image47.png"/><Relationship Id="rId21" Type="http://schemas.openxmlformats.org/officeDocument/2006/relationships/image" Target="../media/image48.png"/><Relationship Id="rId22" Type="http://schemas.openxmlformats.org/officeDocument/2006/relationships/image" Target="../media/image49.png"/><Relationship Id="rId23" Type="http://schemas.openxmlformats.org/officeDocument/2006/relationships/image" Target="../media/image50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4" Type="http://schemas.openxmlformats.org/officeDocument/2006/relationships/image" Target="../media/image41.png"/><Relationship Id="rId15" Type="http://schemas.openxmlformats.org/officeDocument/2006/relationships/image" Target="../media/image42.png"/><Relationship Id="rId16" Type="http://schemas.openxmlformats.org/officeDocument/2006/relationships/image" Target="../media/image43.png"/><Relationship Id="rId17" Type="http://schemas.openxmlformats.org/officeDocument/2006/relationships/image" Target="../media/image44.png"/><Relationship Id="rId18" Type="http://schemas.openxmlformats.org/officeDocument/2006/relationships/image" Target="../media/image45.png"/><Relationship Id="rId19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png"/><Relationship Id="rId5" Type="http://schemas.openxmlformats.org/officeDocument/2006/relationships/image" Target="../media/image59.jpeg"/><Relationship Id="rId6" Type="http://schemas.openxmlformats.org/officeDocument/2006/relationships/image" Target="../media/image60.jpeg"/><Relationship Id="rId7" Type="http://schemas.openxmlformats.org/officeDocument/2006/relationships/image" Target="../media/image61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image" Target="../media/image58.png"/><Relationship Id="rId6" Type="http://schemas.openxmlformats.org/officeDocument/2006/relationships/image" Target="../media/image59.jpeg"/><Relationship Id="rId7" Type="http://schemas.openxmlformats.org/officeDocument/2006/relationships/image" Target="../media/image60.jpeg"/><Relationship Id="rId8" Type="http://schemas.openxmlformats.org/officeDocument/2006/relationships/image" Target="../media/image61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A7AD28B-C595-4505-A53C-4A8CA5E69B72}"/>
              </a:ext>
            </a:extLst>
          </p:cNvPr>
          <p:cNvSpPr txBox="1"/>
          <p:nvPr/>
        </p:nvSpPr>
        <p:spPr>
          <a:xfrm>
            <a:off x="3948100" y="6058795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b="1" dirty="0">
                <a:solidFill>
                  <a:srgbClr val="1C3046"/>
                </a:solidFill>
              </a:rPr>
              <a:t>Dissemination level</a:t>
            </a:r>
            <a:r>
              <a:rPr lang="en-GB" sz="1600" dirty="0">
                <a:solidFill>
                  <a:srgbClr val="1C3046"/>
                </a:solidFill>
              </a:rPr>
              <a:t>: Public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46AAB328-55CD-1541-8991-070E0CE16EA7}"/>
              </a:ext>
            </a:extLst>
          </p:cNvPr>
          <p:cNvSpPr txBox="1">
            <a:spLocks/>
          </p:cNvSpPr>
          <p:nvPr/>
        </p:nvSpPr>
        <p:spPr>
          <a:xfrm>
            <a:off x="4062196" y="2956090"/>
            <a:ext cx="4698099" cy="576065"/>
          </a:xfrm>
          <a:prstGeom prst="rect">
            <a:avLst/>
          </a:prstGeom>
        </p:spPr>
        <p:txBody>
          <a:bodyPr vert="horz">
            <a:scene3d>
              <a:camera prst="orthographicFront"/>
              <a:lightRig rig="threePt" dir="t"/>
            </a:scene3d>
            <a:sp3d contourW="12700">
              <a:contourClr>
                <a:srgbClr val="1C3046"/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4000" b="1" dirty="0">
                <a:solidFill>
                  <a:srgbClr val="1C3046"/>
                </a:solidFill>
                <a:latin typeface="+mn-lt"/>
              </a:rPr>
              <a:t>Services for </a:t>
            </a:r>
            <a:r>
              <a:rPr lang="en-GB" sz="4000" dirty="0">
                <a:solidFill>
                  <a:srgbClr val="1C3046"/>
                </a:solidFill>
                <a:latin typeface="+mn-lt"/>
              </a:rPr>
              <a:t>Industry</a:t>
            </a:r>
            <a:endParaRPr lang="en-GB" sz="4000" b="1" dirty="0">
              <a:solidFill>
                <a:srgbClr val="1C3046"/>
              </a:solidFill>
              <a:latin typeface="+mn-lt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E38406A8-5BB7-8046-9118-BE95F86BCD3F}"/>
              </a:ext>
            </a:extLst>
          </p:cNvPr>
          <p:cNvSpPr txBox="1">
            <a:spLocks/>
          </p:cNvSpPr>
          <p:nvPr/>
        </p:nvSpPr>
        <p:spPr>
          <a:xfrm>
            <a:off x="3791744" y="3645024"/>
            <a:ext cx="5616624" cy="576065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GB" sz="3200" b="0" dirty="0">
                <a:solidFill>
                  <a:srgbClr val="B5892D"/>
                </a:solidFill>
                <a:latin typeface="+mn-lt"/>
              </a:rPr>
              <a:t>European Open Science Cloud</a:t>
            </a:r>
          </a:p>
        </p:txBody>
      </p:sp>
    </p:spTree>
    <p:extLst>
      <p:ext uri="{BB962C8B-B14F-4D97-AF65-F5344CB8AC3E}">
        <p14:creationId xmlns:p14="http://schemas.microsoft.com/office/powerpoint/2010/main" val="464063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Why Collaborate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B1D30F3-56AC-AB4D-A9AA-D8FE5F81CEFF}"/>
              </a:ext>
            </a:extLst>
          </p:cNvPr>
          <p:cNvSpPr txBox="1">
            <a:spLocks/>
          </p:cNvSpPr>
          <p:nvPr/>
        </p:nvSpPr>
        <p:spPr>
          <a:xfrm>
            <a:off x="437456" y="1268760"/>
            <a:ext cx="11317088" cy="5256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Why should industry engage the European Open Science Cloud (EOSC)?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Obtain more that what you can just get with a credit card</a:t>
            </a:r>
          </a:p>
          <a:p>
            <a:pPr lvl="2">
              <a:lnSpc>
                <a:spcPct val="90000"/>
              </a:lnSpc>
              <a:spcBef>
                <a:spcPts val="400"/>
              </a:spcBef>
            </a:pPr>
            <a:r>
              <a:rPr lang="en-GB" sz="1800" dirty="0"/>
              <a:t>Diverse services; Exploit research data; Expertise; Wide visibility; Funding opportunities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Single point for discovery, request and access of services and expertise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Collaborate on a European and international scale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Promote services (agreeing to the ‘rules of participation’)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Participant in procurement framework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lang="en-GB" sz="2400" b="1" dirty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Are you already in a Digital Innovation Hub?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EC wants to create a pan-European ‘network’ of DIHs, we should work together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endParaRPr lang="en-GB" sz="2400" dirty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2400" b="1" dirty="0"/>
              <a:t>Still have questions or want further info?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sz="2000" dirty="0"/>
              <a:t>Contact us directly: 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business@eosc-hub.eu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GB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40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xmlns="" id="{3E99B2A9-5447-B349-86C7-D666D1FA1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36912"/>
            <a:ext cx="5756582" cy="505729"/>
          </a:xfrm>
        </p:spPr>
        <p:txBody>
          <a:bodyPr>
            <a:normAutofit fontScale="90000"/>
          </a:bodyPr>
          <a:lstStyle/>
          <a:p>
            <a:r>
              <a:rPr lang="en-GB" dirty="0"/>
              <a:t>Additional Info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xmlns="" id="{07EC5722-4660-7C43-A71F-3A80156F2293}"/>
              </a:ext>
            </a:extLst>
          </p:cNvPr>
          <p:cNvSpPr txBox="1">
            <a:spLocks/>
          </p:cNvSpPr>
          <p:nvPr/>
        </p:nvSpPr>
        <p:spPr>
          <a:xfrm>
            <a:off x="628650" y="3304635"/>
            <a:ext cx="6547470" cy="50572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800" b="0" i="0" kern="120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4572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sz="26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4572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sz="24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B5892D"/>
                </a:solidFill>
              </a:rPr>
              <a:t>Further details of individual services available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35272DC-7C36-A14B-9F41-558A6775428A}"/>
              </a:ext>
            </a:extLst>
          </p:cNvPr>
          <p:cNvSpPr/>
          <p:nvPr/>
        </p:nvSpPr>
        <p:spPr>
          <a:xfrm>
            <a:off x="628650" y="3972358"/>
            <a:ext cx="4725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https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://</a:t>
            </a:r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www.eosc-hub.eu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it-IT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catalogue</a:t>
            </a:r>
            <a:endParaRPr lang="it-IT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76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129C055-0256-244C-8421-1F9266FB1ADA}"/>
              </a:ext>
            </a:extLst>
          </p:cNvPr>
          <p:cNvSpPr txBox="1"/>
          <p:nvPr/>
        </p:nvSpPr>
        <p:spPr>
          <a:xfrm>
            <a:off x="7608168" y="1628800"/>
            <a:ext cx="432048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EOSC DIH Team</a:t>
            </a:r>
          </a:p>
          <a:p>
            <a:pPr algn="ctr"/>
            <a:endParaRPr lang="it-IT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Sy</a:t>
            </a:r>
            <a:r>
              <a:rPr lang="it-IT" sz="2000" dirty="0"/>
              <a:t> </a:t>
            </a:r>
            <a:r>
              <a:rPr lang="it-IT" sz="2000" dirty="0" err="1"/>
              <a:t>Holsinger</a:t>
            </a:r>
            <a:r>
              <a:rPr lang="it-IT" sz="2000" dirty="0"/>
              <a:t> (EGI)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Roberta Piscitelli (EGI)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Marcin</a:t>
            </a:r>
            <a:r>
              <a:rPr lang="it-IT" sz="2000" dirty="0"/>
              <a:t> </a:t>
            </a:r>
            <a:r>
              <a:rPr lang="it-IT" sz="2000" dirty="0" err="1"/>
              <a:t>Plociennik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Agnieszka</a:t>
            </a:r>
            <a:r>
              <a:rPr lang="it-IT" sz="2000" dirty="0"/>
              <a:t> </a:t>
            </a:r>
            <a:r>
              <a:rPr lang="it-IT" sz="2000" dirty="0" err="1"/>
              <a:t>Rabenda-Tomczak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Konrad </a:t>
            </a:r>
            <a:r>
              <a:rPr lang="it-IT" sz="2000" dirty="0" err="1"/>
              <a:t>Leszczynski</a:t>
            </a:r>
            <a:r>
              <a:rPr lang="it-IT" sz="2000" dirty="0"/>
              <a:t> (PSNC)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Claudio </a:t>
            </a:r>
            <a:r>
              <a:rPr lang="it-IT" sz="2000" dirty="0" err="1"/>
              <a:t>Arlandini</a:t>
            </a:r>
            <a:r>
              <a:rPr lang="it-IT" sz="2000" dirty="0"/>
              <a:t> (CINECA)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Giuseppe </a:t>
            </a:r>
            <a:r>
              <a:rPr lang="it-IT" sz="2000" dirty="0" err="1"/>
              <a:t>Fiameni</a:t>
            </a:r>
            <a:r>
              <a:rPr lang="it-IT" sz="2000" dirty="0"/>
              <a:t> (CINECA)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Nuno</a:t>
            </a:r>
            <a:r>
              <a:rPr lang="it-IT" sz="2000" dirty="0"/>
              <a:t> </a:t>
            </a:r>
            <a:r>
              <a:rPr lang="it-IT" sz="2000" dirty="0" err="1"/>
              <a:t>Varandas</a:t>
            </a:r>
            <a:r>
              <a:rPr lang="it-IT" sz="2000" dirty="0"/>
              <a:t> (F6S)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Hugo </a:t>
            </a:r>
            <a:r>
              <a:rPr lang="it-IT" sz="2000" dirty="0" err="1"/>
              <a:t>Cantão</a:t>
            </a:r>
            <a:r>
              <a:rPr lang="it-IT" sz="2000" dirty="0"/>
              <a:t> (F6S)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David Wright (UCL)</a:t>
            </a:r>
          </a:p>
        </p:txBody>
      </p:sp>
    </p:spTree>
    <p:extLst>
      <p:ext uri="{BB962C8B-B14F-4D97-AF65-F5344CB8AC3E}">
        <p14:creationId xmlns:p14="http://schemas.microsoft.com/office/powerpoint/2010/main" val="107154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Digital Innovation Hubs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F83A62BF-C05F-384F-83C3-B0E929290C15}"/>
              </a:ext>
            </a:extLst>
          </p:cNvPr>
          <p:cNvSpPr txBox="1">
            <a:spLocks/>
          </p:cNvSpPr>
          <p:nvPr/>
        </p:nvSpPr>
        <p:spPr>
          <a:xfrm>
            <a:off x="277617" y="1196752"/>
            <a:ext cx="11747001" cy="51845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What is a Digital Innovation Hub?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EC initiative definition: An </a:t>
            </a:r>
            <a:r>
              <a:rPr lang="en-US" sz="2000" dirty="0">
                <a:solidFill>
                  <a:srgbClr val="B5892D"/>
                </a:solidFill>
              </a:rPr>
              <a:t>ecosystem</a:t>
            </a:r>
            <a:r>
              <a:rPr lang="en-US" sz="2000" dirty="0"/>
              <a:t> of start-ups, SMEs, large industries, researchers, accelerators and investors that fosters the creation of partnerships to stimulate </a:t>
            </a:r>
            <a:r>
              <a:rPr lang="en-US" sz="2000" dirty="0">
                <a:solidFill>
                  <a:srgbClr val="B5892D"/>
                </a:solidFill>
              </a:rPr>
              <a:t>innovation</a:t>
            </a:r>
            <a:r>
              <a:rPr lang="en-US" sz="2000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Objective: Establish a Pan-European network of Digital Innovation Hubs (DIHs)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Status: 100+ DIHs registered comprising both regional and European ones that focus on a variety of sectors and topics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https://ec.europa.eu/digital-single-market/en/digital-innovation-hubs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lvl="1" indent="0">
              <a:buFont typeface="Arial"/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algn="just"/>
            <a:r>
              <a:rPr lang="en-US" dirty="0"/>
              <a:t>The EOSC DIH</a:t>
            </a:r>
            <a:endParaRPr lang="en-US" sz="24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dirty="0"/>
              <a:t>Builds on the EC initiative to </a:t>
            </a:r>
            <a:r>
              <a:rPr lang="en-US" sz="2000" b="1" dirty="0">
                <a:solidFill>
                  <a:srgbClr val="A4762A"/>
                </a:solidFill>
              </a:rPr>
              <a:t>onboard industrial partnerships </a:t>
            </a:r>
            <a:r>
              <a:rPr lang="en-US" sz="2000" dirty="0"/>
              <a:t>within the </a:t>
            </a:r>
            <a:r>
              <a:rPr lang="en-US" sz="2000" b="1" u="sng" dirty="0">
                <a:solidFill>
                  <a:srgbClr val="A4762A"/>
                </a:solidFill>
              </a:rPr>
              <a:t>European Open Science Cloud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A4762A"/>
                </a:solidFill>
              </a:rPr>
              <a:t>Joint effort</a:t>
            </a:r>
            <a:r>
              <a:rPr lang="en-US" sz="2000" dirty="0"/>
              <a:t> from years of individual e-Infrastructure industry engagement programs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dirty="0"/>
              <a:t>Focused on (not limited to) </a:t>
            </a:r>
            <a:r>
              <a:rPr lang="en-US" sz="2000" b="1" dirty="0">
                <a:solidFill>
                  <a:srgbClr val="A4762A"/>
                </a:solidFill>
              </a:rPr>
              <a:t>start-ups and SMEs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Starts with </a:t>
            </a:r>
            <a:r>
              <a:rPr lang="en-US" sz="2000" b="1" dirty="0">
                <a:solidFill>
                  <a:srgbClr val="A4762A"/>
                </a:solidFill>
              </a:rPr>
              <a:t>6 business pilots </a:t>
            </a:r>
            <a:r>
              <a:rPr lang="en-US" sz="2000" dirty="0"/>
              <a:t>selected during project preparation; open for many more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</a:t>
            </a:r>
            <a:r>
              <a:rPr lang="en-US" sz="2000" b="1" dirty="0">
                <a:solidFill>
                  <a:srgbClr val="A4762A"/>
                </a:solidFill>
              </a:rPr>
              <a:t>persist beyond </a:t>
            </a:r>
            <a:r>
              <a:rPr lang="en-US" sz="2000" dirty="0"/>
              <a:t>the life of any support project (e.g. </a:t>
            </a:r>
            <a:r>
              <a:rPr lang="en-US" sz="2000" b="1" dirty="0">
                <a:solidFill>
                  <a:srgbClr val="A4762A"/>
                </a:solidFill>
              </a:rPr>
              <a:t>EOSC-hub </a:t>
            </a:r>
            <a:r>
              <a:rPr lang="en-US" sz="2000" dirty="0"/>
              <a:t>project – </a:t>
            </a:r>
            <a:r>
              <a:rPr lang="en-US" sz="2000" dirty="0">
                <a:solidFill>
                  <a:srgbClr val="75A4D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www.eosc-hub.eu</a:t>
            </a:r>
            <a:r>
              <a:rPr lang="en-US" sz="2000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08DF028-2358-404C-9DED-A112DE3401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296" y="3483995"/>
            <a:ext cx="3106041" cy="73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5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EOSC DIH: </a:t>
            </a:r>
            <a:r>
              <a:rPr lang="en-US" altLang="ko-KR" b="0" dirty="0">
                <a:solidFill>
                  <a:srgbClr val="A4762A"/>
                </a:solidFill>
              </a:rPr>
              <a:t>Overview</a:t>
            </a:r>
            <a:endParaRPr lang="ko-KR" altLang="en-US" b="0" dirty="0">
              <a:solidFill>
                <a:srgbClr val="A4762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www.eosc-dih.eu</a:t>
            </a:r>
            <a:r>
              <a:rPr lang="en-US" dirty="0"/>
              <a:t>/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7768" y="4365104"/>
            <a:ext cx="7920880" cy="2016224"/>
          </a:xfrm>
          <a:prstGeom prst="rect">
            <a:avLst/>
          </a:prstGeom>
          <a:noFill/>
          <a:ln w="254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9376" y="1772816"/>
            <a:ext cx="3168352" cy="4608512"/>
          </a:xfrm>
          <a:prstGeom prst="rect">
            <a:avLst/>
          </a:prstGeom>
          <a:solidFill>
            <a:schemeClr val="tx2"/>
          </a:solidFill>
          <a:ln w="2540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5400" y="1556792"/>
            <a:ext cx="127492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Figures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772816"/>
            <a:ext cx="7848872" cy="2304256"/>
          </a:xfrm>
          <a:prstGeom prst="rect">
            <a:avLst/>
          </a:prstGeom>
          <a:solidFill>
            <a:schemeClr val="accent4"/>
          </a:solidFill>
          <a:ln w="254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90360" y="1628800"/>
            <a:ext cx="114727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Mission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51784" y="2309813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rgbClr val="192E45"/>
                </a:solidFill>
              </a:rPr>
              <a:t>“To bring private companies into the </a:t>
            </a:r>
          </a:p>
          <a:p>
            <a:pPr algn="ctr"/>
            <a:r>
              <a:rPr lang="en-US" sz="2800" b="1" i="1" dirty="0">
                <a:solidFill>
                  <a:srgbClr val="192E45"/>
                </a:solidFill>
              </a:rPr>
              <a:t>European Open Science Cloud </a:t>
            </a:r>
          </a:p>
          <a:p>
            <a:pPr algn="ctr"/>
            <a:r>
              <a:rPr lang="en-US" sz="2800" b="1" i="1" dirty="0">
                <a:solidFill>
                  <a:srgbClr val="192E45"/>
                </a:solidFill>
              </a:rPr>
              <a:t>through concrete business cases.”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223792" y="4221088"/>
            <a:ext cx="110799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Driven by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1384" y="2348880"/>
            <a:ext cx="274838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Start: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1</a:t>
            </a:r>
            <a:r>
              <a:rPr lang="en-US" sz="2400" b="1" baseline="30000" dirty="0">
                <a:solidFill>
                  <a:schemeClr val="bg1"/>
                </a:solidFill>
              </a:rPr>
              <a:t>st</a:t>
            </a:r>
            <a:r>
              <a:rPr lang="en-US" sz="2400" b="1" dirty="0">
                <a:solidFill>
                  <a:schemeClr val="bg1"/>
                </a:solidFill>
              </a:rPr>
              <a:t> January 2018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48 </a:t>
            </a:r>
            <a:r>
              <a:rPr lang="en-US" sz="2400" b="1" dirty="0">
                <a:solidFill>
                  <a:schemeClr val="bg1"/>
                </a:solidFill>
              </a:rPr>
              <a:t>Service offerings</a:t>
            </a:r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25 </a:t>
            </a:r>
            <a:r>
              <a:rPr lang="en-US" sz="2400" b="1" dirty="0">
                <a:solidFill>
                  <a:schemeClr val="bg1"/>
                </a:solidFill>
              </a:rPr>
              <a:t>Partners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6 </a:t>
            </a:r>
            <a:r>
              <a:rPr lang="en-US" sz="2400" b="1" dirty="0">
                <a:solidFill>
                  <a:schemeClr val="bg1"/>
                </a:solidFill>
              </a:rPr>
              <a:t>Pilots running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5" name="object 12"/>
          <p:cNvSpPr/>
          <p:nvPr/>
        </p:nvSpPr>
        <p:spPr>
          <a:xfrm>
            <a:off x="4211618" y="5076209"/>
            <a:ext cx="1757548" cy="59401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13"/>
          <p:cNvSpPr/>
          <p:nvPr/>
        </p:nvSpPr>
        <p:spPr>
          <a:xfrm>
            <a:off x="6297346" y="5101924"/>
            <a:ext cx="2479986" cy="140667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7" name="Picture 76" descr="F6S-Logo-HD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8247" y="5450109"/>
            <a:ext cx="710308" cy="710308"/>
          </a:xfrm>
          <a:prstGeom prst="rect">
            <a:avLst/>
          </a:prstGeom>
        </p:spPr>
      </p:pic>
      <p:pic>
        <p:nvPicPr>
          <p:cNvPr id="27" name="Picture 26" descr="PSNC_logo_niebieskie_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716" y="4653136"/>
            <a:ext cx="1565780" cy="576064"/>
          </a:xfrm>
          <a:prstGeom prst="rect">
            <a:avLst/>
          </a:prstGeom>
        </p:spPr>
      </p:pic>
      <p:sp>
        <p:nvSpPr>
          <p:cNvPr id="78" name="object 14"/>
          <p:cNvSpPr/>
          <p:nvPr/>
        </p:nvSpPr>
        <p:spPr>
          <a:xfrm>
            <a:off x="6080267" y="4180597"/>
            <a:ext cx="2565378" cy="15211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6818" y="4890794"/>
            <a:ext cx="894446" cy="96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02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EOSC DIH: </a:t>
            </a:r>
            <a:r>
              <a:rPr lang="en-US" b="0" dirty="0">
                <a:solidFill>
                  <a:srgbClr val="B5892D"/>
                </a:solidFill>
              </a:rPr>
              <a:t>Objectives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046AA75-FBF4-A04D-96A1-4DED17FD310F}"/>
              </a:ext>
            </a:extLst>
          </p:cNvPr>
          <p:cNvSpPr txBox="1">
            <a:spLocks/>
          </p:cNvSpPr>
          <p:nvPr/>
        </p:nvSpPr>
        <p:spPr>
          <a:xfrm>
            <a:off x="2298119" y="1196752"/>
            <a:ext cx="9342497" cy="504056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Offer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access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e-Infrastructure resources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to support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pilots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, prototyping, scaling-up, design, performance verification, testing, demonstration, etc.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Facilitate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partnerships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with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SMEs/industry, innovation clusters, accelerators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investors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that stimulate</a:t>
            </a:r>
            <a:r>
              <a:rPr lang="en-US" sz="2400" b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innovation 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b="1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Increase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cs typeface="Calibri" charset="0"/>
              </a:rPr>
              <a:t>visibility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cs typeface="Calibri" charset="0"/>
              </a:rPr>
              <a:t>on a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cs typeface="Calibri" charset="0"/>
              </a:rPr>
              <a:t>European/International level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Provide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business coaching</a:t>
            </a:r>
            <a:r>
              <a:rPr lang="en-US" sz="2400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training to “accelerate”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market uptake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exploitation</a:t>
            </a:r>
            <a:r>
              <a:rPr lang="en-US" sz="24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results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Font typeface="Arial"/>
              <a:buNone/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Support access to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funding/grants 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Font typeface="Arial"/>
              <a:buNone/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Develop </a:t>
            </a:r>
            <a:r>
              <a:rPr lang="en-US" sz="2400" b="1" dirty="0">
                <a:solidFill>
                  <a:srgbClr val="B5892D"/>
                </a:solidFill>
                <a:latin typeface="Calibri" charset="0"/>
                <a:ea typeface="Calibri" charset="0"/>
                <a:cs typeface="Calibri" charset="0"/>
              </a:rPr>
              <a:t>long-term business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relationships</a:t>
            </a:r>
          </a:p>
        </p:txBody>
      </p:sp>
      <p:pic>
        <p:nvPicPr>
          <p:cNvPr id="8" name="13 Imagen">
            <a:extLst>
              <a:ext uri="{FF2B5EF4-FFF2-40B4-BE49-F238E27FC236}">
                <a16:creationId xmlns:a16="http://schemas.microsoft.com/office/drawing/2014/main" xmlns="" id="{4FBFB94A-BFE8-A749-891B-793C796DA9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58" y="2386468"/>
            <a:ext cx="1215890" cy="102814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6BE7E1C-ACFB-4344-AFC1-E919A9BA304A}"/>
              </a:ext>
            </a:extLst>
          </p:cNvPr>
          <p:cNvGrpSpPr>
            <a:grpSpLocks noChangeAspect="1"/>
          </p:cNvGrpSpPr>
          <p:nvPr/>
        </p:nvGrpSpPr>
        <p:grpSpPr>
          <a:xfrm>
            <a:off x="539001" y="1196752"/>
            <a:ext cx="1173877" cy="1057995"/>
            <a:chOff x="395536" y="4600157"/>
            <a:chExt cx="1386307" cy="1249454"/>
          </a:xfrm>
        </p:grpSpPr>
        <p:pic>
          <p:nvPicPr>
            <p:cNvPr id="10" name="Picture 5" descr="C:\Users\Javier\AppData\Local\Microsoft\Windows\INetCache\IE\ZDFXKT99\MC910216362[1].png">
              <a:extLst>
                <a:ext uri="{FF2B5EF4-FFF2-40B4-BE49-F238E27FC236}">
                  <a16:creationId xmlns:a16="http://schemas.microsoft.com/office/drawing/2014/main" xmlns="" id="{14961DDF-07C1-2A49-B832-274EB86FD3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5536" y="4629450"/>
              <a:ext cx="1386307" cy="1194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xmlns="" id="{97AB0B28-3262-6B40-A47C-9BC9B3128E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9311" y="5081493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xmlns="" id="{DE2E53C1-1541-A547-9AEB-0EB6DD11E1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3280" y="5259901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xmlns="" id="{413206D2-DF51-4243-8BD4-935F919CB7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8543" y="4600157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xmlns="" id="{22E1085C-AC89-9341-BC79-DDA20E3F65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1008" y="4792184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Javier\AppData\Local\Microsoft\Windows\INetCache\IE\K6XY1VPR\MC900435242[1].png">
              <a:extLst>
                <a:ext uri="{FF2B5EF4-FFF2-40B4-BE49-F238E27FC236}">
                  <a16:creationId xmlns:a16="http://schemas.microsoft.com/office/drawing/2014/main" xmlns="" id="{EB64EEC8-3289-C64C-A075-703A848424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92881" y="5304248"/>
              <a:ext cx="324639" cy="545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D945F9C-2E5A-0946-832D-269BCA71B3C1}"/>
              </a:ext>
            </a:extLst>
          </p:cNvPr>
          <p:cNvGrpSpPr/>
          <p:nvPr/>
        </p:nvGrpSpPr>
        <p:grpSpPr>
          <a:xfrm>
            <a:off x="539001" y="3635766"/>
            <a:ext cx="1206856" cy="1122588"/>
            <a:chOff x="256669" y="1340768"/>
            <a:chExt cx="1525174" cy="1212770"/>
          </a:xfrm>
        </p:grpSpPr>
        <p:pic>
          <p:nvPicPr>
            <p:cNvPr id="17" name="11 Imagen">
              <a:extLst>
                <a:ext uri="{FF2B5EF4-FFF2-40B4-BE49-F238E27FC236}">
                  <a16:creationId xmlns:a16="http://schemas.microsoft.com/office/drawing/2014/main" xmlns="" id="{5A316DE0-2D74-1440-A27B-29A0E1192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348371"/>
              <a:ext cx="667260" cy="640469"/>
            </a:xfrm>
            <a:prstGeom prst="rect">
              <a:avLst/>
            </a:prstGeom>
          </p:spPr>
        </p:pic>
        <p:pic>
          <p:nvPicPr>
            <p:cNvPr id="18" name="12 Imagen">
              <a:extLst>
                <a:ext uri="{FF2B5EF4-FFF2-40B4-BE49-F238E27FC236}">
                  <a16:creationId xmlns:a16="http://schemas.microsoft.com/office/drawing/2014/main" xmlns="" id="{077ADFE6-FDB4-654E-A2CF-A587FCC0A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536" y="1340768"/>
              <a:ext cx="609411" cy="783010"/>
            </a:xfrm>
            <a:prstGeom prst="rect">
              <a:avLst/>
            </a:prstGeom>
          </p:spPr>
        </p:pic>
        <p:pic>
          <p:nvPicPr>
            <p:cNvPr id="19" name="9 Imagen">
              <a:extLst>
                <a:ext uri="{FF2B5EF4-FFF2-40B4-BE49-F238E27FC236}">
                  <a16:creationId xmlns:a16="http://schemas.microsoft.com/office/drawing/2014/main" xmlns="" id="{99C884DA-8284-DF4C-AA7A-934E28C9C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669" y="1910184"/>
              <a:ext cx="826513" cy="640686"/>
            </a:xfrm>
            <a:prstGeom prst="rect">
              <a:avLst/>
            </a:prstGeom>
          </p:spPr>
        </p:pic>
        <p:pic>
          <p:nvPicPr>
            <p:cNvPr id="20" name="8 Imagen">
              <a:extLst>
                <a:ext uri="{FF2B5EF4-FFF2-40B4-BE49-F238E27FC236}">
                  <a16:creationId xmlns:a16="http://schemas.microsoft.com/office/drawing/2014/main" xmlns="" id="{7C224F18-3591-3D43-BFE1-66A15DE63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8559" y="1988840"/>
              <a:ext cx="653284" cy="564698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0D99548-9E64-3143-8BD5-3A2F9C24FB4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92" y="4984253"/>
            <a:ext cx="1712275" cy="111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9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Technical </a:t>
            </a:r>
            <a:r>
              <a:rPr lang="en-US" altLang="ko-KR" b="0" dirty="0">
                <a:solidFill>
                  <a:srgbClr val="A4762A"/>
                </a:solidFill>
              </a:rPr>
              <a:t>Access</a:t>
            </a:r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altLang="ko-KR" b="0" dirty="0">
                <a:solidFill>
                  <a:schemeClr val="accent1"/>
                </a:solidFill>
              </a:rPr>
              <a:t>Resources</a:t>
            </a:r>
            <a:endParaRPr lang="ko-KR" altLang="en-US" b="0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www.eosc-hub.eu</a:t>
            </a:r>
            <a:r>
              <a:rPr lang="en-US" dirty="0"/>
              <a:t>/catalogue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7768" y="3573016"/>
            <a:ext cx="7992888" cy="3096344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43872" y="3356992"/>
            <a:ext cx="276229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Storage &amp; Data  Processing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839416" y="1556792"/>
            <a:ext cx="2808312" cy="3024336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55440" y="1412776"/>
            <a:ext cx="106268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Compute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556792"/>
            <a:ext cx="7848872" cy="1512168"/>
          </a:xfrm>
          <a:prstGeom prst="rect">
            <a:avLst/>
          </a:prstGeom>
          <a:noFill/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20734" y="1412776"/>
            <a:ext cx="337952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Thematic Data-Analytics Services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7408" y="5301208"/>
            <a:ext cx="2880320" cy="1368152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83432" y="5085184"/>
            <a:ext cx="162432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Authentication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5517232"/>
            <a:ext cx="727190" cy="8385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3432" y="636158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B2access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79576" y="636158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Check-in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600" y="5589239"/>
            <a:ext cx="748926" cy="70459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756" y="2145922"/>
            <a:ext cx="751536" cy="5907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70506" y="280135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Cloud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53085" y="2581498"/>
            <a:ext cx="838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Climate </a:t>
            </a:r>
          </a:p>
          <a:p>
            <a:pPr algn="ctr"/>
            <a:r>
              <a:rPr lang="en-US" sz="1400" dirty="0"/>
              <a:t>Analytics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35744" y="6237312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EGI archive storage</a:t>
            </a:r>
            <a:endParaRPr lang="en-US" sz="1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5960" y="1772816"/>
            <a:ext cx="909960" cy="90996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70266" y="2581744"/>
            <a:ext cx="11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Arts &amp; Humanities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6080" y="1772816"/>
            <a:ext cx="909960" cy="90996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816080" y="2564904"/>
            <a:ext cx="904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Structural</a:t>
            </a:r>
          </a:p>
          <a:p>
            <a:pPr algn="ctr"/>
            <a:r>
              <a:rPr lang="en-US" sz="1400" dirty="0"/>
              <a:t> biology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5960" y="1916832"/>
            <a:ext cx="658912" cy="65891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938546" y="2563387"/>
            <a:ext cx="967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Particle Physics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0216" y="1844824"/>
            <a:ext cx="749409" cy="76470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007887" y="2563387"/>
            <a:ext cx="120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Atlantic Coast Forecast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08368" y="1844824"/>
            <a:ext cx="764704" cy="76470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32504" y="1844824"/>
            <a:ext cx="837952" cy="83795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495249" y="2554564"/>
            <a:ext cx="1077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Earth </a:t>
            </a:r>
          </a:p>
          <a:p>
            <a:pPr algn="ctr"/>
            <a:r>
              <a:rPr lang="en-US" sz="1400" dirty="0"/>
              <a:t>Observation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1784" y="3861048"/>
            <a:ext cx="835090" cy="96853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51784" y="5301208"/>
            <a:ext cx="864854" cy="100305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75920" y="5301208"/>
            <a:ext cx="864854" cy="100305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5920" y="3861048"/>
            <a:ext cx="869216" cy="100811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29062" y="3861048"/>
            <a:ext cx="907098" cy="1052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00056" y="5301208"/>
            <a:ext cx="879138" cy="101961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87536" y="2126194"/>
            <a:ext cx="736082" cy="66247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383454" y="4018375"/>
            <a:ext cx="1719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High-Throughput</a:t>
            </a:r>
          </a:p>
          <a:p>
            <a:pPr algn="ctr"/>
            <a:r>
              <a:rPr lang="en-US" sz="1400" dirty="0"/>
              <a:t>Compute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957668" y="3310399"/>
            <a:ext cx="649922" cy="7271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821552" y="279706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Cloud Container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824192" y="486916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Data hub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71115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B2Handle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5303912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B2Share</a:t>
            </a:r>
            <a:endParaRPr lang="en-US" sz="12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300816" y="3789041"/>
            <a:ext cx="670543" cy="936104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9120336" y="479715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Online Storage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00056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B2Drop</a:t>
            </a:r>
            <a:endParaRPr lang="en-US" sz="12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560496" y="3861048"/>
            <a:ext cx="946944" cy="946944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0416480" y="479715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Services for Sensitive data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184232" y="5445224"/>
            <a:ext cx="2032000" cy="62230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8184232" y="6165304"/>
            <a:ext cx="1655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/>
              <a:t>CernVM</a:t>
            </a:r>
            <a:r>
              <a:rPr lang="en-US" dirty="0"/>
              <a:t> </a:t>
            </a:r>
            <a:r>
              <a:rPr lang="en-US" sz="1400" dirty="0"/>
              <a:t>File System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79776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B2Stage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5303912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B2Find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528048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B2Safe</a:t>
            </a:r>
            <a:endParaRPr lang="en-US" sz="1200" dirty="0"/>
          </a:p>
        </p:txBody>
      </p:sp>
      <p:sp>
        <p:nvSpPr>
          <p:cNvPr id="74" name="Oval 25">
            <a:extLst>
              <a:ext uri="{FF2B5EF4-FFF2-40B4-BE49-F238E27FC236}">
                <a16:creationId xmlns="" xmlns:a16="http://schemas.microsoft.com/office/drawing/2014/main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7968208" y="3861048"/>
            <a:ext cx="864096" cy="865274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rgbClr val="0C4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632504" y="5373216"/>
            <a:ext cx="1019827" cy="83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6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 smtClean="0">
                <a:solidFill>
                  <a:schemeClr val="tx2"/>
                </a:solidFill>
              </a:rPr>
              <a:t>EOSC-DIH: </a:t>
            </a:r>
            <a:r>
              <a:rPr lang="en-US" altLang="ko-KR" sz="3600" dirty="0" smtClean="0">
                <a:solidFill>
                  <a:srgbClr val="A4762A"/>
                </a:solidFill>
              </a:rPr>
              <a:t>Services</a:t>
            </a:r>
            <a:endParaRPr lang="ko-KR" altLang="en-US" sz="3600" dirty="0">
              <a:solidFill>
                <a:srgbClr val="A4762A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67915" y="2370543"/>
            <a:ext cx="5856171" cy="2160000"/>
            <a:chOff x="2375936" y="2061640"/>
            <a:chExt cx="4392128" cy="1620000"/>
          </a:xfrm>
        </p:grpSpPr>
        <p:sp>
          <p:nvSpPr>
            <p:cNvPr id="6" name="Diamond 5"/>
            <p:cNvSpPr/>
            <p:nvPr/>
          </p:nvSpPr>
          <p:spPr>
            <a:xfrm>
              <a:off x="5148064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Diamond 6"/>
            <p:cNvSpPr/>
            <p:nvPr/>
          </p:nvSpPr>
          <p:spPr>
            <a:xfrm>
              <a:off x="2375936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Diamond 7"/>
            <p:cNvSpPr/>
            <p:nvPr/>
          </p:nvSpPr>
          <p:spPr>
            <a:xfrm>
              <a:off x="457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Diamond 8"/>
            <p:cNvSpPr/>
            <p:nvPr/>
          </p:nvSpPr>
          <p:spPr>
            <a:xfrm>
              <a:off x="331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1" name="Oval 21"/>
          <p:cNvSpPr>
            <a:spLocks noChangeAspect="1"/>
          </p:cNvSpPr>
          <p:nvPr/>
        </p:nvSpPr>
        <p:spPr>
          <a:xfrm>
            <a:off x="9041703" y="2350759"/>
            <a:ext cx="434136" cy="4377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23"/>
          <p:cNvSpPr/>
          <p:nvPr/>
        </p:nvSpPr>
        <p:spPr>
          <a:xfrm>
            <a:off x="7896200" y="3175331"/>
            <a:ext cx="576064" cy="39012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16" name="Oval 21"/>
          <p:cNvSpPr>
            <a:spLocks noChangeAspect="1"/>
          </p:cNvSpPr>
          <p:nvPr/>
        </p:nvSpPr>
        <p:spPr>
          <a:xfrm>
            <a:off x="7796660" y="3391355"/>
            <a:ext cx="459580" cy="4634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44071" y="1447142"/>
            <a:ext cx="2627593" cy="2073713"/>
            <a:chOff x="2551705" y="4348980"/>
            <a:chExt cx="2357003" cy="817887"/>
          </a:xfrm>
        </p:grpSpPr>
        <p:sp>
          <p:nvSpPr>
            <p:cNvPr id="18" name="TextBox 17"/>
            <p:cNvSpPr txBox="1"/>
            <p:nvPr/>
          </p:nvSpPr>
          <p:spPr>
            <a:xfrm>
              <a:off x="2551706" y="4547782"/>
              <a:ext cx="2357002" cy="619085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Pilots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Scaling-up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Design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Testing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Demonstrators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Performance Verification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51705" y="4348980"/>
              <a:ext cx="2336966" cy="1456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Piloting and co-design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07368" y="4150506"/>
            <a:ext cx="2710623" cy="2337191"/>
            <a:chOff x="2551705" y="4335332"/>
            <a:chExt cx="2357003" cy="1094534"/>
          </a:xfrm>
        </p:grpSpPr>
        <p:sp>
          <p:nvSpPr>
            <p:cNvPr id="21" name="TextBox 20"/>
            <p:cNvSpPr txBox="1"/>
            <p:nvPr/>
          </p:nvSpPr>
          <p:spPr>
            <a:xfrm>
              <a:off x="2551706" y="4579467"/>
              <a:ext cx="2357002" cy="8503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Technical expertise &amp; support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Trainings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Commercialization consultancy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Brokerage to funding and business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acceleration opportunities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51705" y="4335332"/>
              <a:ext cx="2336966" cy="1729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Human Services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034546" y="1447140"/>
            <a:ext cx="2894102" cy="2587063"/>
            <a:chOff x="2551705" y="4179440"/>
            <a:chExt cx="2368090" cy="2445587"/>
          </a:xfrm>
        </p:grpSpPr>
        <p:sp>
          <p:nvSpPr>
            <p:cNvPr id="24" name="TextBox 23"/>
            <p:cNvSpPr txBox="1"/>
            <p:nvPr/>
          </p:nvSpPr>
          <p:spPr>
            <a:xfrm>
              <a:off x="2562793" y="4908448"/>
              <a:ext cx="2357002" cy="171657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Federated HTC &amp; Cloud</a:t>
              </a: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Compute </a:t>
              </a:r>
              <a:r>
                <a:rPr lang="en-US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IaaS</a:t>
              </a:r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 &amp; </a:t>
              </a:r>
              <a:r>
                <a:rPr lang="en-US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PaaS</a:t>
              </a:r>
              <a:endParaRPr lang="en-US" altLang="ko-KR" sz="1600" b="1" dirty="0">
                <a:solidFill>
                  <a:schemeClr val="tx2"/>
                </a:solidFill>
                <a:cs typeface="Arial" pitchFamily="34" charset="0"/>
              </a:endParaRP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Thematic data analytics</a:t>
              </a:r>
            </a:p>
            <a:p>
              <a:r>
                <a:rPr lang="fr-FR" altLang="ko-KR" sz="1600" b="1" dirty="0">
                  <a:solidFill>
                    <a:schemeClr val="tx2"/>
                  </a:solidFill>
                  <a:cs typeface="Arial" pitchFamily="34" charset="0"/>
                </a:rPr>
                <a:t>Data Management, curation &amp;</a:t>
              </a: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P</a:t>
              </a:r>
              <a:r>
                <a:rPr lang="fr-FR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reservation</a:t>
              </a:r>
              <a:endParaRPr lang="fr-FR" altLang="ko-KR" sz="1600" b="1" dirty="0">
                <a:solidFill>
                  <a:schemeClr val="tx2"/>
                </a:solidFill>
                <a:cs typeface="Arial" pitchFamily="34" charset="0"/>
              </a:endParaRP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Processing of sensitive data</a:t>
              </a:r>
            </a:p>
            <a:p>
              <a:endParaRPr lang="ko-KR" altLang="en-US" sz="1600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51705" y="4179440"/>
              <a:ext cx="2336966" cy="48474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Technical access and Resources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048328" y="4383966"/>
            <a:ext cx="2880320" cy="2103732"/>
            <a:chOff x="2609193" y="4318752"/>
            <a:chExt cx="2299515" cy="953138"/>
          </a:xfrm>
        </p:grpSpPr>
        <p:sp>
          <p:nvSpPr>
            <p:cNvPr id="27" name="TextBox 26"/>
            <p:cNvSpPr txBox="1"/>
            <p:nvPr/>
          </p:nvSpPr>
          <p:spPr>
            <a:xfrm>
              <a:off x="2609193" y="4560724"/>
              <a:ext cx="2299515" cy="71116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Promotion of service and products in EOSC-hub service catalogue</a:t>
              </a:r>
            </a:p>
            <a:p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Facilitate collaborations and partnerships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16961" y="4318752"/>
              <a:ext cx="2271710" cy="16733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Visibility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cxnSp>
        <p:nvCxnSpPr>
          <p:cNvPr id="32" name="Elbow Connector 31"/>
          <p:cNvCxnSpPr>
            <a:stCxn id="7" idx="0"/>
          </p:cNvCxnSpPr>
          <p:nvPr/>
        </p:nvCxnSpPr>
        <p:spPr>
          <a:xfrm rot="16200000" flipV="1">
            <a:off x="3757875" y="1880502"/>
            <a:ext cx="279495" cy="700588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6" idx="0"/>
          </p:cNvCxnSpPr>
          <p:nvPr/>
        </p:nvCxnSpPr>
        <p:spPr>
          <a:xfrm rot="5400000" flipH="1" flipV="1">
            <a:off x="8139350" y="1917615"/>
            <a:ext cx="257665" cy="648192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0800000" flipV="1">
            <a:off x="3791746" y="4256007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0800000" flipH="1" flipV="1">
            <a:off x="6944617" y="4256008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672" y="6096569"/>
            <a:ext cx="1296144" cy="57279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5407579"/>
            <a:ext cx="936104" cy="64765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80" y="4759507"/>
            <a:ext cx="595784" cy="595784"/>
          </a:xfrm>
          <a:prstGeom prst="rect">
            <a:avLst/>
          </a:prstGeom>
        </p:spPr>
      </p:pic>
      <p:sp>
        <p:nvSpPr>
          <p:cNvPr id="43" name="Round Same Side Corner Rectangle 8">
            <a:extLst>
              <a:ext uri="{FF2B5EF4-FFF2-40B4-BE49-F238E27FC236}">
                <a16:creationId xmlns="" xmlns:a16="http://schemas.microsoft.com/office/drawing/2014/main" id="{71A12EB0-4E4A-4C89-AF42-1CAD10105CF8}"/>
              </a:ext>
            </a:extLst>
          </p:cNvPr>
          <p:cNvSpPr/>
          <p:nvPr/>
        </p:nvSpPr>
        <p:spPr>
          <a:xfrm>
            <a:off x="5015880" y="3247339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rapezoid 28">
            <a:extLst>
              <a:ext uri="{FF2B5EF4-FFF2-40B4-BE49-F238E27FC236}">
                <a16:creationId xmlns="" xmlns:a16="http://schemas.microsoft.com/office/drawing/2014/main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3863752" y="3088065"/>
            <a:ext cx="504056" cy="610864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5" name="Round Same Side Corner Rectangle 11">
            <a:extLst>
              <a:ext uri="{FF2B5EF4-FFF2-40B4-BE49-F238E27FC236}">
                <a16:creationId xmlns="" xmlns:a16="http://schemas.microsoft.com/office/drawing/2014/main" id="{ABBE2211-6786-4D89-A0AA-989DE5EA66B7}"/>
              </a:ext>
            </a:extLst>
          </p:cNvPr>
          <p:cNvSpPr/>
          <p:nvPr/>
        </p:nvSpPr>
        <p:spPr>
          <a:xfrm rot="9900000">
            <a:off x="6853895" y="3294140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10" name="Picture 9" descr="EOSC-Hub_Logo_pall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2492896"/>
            <a:ext cx="1561856" cy="1646957"/>
          </a:xfrm>
          <a:prstGeom prst="rect">
            <a:avLst/>
          </a:prstGeom>
        </p:spPr>
      </p:pic>
      <p:pic>
        <p:nvPicPr>
          <p:cNvPr id="14" name="Picture 13" descr="EOSC-Hub_Logo_A_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4221088"/>
            <a:ext cx="1805762" cy="46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650455B-2623-9342-9944-C909CEBEB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636913"/>
            <a:ext cx="5756582" cy="505729"/>
          </a:xfrm>
        </p:spPr>
        <p:txBody>
          <a:bodyPr>
            <a:normAutofit fontScale="90000"/>
          </a:bodyPr>
          <a:lstStyle/>
          <a:p>
            <a:r>
              <a:rPr lang="en-GB" dirty="0"/>
              <a:t>Initial 6 Business Pilots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0FFEABB-795D-3D4A-BA07-BE7B82B4F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95401" y="3304636"/>
            <a:ext cx="11496599" cy="505729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B5892D"/>
                </a:solidFill>
              </a:rPr>
              <a:t>Pre-selected to kick start the DIH - </a:t>
            </a:r>
            <a:r>
              <a:rPr lang="en-US" dirty="0">
                <a:solidFill>
                  <a:srgbClr val="1D2F45"/>
                </a:solidFill>
              </a:rPr>
              <a:t>open for many more!</a:t>
            </a:r>
          </a:p>
          <a:p>
            <a:endParaRPr lang="en-GB" dirty="0">
              <a:solidFill>
                <a:srgbClr val="B5892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A0C6315-6511-1D4F-AA43-A0A6E62BDC6F}"/>
              </a:ext>
            </a:extLst>
          </p:cNvPr>
          <p:cNvSpPr txBox="1"/>
          <p:nvPr/>
        </p:nvSpPr>
        <p:spPr>
          <a:xfrm>
            <a:off x="5708074" y="116378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sz="1350" b="1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14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99656" y="188640"/>
            <a:ext cx="8352928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EOSC DIH: Our Initial 6 </a:t>
            </a:r>
            <a:r>
              <a:rPr lang="en-US" altLang="ko-KR" sz="3600" dirty="0">
                <a:solidFill>
                  <a:schemeClr val="accent1"/>
                </a:solidFill>
              </a:rPr>
              <a:t>Business Pilots</a:t>
            </a:r>
            <a:endParaRPr lang="en-US" altLang="ko-KR" sz="3600" dirty="0"/>
          </a:p>
        </p:txBody>
      </p:sp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</p:spTree>
    <p:extLst>
      <p:ext uri="{BB962C8B-B14F-4D97-AF65-F5344CB8AC3E}">
        <p14:creationId xmlns:p14="http://schemas.microsoft.com/office/powerpoint/2010/main" val="3702498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3511107-27DB-6947-A13E-F823C812B729}"/>
              </a:ext>
            </a:extLst>
          </p:cNvPr>
          <p:cNvSpPr/>
          <p:nvPr/>
        </p:nvSpPr>
        <p:spPr>
          <a:xfrm>
            <a:off x="407368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Improving safety and operational performance of seaports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E5AF113-796E-B848-9ECA-BC43B8597A02}"/>
              </a:ext>
            </a:extLst>
          </p:cNvPr>
          <p:cNvSpPr/>
          <p:nvPr/>
        </p:nvSpPr>
        <p:spPr>
          <a:xfrm>
            <a:off x="4295800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Cloud Framework for State-of-the-art Space Weather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A8EA747-3337-904F-94CB-28A454199DD0}"/>
              </a:ext>
            </a:extLst>
          </p:cNvPr>
          <p:cNvSpPr/>
          <p:nvPr/>
        </p:nvSpPr>
        <p:spPr>
          <a:xfrm>
            <a:off x="8184232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Using data cloud Services to manage harmful algae blooms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E183CF0-7854-454A-987A-7D7E9FD6E7D7}"/>
              </a:ext>
            </a:extLst>
          </p:cNvPr>
          <p:cNvSpPr/>
          <p:nvPr/>
        </p:nvSpPr>
        <p:spPr>
          <a:xfrm>
            <a:off x="407368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Solutions to secure online services from Botnets Attacks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E99A1DD-CA8B-974F-9096-6AB26FDC68CE}"/>
              </a:ext>
            </a:extLst>
          </p:cNvPr>
          <p:cNvSpPr/>
          <p:nvPr/>
        </p:nvSpPr>
        <p:spPr>
          <a:xfrm>
            <a:off x="4295800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Analysing</a:t>
            </a:r>
            <a:r>
              <a:rPr lang="en-US" dirty="0"/>
              <a:t> Sport Performance through a Cloud-hosted platform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4055177A-35F1-E143-BC60-C7C3CAAFB77D}"/>
              </a:ext>
            </a:extLst>
          </p:cNvPr>
          <p:cNvSpPr/>
          <p:nvPr/>
        </p:nvSpPr>
        <p:spPr>
          <a:xfrm>
            <a:off x="8184232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Platform-as-a-Service Data Analytics for the Furniture Industry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xmlns="" id="{523F80CD-B9ED-2C4C-A1E8-BAF254B4A785}"/>
              </a:ext>
            </a:extLst>
          </p:cNvPr>
          <p:cNvSpPr txBox="1">
            <a:spLocks/>
          </p:cNvSpPr>
          <p:nvPr/>
        </p:nvSpPr>
        <p:spPr>
          <a:xfrm>
            <a:off x="2999656" y="188640"/>
            <a:ext cx="8352928" cy="76808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altLang="ko-KR" sz="3600"/>
              <a:t>EOSC DIH: Our Initial 6 </a:t>
            </a:r>
            <a:r>
              <a:rPr lang="en-US" altLang="ko-KR" sz="3600">
                <a:solidFill>
                  <a:schemeClr val="accent1"/>
                </a:solidFill>
              </a:rPr>
              <a:t>Business Pilots</a:t>
            </a:r>
            <a:endParaRPr lang="en-US" altLang="ko-KR" sz="3600" dirty="0"/>
          </a:p>
        </p:txBody>
      </p:sp>
    </p:spTree>
    <p:extLst>
      <p:ext uri="{BB962C8B-B14F-4D97-AF65-F5344CB8AC3E}">
        <p14:creationId xmlns:p14="http://schemas.microsoft.com/office/powerpoint/2010/main" val="172951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slide_bas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EOSC_HUB_16-9_ppt_template_v0.8" id="{8DB138ED-F999-4E5E-AFD0-12EA3FB52E1E}" vid="{C7DA8598-46A9-41FB-9598-1F55E769143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8669</TotalTime>
  <Words>797</Words>
  <Application>Microsoft Macintosh PowerPoint</Application>
  <PresentationFormat>Custom</PresentationFormat>
  <Paragraphs>156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slide_base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Initial 6 Business Pilots</vt:lpstr>
      <vt:lpstr>PowerPoint Presentation</vt:lpstr>
      <vt:lpstr>PowerPoint Presentation</vt:lpstr>
      <vt:lpstr>PowerPoint Presentation</vt:lpstr>
      <vt:lpstr>Additional Info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Roberta</cp:lastModifiedBy>
  <cp:revision>104</cp:revision>
  <cp:lastPrinted>2018-10-11T12:50:49Z</cp:lastPrinted>
  <dcterms:created xsi:type="dcterms:W3CDTF">2018-07-16T07:35:10Z</dcterms:created>
  <dcterms:modified xsi:type="dcterms:W3CDTF">2018-10-18T21:40:52Z</dcterms:modified>
</cp:coreProperties>
</file>