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4" r:id="rId1"/>
  </p:sldMasterIdLst>
  <p:notesMasterIdLst>
    <p:notesMasterId r:id="rId17"/>
  </p:notesMasterIdLst>
  <p:handoutMasterIdLst>
    <p:handoutMasterId r:id="rId18"/>
  </p:handoutMasterIdLst>
  <p:sldIdLst>
    <p:sldId id="274" r:id="rId2"/>
    <p:sldId id="294" r:id="rId3"/>
    <p:sldId id="299" r:id="rId4"/>
    <p:sldId id="297" r:id="rId5"/>
    <p:sldId id="301" r:id="rId6"/>
    <p:sldId id="300" r:id="rId7"/>
    <p:sldId id="304" r:id="rId8"/>
    <p:sldId id="285" r:id="rId9"/>
    <p:sldId id="291" r:id="rId10"/>
    <p:sldId id="283" r:id="rId11"/>
    <p:sldId id="288" r:id="rId12"/>
    <p:sldId id="284" r:id="rId13"/>
    <p:sldId id="305" r:id="rId14"/>
    <p:sldId id="303" r:id="rId15"/>
    <p:sldId id="280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C4A93"/>
    <a:srgbClr val="192E44"/>
    <a:srgbClr val="192E45"/>
    <a:srgbClr val="1C3046"/>
    <a:srgbClr val="B5892D"/>
    <a:srgbClr val="75A5D8"/>
    <a:srgbClr val="E2E4EA"/>
    <a:srgbClr val="1D2F45"/>
    <a:srgbClr val="75A4D9"/>
    <a:srgbClr val="1670C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17" autoAdjust="0"/>
    <p:restoredTop sz="72608" autoAdjust="0"/>
  </p:normalViewPr>
  <p:slideViewPr>
    <p:cSldViewPr>
      <p:cViewPr varScale="1">
        <p:scale>
          <a:sx n="51" d="100"/>
          <a:sy n="51" d="100"/>
        </p:scale>
        <p:origin x="-1584" y="-11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5" d="100"/>
          <a:sy n="55" d="100"/>
        </p:scale>
        <p:origin x="2880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esProps" Target="presProps.xml"/><Relationship Id="rId21" Type="http://schemas.openxmlformats.org/officeDocument/2006/relationships/viewProps" Target="viewProps.xml"/><Relationship Id="rId22" Type="http://schemas.openxmlformats.org/officeDocument/2006/relationships/theme" Target="theme/theme1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notesMaster" Target="notesMasters/notesMaster1.xml"/><Relationship Id="rId18" Type="http://schemas.openxmlformats.org/officeDocument/2006/relationships/handoutMaster" Target="handoutMasters/handoutMaster1.xml"/><Relationship Id="rId19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4">
  <dgm:title val=""/>
  <dgm:desc val=""/>
  <dgm:catLst>
    <dgm:cat type="accent2" pri="11400"/>
  </dgm:catLst>
  <dgm:styleLbl name="node0">
    <dgm:fillClrLst meth="cycle">
      <a:schemeClr val="accent2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2">
        <a:shade val="50000"/>
      </a:schemeClr>
      <a:schemeClr val="accent2">
        <a:tint val="45000"/>
      </a:schemeClr>
    </dgm:fillClrLst>
    <dgm:linClrLst meth="cycle">
      <a:schemeClr val="accent2">
        <a:shade val="50000"/>
      </a:schemeClr>
      <a:schemeClr val="accent2">
        <a:tint val="45000"/>
      </a:schemeClr>
    </dgm:linClrLst>
    <dgm:effectClrLst/>
    <dgm:txLinClrLst/>
    <dgm:txFillClrLst/>
    <dgm:txEffectClrLst/>
  </dgm:styleLbl>
  <dgm:styleLbl name="ln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2">
        <a:shade val="80000"/>
        <a:alpha val="50000"/>
      </a:schemeClr>
      <a:schemeClr val="accent2">
        <a:tint val="45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55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AE06CB8-10DA-DF4D-AEE3-C75B51B104F8}" type="doc">
      <dgm:prSet loTypeId="urn:microsoft.com/office/officeart/2009/3/layout/RandomtoResultProcess" loCatId="" qsTypeId="urn:microsoft.com/office/officeart/2005/8/quickstyle/simple2" qsCatId="simple" csTypeId="urn:microsoft.com/office/officeart/2005/8/colors/accent2_4" csCatId="accent2" phldr="1"/>
      <dgm:spPr/>
      <dgm:t>
        <a:bodyPr/>
        <a:lstStyle/>
        <a:p>
          <a:endParaRPr lang="en-US"/>
        </a:p>
      </dgm:t>
    </dgm:pt>
    <dgm:pt modelId="{5C80BBF0-C716-BE4E-A985-30235931063C}">
      <dgm:prSet custT="1"/>
      <dgm:spPr/>
      <dgm:t>
        <a:bodyPr/>
        <a:lstStyle/>
        <a:p>
          <a:pPr rtl="0"/>
          <a:r>
            <a:rPr lang="en-US" sz="1600" dirty="0">
              <a:solidFill>
                <a:srgbClr val="192E44"/>
              </a:solidFill>
            </a:rPr>
            <a:t>A European-level contact point for researchers and innovators to discover, access, use and reuse resources for advanced data-driven research. </a:t>
          </a:r>
        </a:p>
      </dgm:t>
    </dgm:pt>
    <dgm:pt modelId="{415FE16D-4E57-7D45-B412-5C55B82D3C5D}" type="parTrans" cxnId="{00CB023A-555E-A447-9E37-15718CFC07AC}">
      <dgm:prSet/>
      <dgm:spPr/>
      <dgm:t>
        <a:bodyPr/>
        <a:lstStyle/>
        <a:p>
          <a:endParaRPr lang="en-US"/>
        </a:p>
      </dgm:t>
    </dgm:pt>
    <dgm:pt modelId="{C65534C0-0FFC-7B46-82A7-1237D12FBF1B}" type="sibTrans" cxnId="{00CB023A-555E-A447-9E37-15718CFC07AC}">
      <dgm:prSet/>
      <dgm:spPr/>
      <dgm:t>
        <a:bodyPr/>
        <a:lstStyle/>
        <a:p>
          <a:endParaRPr lang="en-US"/>
        </a:p>
      </dgm:t>
    </dgm:pt>
    <dgm:pt modelId="{49F72325-122C-E84F-9543-09AD40FD805D}">
      <dgm:prSet/>
      <dgm:spPr/>
      <dgm:t>
        <a:bodyPr/>
        <a:lstStyle/>
        <a:p>
          <a:pPr rtl="0"/>
          <a:r>
            <a:rPr lang="en-US" dirty="0">
              <a:solidFill>
                <a:schemeClr val="tx2"/>
              </a:solidFill>
            </a:rPr>
            <a:t>Virtual access will enable a wider access to research &amp; innovation services, across disciplinary and geographical boundaries.</a:t>
          </a:r>
        </a:p>
      </dgm:t>
    </dgm:pt>
    <dgm:pt modelId="{BBDCD06E-6908-3243-84FC-1FD08B93B28F}" type="parTrans" cxnId="{16FCFD9A-C9DE-6547-BD0C-8ECFB7CBBCDD}">
      <dgm:prSet/>
      <dgm:spPr/>
      <dgm:t>
        <a:bodyPr/>
        <a:lstStyle/>
        <a:p>
          <a:endParaRPr lang="en-US"/>
        </a:p>
      </dgm:t>
    </dgm:pt>
    <dgm:pt modelId="{E44B387D-668B-B64B-A626-A424843504E1}" type="sibTrans" cxnId="{16FCFD9A-C9DE-6547-BD0C-8ECFB7CBBCDD}">
      <dgm:prSet/>
      <dgm:spPr/>
      <dgm:t>
        <a:bodyPr/>
        <a:lstStyle/>
        <a:p>
          <a:endParaRPr lang="en-US"/>
        </a:p>
      </dgm:t>
    </dgm:pt>
    <dgm:pt modelId="{A90CAC04-43E7-314F-A369-B19F988FEB95}">
      <dgm:prSet custT="1"/>
      <dgm:spPr>
        <a:solidFill>
          <a:schemeClr val="tx2"/>
        </a:solidFill>
      </dgm:spPr>
      <dgm:t>
        <a:bodyPr/>
        <a:lstStyle/>
        <a:p>
          <a:pPr rtl="0"/>
          <a:r>
            <a:rPr lang="en-US" sz="1600" dirty="0"/>
            <a:t>Open to service providers and end-users</a:t>
          </a:r>
        </a:p>
      </dgm:t>
    </dgm:pt>
    <dgm:pt modelId="{2882F4D1-F92F-6147-AC13-6AC61449B1A5}" type="parTrans" cxnId="{AAAEADDC-53F1-0748-A980-82E478D3C192}">
      <dgm:prSet/>
      <dgm:spPr/>
      <dgm:t>
        <a:bodyPr/>
        <a:lstStyle/>
        <a:p>
          <a:endParaRPr lang="en-US"/>
        </a:p>
      </dgm:t>
    </dgm:pt>
    <dgm:pt modelId="{10DC2663-3981-C143-BAE1-B3743D70787B}" type="sibTrans" cxnId="{AAAEADDC-53F1-0748-A980-82E478D3C192}">
      <dgm:prSet/>
      <dgm:spPr/>
      <dgm:t>
        <a:bodyPr/>
        <a:lstStyle/>
        <a:p>
          <a:endParaRPr lang="en-US"/>
        </a:p>
      </dgm:t>
    </dgm:pt>
    <dgm:pt modelId="{4B8167E3-F0FF-CF47-835F-7083ADC2A938}">
      <dgm:prSet/>
      <dgm:spPr/>
      <dgm:t>
        <a:bodyPr/>
        <a:lstStyle/>
        <a:p>
          <a:pPr rtl="0"/>
          <a:r>
            <a:rPr lang="en-US" dirty="0">
              <a:solidFill>
                <a:srgbClr val="192E44"/>
              </a:solidFill>
            </a:rPr>
            <a:t>The project will support the integration new thematic services and scientific products from research communities and disciplines</a:t>
          </a:r>
          <a:r>
            <a:rPr lang="en-US" i="1" dirty="0">
              <a:solidFill>
                <a:srgbClr val="192E44"/>
              </a:solidFill>
            </a:rPr>
            <a:t>.</a:t>
          </a:r>
          <a:endParaRPr lang="en-US" dirty="0">
            <a:solidFill>
              <a:srgbClr val="192E44"/>
            </a:solidFill>
          </a:endParaRPr>
        </a:p>
      </dgm:t>
    </dgm:pt>
    <dgm:pt modelId="{606C505F-07E1-3F4D-8B04-F3B9C7DB0CAC}" type="parTrans" cxnId="{D5459F4B-6357-724B-BFAA-70CAE8FAC066}">
      <dgm:prSet/>
      <dgm:spPr/>
      <dgm:t>
        <a:bodyPr/>
        <a:lstStyle/>
        <a:p>
          <a:endParaRPr lang="en-US"/>
        </a:p>
      </dgm:t>
    </dgm:pt>
    <dgm:pt modelId="{D771748F-4CFA-6046-ADE1-3AF5DE7735FB}" type="sibTrans" cxnId="{D5459F4B-6357-724B-BFAA-70CAE8FAC066}">
      <dgm:prSet/>
      <dgm:spPr/>
      <dgm:t>
        <a:bodyPr/>
        <a:lstStyle/>
        <a:p>
          <a:endParaRPr lang="en-US"/>
        </a:p>
      </dgm:t>
    </dgm:pt>
    <dgm:pt modelId="{AE363D86-FB83-7942-A675-AEE1472C20DE}" type="pres">
      <dgm:prSet presAssocID="{8AE06CB8-10DA-DF4D-AEE3-C75B51B104F8}" presName="Name0" presStyleCnt="0">
        <dgm:presLayoutVars>
          <dgm:dir/>
          <dgm:animOne val="branch"/>
          <dgm:animLvl val="lvl"/>
        </dgm:presLayoutVars>
      </dgm:prSet>
      <dgm:spPr/>
      <dgm:t>
        <a:bodyPr/>
        <a:lstStyle/>
        <a:p>
          <a:endParaRPr lang="en-US"/>
        </a:p>
      </dgm:t>
    </dgm:pt>
    <dgm:pt modelId="{7B7C284A-82B2-2546-82A1-6159EC05E4EA}" type="pres">
      <dgm:prSet presAssocID="{5C80BBF0-C716-BE4E-A985-30235931063C}" presName="chaos" presStyleCnt="0"/>
      <dgm:spPr/>
    </dgm:pt>
    <dgm:pt modelId="{0CC6C5FA-A908-774D-8F96-77B142404F9A}" type="pres">
      <dgm:prSet presAssocID="{5C80BBF0-C716-BE4E-A985-30235931063C}" presName="parTx1" presStyleLbl="revTx" presStyleIdx="0" presStyleCnt="3" custLinFactNeighborY="11782"/>
      <dgm:spPr/>
      <dgm:t>
        <a:bodyPr/>
        <a:lstStyle/>
        <a:p>
          <a:endParaRPr lang="en-US"/>
        </a:p>
      </dgm:t>
    </dgm:pt>
    <dgm:pt modelId="{B5144BE7-ED3C-EC41-AB30-ACBDB56720B3}" type="pres">
      <dgm:prSet presAssocID="{5C80BBF0-C716-BE4E-A985-30235931063C}" presName="desTx1" presStyleLbl="revTx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ADD730F-B802-DB45-B88C-2615488F7716}" type="pres">
      <dgm:prSet presAssocID="{5C80BBF0-C716-BE4E-A985-30235931063C}" presName="c1" presStyleLbl="node1" presStyleIdx="0" presStyleCnt="19"/>
      <dgm:spPr/>
    </dgm:pt>
    <dgm:pt modelId="{717A76F8-DA28-A940-9E30-68C8B12829E4}" type="pres">
      <dgm:prSet presAssocID="{5C80BBF0-C716-BE4E-A985-30235931063C}" presName="c2" presStyleLbl="node1" presStyleIdx="1" presStyleCnt="19"/>
      <dgm:spPr/>
    </dgm:pt>
    <dgm:pt modelId="{E8478CF2-E4F0-0F4D-B1E7-0BFC22FA15E3}" type="pres">
      <dgm:prSet presAssocID="{5C80BBF0-C716-BE4E-A985-30235931063C}" presName="c3" presStyleLbl="node1" presStyleIdx="2" presStyleCnt="19"/>
      <dgm:spPr/>
    </dgm:pt>
    <dgm:pt modelId="{B86D7689-DEC0-2D40-AB29-6ABA62497057}" type="pres">
      <dgm:prSet presAssocID="{5C80BBF0-C716-BE4E-A985-30235931063C}" presName="c4" presStyleLbl="node1" presStyleIdx="3" presStyleCnt="19"/>
      <dgm:spPr/>
    </dgm:pt>
    <dgm:pt modelId="{EF22D7C5-ADAC-C544-9F0A-B3EE84CA7DC6}" type="pres">
      <dgm:prSet presAssocID="{5C80BBF0-C716-BE4E-A985-30235931063C}" presName="c5" presStyleLbl="node1" presStyleIdx="4" presStyleCnt="19"/>
      <dgm:spPr/>
    </dgm:pt>
    <dgm:pt modelId="{F4EE322A-CCD7-1241-96AE-1D161C2E9D43}" type="pres">
      <dgm:prSet presAssocID="{5C80BBF0-C716-BE4E-A985-30235931063C}" presName="c6" presStyleLbl="node1" presStyleIdx="5" presStyleCnt="19"/>
      <dgm:spPr/>
    </dgm:pt>
    <dgm:pt modelId="{3DF57155-9DCD-0747-84BF-12B42642B840}" type="pres">
      <dgm:prSet presAssocID="{5C80BBF0-C716-BE4E-A985-30235931063C}" presName="c7" presStyleLbl="node1" presStyleIdx="6" presStyleCnt="19"/>
      <dgm:spPr/>
    </dgm:pt>
    <dgm:pt modelId="{340C0E89-FA0E-844D-9CF7-800F8253A470}" type="pres">
      <dgm:prSet presAssocID="{5C80BBF0-C716-BE4E-A985-30235931063C}" presName="c8" presStyleLbl="node1" presStyleIdx="7" presStyleCnt="19" custLinFactNeighborY="-35459"/>
      <dgm:spPr/>
    </dgm:pt>
    <dgm:pt modelId="{42622086-F1D8-894C-86BC-2918DA249AF0}" type="pres">
      <dgm:prSet presAssocID="{5C80BBF0-C716-BE4E-A985-30235931063C}" presName="c9" presStyleLbl="node1" presStyleIdx="8" presStyleCnt="19" custLinFactY="-27004" custLinFactNeighborX="73302" custLinFactNeighborY="-100000"/>
      <dgm:spPr/>
    </dgm:pt>
    <dgm:pt modelId="{257FA968-796F-7E4E-8BE7-3B4EB035E24B}" type="pres">
      <dgm:prSet presAssocID="{5C80BBF0-C716-BE4E-A985-30235931063C}" presName="c10" presStyleLbl="node1" presStyleIdx="9" presStyleCnt="19"/>
      <dgm:spPr/>
    </dgm:pt>
    <dgm:pt modelId="{8583FCA4-4321-4A42-ADE9-9BFC81985379}" type="pres">
      <dgm:prSet presAssocID="{5C80BBF0-C716-BE4E-A985-30235931063C}" presName="c11" presStyleLbl="node1" presStyleIdx="10" presStyleCnt="19"/>
      <dgm:spPr/>
    </dgm:pt>
    <dgm:pt modelId="{70EC87FE-5413-D746-B46B-ECB991C43724}" type="pres">
      <dgm:prSet presAssocID="{5C80BBF0-C716-BE4E-A985-30235931063C}" presName="c12" presStyleLbl="node1" presStyleIdx="11" presStyleCnt="19"/>
      <dgm:spPr/>
    </dgm:pt>
    <dgm:pt modelId="{93017BE5-6CBA-BE43-A2CF-E3E78E64A6B9}" type="pres">
      <dgm:prSet presAssocID="{5C80BBF0-C716-BE4E-A985-30235931063C}" presName="c13" presStyleLbl="node1" presStyleIdx="12" presStyleCnt="19"/>
      <dgm:spPr/>
    </dgm:pt>
    <dgm:pt modelId="{61B823F2-F422-7A4F-8588-44EB6BA1A055}" type="pres">
      <dgm:prSet presAssocID="{5C80BBF0-C716-BE4E-A985-30235931063C}" presName="c14" presStyleLbl="node1" presStyleIdx="13" presStyleCnt="19"/>
      <dgm:spPr/>
    </dgm:pt>
    <dgm:pt modelId="{24DA63E3-8456-2B41-BEDB-72A92914558D}" type="pres">
      <dgm:prSet presAssocID="{5C80BBF0-C716-BE4E-A985-30235931063C}" presName="c15" presStyleLbl="node1" presStyleIdx="14" presStyleCnt="19"/>
      <dgm:spPr/>
    </dgm:pt>
    <dgm:pt modelId="{955A7314-7764-A946-B36D-41F89A575208}" type="pres">
      <dgm:prSet presAssocID="{5C80BBF0-C716-BE4E-A985-30235931063C}" presName="c16" presStyleLbl="node1" presStyleIdx="15" presStyleCnt="19"/>
      <dgm:spPr/>
    </dgm:pt>
    <dgm:pt modelId="{837628C6-0291-844E-AD3E-D1105249CB65}" type="pres">
      <dgm:prSet presAssocID="{5C80BBF0-C716-BE4E-A985-30235931063C}" presName="c17" presStyleLbl="node1" presStyleIdx="16" presStyleCnt="19"/>
      <dgm:spPr/>
    </dgm:pt>
    <dgm:pt modelId="{495D99AA-0297-D64E-A0AB-5AD63D30B405}" type="pres">
      <dgm:prSet presAssocID="{5C80BBF0-C716-BE4E-A985-30235931063C}" presName="c18" presStyleLbl="node1" presStyleIdx="17" presStyleCnt="19"/>
      <dgm:spPr/>
    </dgm:pt>
    <dgm:pt modelId="{3CE4D632-4420-7649-8F48-965DF8B38304}" type="pres">
      <dgm:prSet presAssocID="{C65534C0-0FFC-7B46-82A7-1237D12FBF1B}" presName="chevronComposite1" presStyleCnt="0"/>
      <dgm:spPr/>
    </dgm:pt>
    <dgm:pt modelId="{97036A5A-5103-6E4E-9B60-5D40CD0E058B}" type="pres">
      <dgm:prSet presAssocID="{C65534C0-0FFC-7B46-82A7-1237D12FBF1B}" presName="chevron1" presStyleLbl="sibTrans2D1" presStyleIdx="0" presStyleCnt="2"/>
      <dgm:spPr>
        <a:solidFill>
          <a:schemeClr val="tx2"/>
        </a:solidFill>
      </dgm:spPr>
    </dgm:pt>
    <dgm:pt modelId="{943EA7E0-0BD8-494A-9523-B9BE02E8BE4A}" type="pres">
      <dgm:prSet presAssocID="{C65534C0-0FFC-7B46-82A7-1237D12FBF1B}" presName="spChevron1" presStyleCnt="0"/>
      <dgm:spPr/>
    </dgm:pt>
    <dgm:pt modelId="{C7E80D05-2CE4-784B-80C9-ED87F8938F54}" type="pres">
      <dgm:prSet presAssocID="{C65534C0-0FFC-7B46-82A7-1237D12FBF1B}" presName="overlap" presStyleCnt="0"/>
      <dgm:spPr/>
    </dgm:pt>
    <dgm:pt modelId="{2C8DD0B9-1626-CC40-885C-54F1696F78A0}" type="pres">
      <dgm:prSet presAssocID="{C65534C0-0FFC-7B46-82A7-1237D12FBF1B}" presName="chevronComposite2" presStyleCnt="0"/>
      <dgm:spPr/>
    </dgm:pt>
    <dgm:pt modelId="{754FF38F-5DC9-5E4B-834C-3F0D3E6EDBFF}" type="pres">
      <dgm:prSet presAssocID="{C65534C0-0FFC-7B46-82A7-1237D12FBF1B}" presName="chevron2" presStyleLbl="sibTrans2D1" presStyleIdx="1" presStyleCnt="2"/>
      <dgm:spPr/>
    </dgm:pt>
    <dgm:pt modelId="{42C22B51-58D4-0C4F-975A-61EFE1870C55}" type="pres">
      <dgm:prSet presAssocID="{C65534C0-0FFC-7B46-82A7-1237D12FBF1B}" presName="spChevron2" presStyleCnt="0"/>
      <dgm:spPr/>
    </dgm:pt>
    <dgm:pt modelId="{CA2D5FC7-92BD-E24D-8F27-6430FA076399}" type="pres">
      <dgm:prSet presAssocID="{A90CAC04-43E7-314F-A369-B19F988FEB95}" presName="last" presStyleCnt="0"/>
      <dgm:spPr/>
    </dgm:pt>
    <dgm:pt modelId="{32476CAD-F257-E44B-B62C-7459C754BEA4}" type="pres">
      <dgm:prSet presAssocID="{A90CAC04-43E7-314F-A369-B19F988FEB95}" presName="circleTx" presStyleLbl="node1" presStyleIdx="18" presStyleCnt="19"/>
      <dgm:spPr/>
      <dgm:t>
        <a:bodyPr/>
        <a:lstStyle/>
        <a:p>
          <a:endParaRPr lang="en-US"/>
        </a:p>
      </dgm:t>
    </dgm:pt>
    <dgm:pt modelId="{E46D3405-324B-6744-9A55-4648CF0A46A5}" type="pres">
      <dgm:prSet presAssocID="{A90CAC04-43E7-314F-A369-B19F988FEB95}" presName="desTxN" presStyleLbl="revTx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A81F9D4-6D1F-1A45-A0D2-F56852950B10}" type="pres">
      <dgm:prSet presAssocID="{A90CAC04-43E7-314F-A369-B19F988FEB95}" presName="spN" presStyleCnt="0"/>
      <dgm:spPr/>
    </dgm:pt>
  </dgm:ptLst>
  <dgm:cxnLst>
    <dgm:cxn modelId="{00CB023A-555E-A447-9E37-15718CFC07AC}" srcId="{8AE06CB8-10DA-DF4D-AEE3-C75B51B104F8}" destId="{5C80BBF0-C716-BE4E-A985-30235931063C}" srcOrd="0" destOrd="0" parTransId="{415FE16D-4E57-7D45-B412-5C55B82D3C5D}" sibTransId="{C65534C0-0FFC-7B46-82A7-1237D12FBF1B}"/>
    <dgm:cxn modelId="{7C7EAF92-16CA-DF40-8474-26F29E9248F7}" type="presOf" srcId="{49F72325-122C-E84F-9543-09AD40FD805D}" destId="{B5144BE7-ED3C-EC41-AB30-ACBDB56720B3}" srcOrd="0" destOrd="0" presId="urn:microsoft.com/office/officeart/2009/3/layout/RandomtoResultProcess"/>
    <dgm:cxn modelId="{D5459F4B-6357-724B-BFAA-70CAE8FAC066}" srcId="{A90CAC04-43E7-314F-A369-B19F988FEB95}" destId="{4B8167E3-F0FF-CF47-835F-7083ADC2A938}" srcOrd="0" destOrd="0" parTransId="{606C505F-07E1-3F4D-8B04-F3B9C7DB0CAC}" sibTransId="{D771748F-4CFA-6046-ADE1-3AF5DE7735FB}"/>
    <dgm:cxn modelId="{CDF2BEEE-1F34-1340-B2C0-86ABB479BFE5}" type="presOf" srcId="{4B8167E3-F0FF-CF47-835F-7083ADC2A938}" destId="{E46D3405-324B-6744-9A55-4648CF0A46A5}" srcOrd="0" destOrd="0" presId="urn:microsoft.com/office/officeart/2009/3/layout/RandomtoResultProcess"/>
    <dgm:cxn modelId="{AAAEADDC-53F1-0748-A980-82E478D3C192}" srcId="{8AE06CB8-10DA-DF4D-AEE3-C75B51B104F8}" destId="{A90CAC04-43E7-314F-A369-B19F988FEB95}" srcOrd="1" destOrd="0" parTransId="{2882F4D1-F92F-6147-AC13-6AC61449B1A5}" sibTransId="{10DC2663-3981-C143-BAE1-B3743D70787B}"/>
    <dgm:cxn modelId="{16FCFD9A-C9DE-6547-BD0C-8ECFB7CBBCDD}" srcId="{5C80BBF0-C716-BE4E-A985-30235931063C}" destId="{49F72325-122C-E84F-9543-09AD40FD805D}" srcOrd="0" destOrd="0" parTransId="{BBDCD06E-6908-3243-84FC-1FD08B93B28F}" sibTransId="{E44B387D-668B-B64B-A626-A424843504E1}"/>
    <dgm:cxn modelId="{CC5197B0-0725-F840-93AF-5C2F8A289FA5}" type="presOf" srcId="{8AE06CB8-10DA-DF4D-AEE3-C75B51B104F8}" destId="{AE363D86-FB83-7942-A675-AEE1472C20DE}" srcOrd="0" destOrd="0" presId="urn:microsoft.com/office/officeart/2009/3/layout/RandomtoResultProcess"/>
    <dgm:cxn modelId="{F0FC1022-8DD3-B144-B511-F6C03DDE8F4A}" type="presOf" srcId="{5C80BBF0-C716-BE4E-A985-30235931063C}" destId="{0CC6C5FA-A908-774D-8F96-77B142404F9A}" srcOrd="0" destOrd="0" presId="urn:microsoft.com/office/officeart/2009/3/layout/RandomtoResultProcess"/>
    <dgm:cxn modelId="{543F7606-CF62-2D4F-8BEB-F07766FA2689}" type="presOf" srcId="{A90CAC04-43E7-314F-A369-B19F988FEB95}" destId="{32476CAD-F257-E44B-B62C-7459C754BEA4}" srcOrd="0" destOrd="0" presId="urn:microsoft.com/office/officeart/2009/3/layout/RandomtoResultProcess"/>
    <dgm:cxn modelId="{95AEA00F-41B7-684A-93BE-92C1A7F2370B}" type="presParOf" srcId="{AE363D86-FB83-7942-A675-AEE1472C20DE}" destId="{7B7C284A-82B2-2546-82A1-6159EC05E4EA}" srcOrd="0" destOrd="0" presId="urn:microsoft.com/office/officeart/2009/3/layout/RandomtoResultProcess"/>
    <dgm:cxn modelId="{D6F5D5CC-7188-CB46-BEAE-9563A94F8A08}" type="presParOf" srcId="{7B7C284A-82B2-2546-82A1-6159EC05E4EA}" destId="{0CC6C5FA-A908-774D-8F96-77B142404F9A}" srcOrd="0" destOrd="0" presId="urn:microsoft.com/office/officeart/2009/3/layout/RandomtoResultProcess"/>
    <dgm:cxn modelId="{B19FC6FF-F3CA-C944-AB82-F2A1754223CF}" type="presParOf" srcId="{7B7C284A-82B2-2546-82A1-6159EC05E4EA}" destId="{B5144BE7-ED3C-EC41-AB30-ACBDB56720B3}" srcOrd="1" destOrd="0" presId="urn:microsoft.com/office/officeart/2009/3/layout/RandomtoResultProcess"/>
    <dgm:cxn modelId="{A1D56FBC-DEC1-684C-85E5-CCEDB7D70A73}" type="presParOf" srcId="{7B7C284A-82B2-2546-82A1-6159EC05E4EA}" destId="{2ADD730F-B802-DB45-B88C-2615488F7716}" srcOrd="2" destOrd="0" presId="urn:microsoft.com/office/officeart/2009/3/layout/RandomtoResultProcess"/>
    <dgm:cxn modelId="{78D9C61B-82C9-EE43-9C0D-47F43D134092}" type="presParOf" srcId="{7B7C284A-82B2-2546-82A1-6159EC05E4EA}" destId="{717A76F8-DA28-A940-9E30-68C8B12829E4}" srcOrd="3" destOrd="0" presId="urn:microsoft.com/office/officeart/2009/3/layout/RandomtoResultProcess"/>
    <dgm:cxn modelId="{DCFF2720-1685-E94F-B6D8-599E38F3CD21}" type="presParOf" srcId="{7B7C284A-82B2-2546-82A1-6159EC05E4EA}" destId="{E8478CF2-E4F0-0F4D-B1E7-0BFC22FA15E3}" srcOrd="4" destOrd="0" presId="urn:microsoft.com/office/officeart/2009/3/layout/RandomtoResultProcess"/>
    <dgm:cxn modelId="{8F79A129-7B29-1D4F-8280-3FA370900AB0}" type="presParOf" srcId="{7B7C284A-82B2-2546-82A1-6159EC05E4EA}" destId="{B86D7689-DEC0-2D40-AB29-6ABA62497057}" srcOrd="5" destOrd="0" presId="urn:microsoft.com/office/officeart/2009/3/layout/RandomtoResultProcess"/>
    <dgm:cxn modelId="{2866C037-5F03-254D-90CB-A7F49274918E}" type="presParOf" srcId="{7B7C284A-82B2-2546-82A1-6159EC05E4EA}" destId="{EF22D7C5-ADAC-C544-9F0A-B3EE84CA7DC6}" srcOrd="6" destOrd="0" presId="urn:microsoft.com/office/officeart/2009/3/layout/RandomtoResultProcess"/>
    <dgm:cxn modelId="{1D12AF76-8841-8941-93A3-B6ECB1E530A9}" type="presParOf" srcId="{7B7C284A-82B2-2546-82A1-6159EC05E4EA}" destId="{F4EE322A-CCD7-1241-96AE-1D161C2E9D43}" srcOrd="7" destOrd="0" presId="urn:microsoft.com/office/officeart/2009/3/layout/RandomtoResultProcess"/>
    <dgm:cxn modelId="{4A08456E-69A8-2D46-A03D-1C424781E61A}" type="presParOf" srcId="{7B7C284A-82B2-2546-82A1-6159EC05E4EA}" destId="{3DF57155-9DCD-0747-84BF-12B42642B840}" srcOrd="8" destOrd="0" presId="urn:microsoft.com/office/officeart/2009/3/layout/RandomtoResultProcess"/>
    <dgm:cxn modelId="{BFDD4012-CF8A-A44D-A69B-2F0F0745A7B5}" type="presParOf" srcId="{7B7C284A-82B2-2546-82A1-6159EC05E4EA}" destId="{340C0E89-FA0E-844D-9CF7-800F8253A470}" srcOrd="9" destOrd="0" presId="urn:microsoft.com/office/officeart/2009/3/layout/RandomtoResultProcess"/>
    <dgm:cxn modelId="{D4BAB432-E6D7-4F42-88E7-AA43BEEE9DF1}" type="presParOf" srcId="{7B7C284A-82B2-2546-82A1-6159EC05E4EA}" destId="{42622086-F1D8-894C-86BC-2918DA249AF0}" srcOrd="10" destOrd="0" presId="urn:microsoft.com/office/officeart/2009/3/layout/RandomtoResultProcess"/>
    <dgm:cxn modelId="{95467B4D-D6AA-E140-A32D-C63D3E94B0D9}" type="presParOf" srcId="{7B7C284A-82B2-2546-82A1-6159EC05E4EA}" destId="{257FA968-796F-7E4E-8BE7-3B4EB035E24B}" srcOrd="11" destOrd="0" presId="urn:microsoft.com/office/officeart/2009/3/layout/RandomtoResultProcess"/>
    <dgm:cxn modelId="{82243596-7638-EF4B-8F2E-0B9A388B0922}" type="presParOf" srcId="{7B7C284A-82B2-2546-82A1-6159EC05E4EA}" destId="{8583FCA4-4321-4A42-ADE9-9BFC81985379}" srcOrd="12" destOrd="0" presId="urn:microsoft.com/office/officeart/2009/3/layout/RandomtoResultProcess"/>
    <dgm:cxn modelId="{5C1EC76B-918F-0449-BFD9-82AE72323A55}" type="presParOf" srcId="{7B7C284A-82B2-2546-82A1-6159EC05E4EA}" destId="{70EC87FE-5413-D746-B46B-ECB991C43724}" srcOrd="13" destOrd="0" presId="urn:microsoft.com/office/officeart/2009/3/layout/RandomtoResultProcess"/>
    <dgm:cxn modelId="{6558A8F3-04CE-A848-9D68-EE0602A4CB83}" type="presParOf" srcId="{7B7C284A-82B2-2546-82A1-6159EC05E4EA}" destId="{93017BE5-6CBA-BE43-A2CF-E3E78E64A6B9}" srcOrd="14" destOrd="0" presId="urn:microsoft.com/office/officeart/2009/3/layout/RandomtoResultProcess"/>
    <dgm:cxn modelId="{76DCC055-AEC3-0F4E-ADA8-1EC29A0A17CD}" type="presParOf" srcId="{7B7C284A-82B2-2546-82A1-6159EC05E4EA}" destId="{61B823F2-F422-7A4F-8588-44EB6BA1A055}" srcOrd="15" destOrd="0" presId="urn:microsoft.com/office/officeart/2009/3/layout/RandomtoResultProcess"/>
    <dgm:cxn modelId="{C9458B68-294D-F744-9DA7-AB7CA03A7692}" type="presParOf" srcId="{7B7C284A-82B2-2546-82A1-6159EC05E4EA}" destId="{24DA63E3-8456-2B41-BEDB-72A92914558D}" srcOrd="16" destOrd="0" presId="urn:microsoft.com/office/officeart/2009/3/layout/RandomtoResultProcess"/>
    <dgm:cxn modelId="{C42E5239-18D0-2E45-A5BA-1FA723CAB3C6}" type="presParOf" srcId="{7B7C284A-82B2-2546-82A1-6159EC05E4EA}" destId="{955A7314-7764-A946-B36D-41F89A575208}" srcOrd="17" destOrd="0" presId="urn:microsoft.com/office/officeart/2009/3/layout/RandomtoResultProcess"/>
    <dgm:cxn modelId="{C325546A-EAC0-CC4F-A267-C2FBDAA0B0C0}" type="presParOf" srcId="{7B7C284A-82B2-2546-82A1-6159EC05E4EA}" destId="{837628C6-0291-844E-AD3E-D1105249CB65}" srcOrd="18" destOrd="0" presId="urn:microsoft.com/office/officeart/2009/3/layout/RandomtoResultProcess"/>
    <dgm:cxn modelId="{E58297F9-F718-8D48-8552-E11183ED61ED}" type="presParOf" srcId="{7B7C284A-82B2-2546-82A1-6159EC05E4EA}" destId="{495D99AA-0297-D64E-A0AB-5AD63D30B405}" srcOrd="19" destOrd="0" presId="urn:microsoft.com/office/officeart/2009/3/layout/RandomtoResultProcess"/>
    <dgm:cxn modelId="{C20862DF-6783-2444-B236-BFE39F166F62}" type="presParOf" srcId="{AE363D86-FB83-7942-A675-AEE1472C20DE}" destId="{3CE4D632-4420-7649-8F48-965DF8B38304}" srcOrd="1" destOrd="0" presId="urn:microsoft.com/office/officeart/2009/3/layout/RandomtoResultProcess"/>
    <dgm:cxn modelId="{D5E13895-6D3D-174E-90C7-23246738B6E8}" type="presParOf" srcId="{3CE4D632-4420-7649-8F48-965DF8B38304}" destId="{97036A5A-5103-6E4E-9B60-5D40CD0E058B}" srcOrd="0" destOrd="0" presId="urn:microsoft.com/office/officeart/2009/3/layout/RandomtoResultProcess"/>
    <dgm:cxn modelId="{BE998E41-6480-D747-AA9E-FCFCD817D2AE}" type="presParOf" srcId="{3CE4D632-4420-7649-8F48-965DF8B38304}" destId="{943EA7E0-0BD8-494A-9523-B9BE02E8BE4A}" srcOrd="1" destOrd="0" presId="urn:microsoft.com/office/officeart/2009/3/layout/RandomtoResultProcess"/>
    <dgm:cxn modelId="{B5A7B600-6711-FF42-9174-6A886BFA873F}" type="presParOf" srcId="{AE363D86-FB83-7942-A675-AEE1472C20DE}" destId="{C7E80D05-2CE4-784B-80C9-ED87F8938F54}" srcOrd="2" destOrd="0" presId="urn:microsoft.com/office/officeart/2009/3/layout/RandomtoResultProcess"/>
    <dgm:cxn modelId="{D929DDCE-1FAF-6741-A3AC-E1F21D6ADB92}" type="presParOf" srcId="{AE363D86-FB83-7942-A675-AEE1472C20DE}" destId="{2C8DD0B9-1626-CC40-885C-54F1696F78A0}" srcOrd="3" destOrd="0" presId="urn:microsoft.com/office/officeart/2009/3/layout/RandomtoResultProcess"/>
    <dgm:cxn modelId="{935A8E62-287B-F242-AD1C-B02894CA2769}" type="presParOf" srcId="{2C8DD0B9-1626-CC40-885C-54F1696F78A0}" destId="{754FF38F-5DC9-5E4B-834C-3F0D3E6EDBFF}" srcOrd="0" destOrd="0" presId="urn:microsoft.com/office/officeart/2009/3/layout/RandomtoResultProcess"/>
    <dgm:cxn modelId="{F8864F78-D7A9-DB45-A199-02AFE695A984}" type="presParOf" srcId="{2C8DD0B9-1626-CC40-885C-54F1696F78A0}" destId="{42C22B51-58D4-0C4F-975A-61EFE1870C55}" srcOrd="1" destOrd="0" presId="urn:microsoft.com/office/officeart/2009/3/layout/RandomtoResultProcess"/>
    <dgm:cxn modelId="{1E4CAAB0-F2C2-944E-84CF-06E751B1500B}" type="presParOf" srcId="{AE363D86-FB83-7942-A675-AEE1472C20DE}" destId="{CA2D5FC7-92BD-E24D-8F27-6430FA076399}" srcOrd="4" destOrd="0" presId="urn:microsoft.com/office/officeart/2009/3/layout/RandomtoResultProcess"/>
    <dgm:cxn modelId="{B0FADB3F-6A63-264E-8819-8BA70F70D0C1}" type="presParOf" srcId="{CA2D5FC7-92BD-E24D-8F27-6430FA076399}" destId="{32476CAD-F257-E44B-B62C-7459C754BEA4}" srcOrd="0" destOrd="0" presId="urn:microsoft.com/office/officeart/2009/3/layout/RandomtoResultProcess"/>
    <dgm:cxn modelId="{31FDEA75-03EB-544F-8F2D-74EF759F3715}" type="presParOf" srcId="{CA2D5FC7-92BD-E24D-8F27-6430FA076399}" destId="{E46D3405-324B-6744-9A55-4648CF0A46A5}" srcOrd="1" destOrd="0" presId="urn:microsoft.com/office/officeart/2009/3/layout/RandomtoResultProcess"/>
    <dgm:cxn modelId="{4446F1FC-D81D-CE44-B83C-FD719DFC9CA2}" type="presParOf" srcId="{CA2D5FC7-92BD-E24D-8F27-6430FA076399}" destId="{3A81F9D4-6D1F-1A45-A0D2-F56852950B10}" srcOrd="2" destOrd="0" presId="urn:microsoft.com/office/officeart/2009/3/layout/RandomtoResult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CC6C5FA-A908-774D-8F96-77B142404F9A}">
      <dsp:nvSpPr>
        <dsp:cNvPr id="0" name=""/>
        <dsp:cNvSpPr/>
      </dsp:nvSpPr>
      <dsp:spPr>
        <a:xfrm>
          <a:off x="1542575" y="1145592"/>
          <a:ext cx="2898834" cy="95529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>
              <a:solidFill>
                <a:srgbClr val="192E44"/>
              </a:solidFill>
            </a:rPr>
            <a:t>A European-level contact point for researchers and innovators to discover, access, use and reuse resources for advanced data-driven research. </a:t>
          </a:r>
        </a:p>
      </dsp:txBody>
      <dsp:txXfrm>
        <a:off x="1542575" y="1145592"/>
        <a:ext cx="2898834" cy="955297"/>
      </dsp:txXfrm>
    </dsp:sp>
    <dsp:sp modelId="{B5144BE7-ED3C-EC41-AB30-ACBDB56720B3}">
      <dsp:nvSpPr>
        <dsp:cNvPr id="0" name=""/>
        <dsp:cNvSpPr/>
      </dsp:nvSpPr>
      <dsp:spPr>
        <a:xfrm>
          <a:off x="1542575" y="3047432"/>
          <a:ext cx="2898834" cy="178976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>
              <a:solidFill>
                <a:schemeClr val="tx2"/>
              </a:solidFill>
            </a:rPr>
            <a:t>Virtual access will enable a wider access to research &amp; innovation services, across disciplinary and geographical boundaries.</a:t>
          </a:r>
        </a:p>
      </dsp:txBody>
      <dsp:txXfrm>
        <a:off x="1542575" y="3047432"/>
        <a:ext cx="2898834" cy="1789762"/>
      </dsp:txXfrm>
    </dsp:sp>
    <dsp:sp modelId="{2ADD730F-B802-DB45-B88C-2615488F7716}">
      <dsp:nvSpPr>
        <dsp:cNvPr id="0" name=""/>
        <dsp:cNvSpPr/>
      </dsp:nvSpPr>
      <dsp:spPr>
        <a:xfrm>
          <a:off x="1539281" y="742496"/>
          <a:ext cx="230589" cy="230589"/>
        </a:xfrm>
        <a:prstGeom prst="ellipse">
          <a:avLst/>
        </a:prstGeom>
        <a:solidFill>
          <a:schemeClr val="accent2">
            <a:shade val="50000"/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717A76F8-DA28-A940-9E30-68C8B12829E4}">
      <dsp:nvSpPr>
        <dsp:cNvPr id="0" name=""/>
        <dsp:cNvSpPr/>
      </dsp:nvSpPr>
      <dsp:spPr>
        <a:xfrm>
          <a:off x="1700693" y="419672"/>
          <a:ext cx="230589" cy="230589"/>
        </a:xfrm>
        <a:prstGeom prst="ellipse">
          <a:avLst/>
        </a:prstGeom>
        <a:solidFill>
          <a:schemeClr val="accent2">
            <a:shade val="50000"/>
            <a:hueOff val="-53511"/>
            <a:satOff val="2847"/>
            <a:lumOff val="4673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E8478CF2-E4F0-0F4D-B1E7-0BFC22FA15E3}">
      <dsp:nvSpPr>
        <dsp:cNvPr id="0" name=""/>
        <dsp:cNvSpPr/>
      </dsp:nvSpPr>
      <dsp:spPr>
        <a:xfrm>
          <a:off x="2088083" y="484237"/>
          <a:ext cx="362354" cy="362354"/>
        </a:xfrm>
        <a:prstGeom prst="ellipse">
          <a:avLst/>
        </a:prstGeom>
        <a:solidFill>
          <a:schemeClr val="accent2">
            <a:shade val="50000"/>
            <a:hueOff val="-107021"/>
            <a:satOff val="5694"/>
            <a:lumOff val="9346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B86D7689-DEC0-2D40-AB29-6ABA62497057}">
      <dsp:nvSpPr>
        <dsp:cNvPr id="0" name=""/>
        <dsp:cNvSpPr/>
      </dsp:nvSpPr>
      <dsp:spPr>
        <a:xfrm>
          <a:off x="2410907" y="129129"/>
          <a:ext cx="230589" cy="230589"/>
        </a:xfrm>
        <a:prstGeom prst="ellipse">
          <a:avLst/>
        </a:prstGeom>
        <a:solidFill>
          <a:schemeClr val="accent2">
            <a:shade val="50000"/>
            <a:hueOff val="-160532"/>
            <a:satOff val="8541"/>
            <a:lumOff val="14019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EF22D7C5-ADAC-C544-9F0A-B3EE84CA7DC6}">
      <dsp:nvSpPr>
        <dsp:cNvPr id="0" name=""/>
        <dsp:cNvSpPr/>
      </dsp:nvSpPr>
      <dsp:spPr>
        <a:xfrm>
          <a:off x="2830580" y="0"/>
          <a:ext cx="230589" cy="230589"/>
        </a:xfrm>
        <a:prstGeom prst="ellipse">
          <a:avLst/>
        </a:prstGeom>
        <a:solidFill>
          <a:schemeClr val="accent2">
            <a:shade val="50000"/>
            <a:hueOff val="-214043"/>
            <a:satOff val="11387"/>
            <a:lumOff val="18691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F4EE322A-CCD7-1241-96AE-1D161C2E9D43}">
      <dsp:nvSpPr>
        <dsp:cNvPr id="0" name=""/>
        <dsp:cNvSpPr/>
      </dsp:nvSpPr>
      <dsp:spPr>
        <a:xfrm>
          <a:off x="3347099" y="225977"/>
          <a:ext cx="230589" cy="230589"/>
        </a:xfrm>
        <a:prstGeom prst="ellipse">
          <a:avLst/>
        </a:prstGeom>
        <a:solidFill>
          <a:schemeClr val="accent2">
            <a:shade val="50000"/>
            <a:hueOff val="-267554"/>
            <a:satOff val="14234"/>
            <a:lumOff val="23364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3DF57155-9DCD-0747-84BF-12B42642B840}">
      <dsp:nvSpPr>
        <dsp:cNvPr id="0" name=""/>
        <dsp:cNvSpPr/>
      </dsp:nvSpPr>
      <dsp:spPr>
        <a:xfrm>
          <a:off x="3669924" y="387389"/>
          <a:ext cx="362354" cy="362354"/>
        </a:xfrm>
        <a:prstGeom prst="ellipse">
          <a:avLst/>
        </a:prstGeom>
        <a:solidFill>
          <a:schemeClr val="accent2">
            <a:shade val="50000"/>
            <a:hueOff val="-321064"/>
            <a:satOff val="17081"/>
            <a:lumOff val="28037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340C0E89-FA0E-844D-9CF7-800F8253A470}">
      <dsp:nvSpPr>
        <dsp:cNvPr id="0" name=""/>
        <dsp:cNvSpPr/>
      </dsp:nvSpPr>
      <dsp:spPr>
        <a:xfrm>
          <a:off x="4121878" y="660732"/>
          <a:ext cx="230589" cy="230589"/>
        </a:xfrm>
        <a:prstGeom prst="ellipse">
          <a:avLst/>
        </a:prstGeom>
        <a:solidFill>
          <a:schemeClr val="accent2">
            <a:shade val="50000"/>
            <a:hueOff val="-374575"/>
            <a:satOff val="19928"/>
            <a:lumOff val="3271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42622086-F1D8-894C-86BC-2918DA249AF0}">
      <dsp:nvSpPr>
        <dsp:cNvPr id="0" name=""/>
        <dsp:cNvSpPr/>
      </dsp:nvSpPr>
      <dsp:spPr>
        <a:xfrm>
          <a:off x="4484600" y="804746"/>
          <a:ext cx="230589" cy="230589"/>
        </a:xfrm>
        <a:prstGeom prst="ellipse">
          <a:avLst/>
        </a:prstGeom>
        <a:solidFill>
          <a:schemeClr val="accent2">
            <a:shade val="50000"/>
            <a:hueOff val="-428086"/>
            <a:satOff val="22775"/>
            <a:lumOff val="37383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257FA968-796F-7E4E-8BE7-3B4EB035E24B}">
      <dsp:nvSpPr>
        <dsp:cNvPr id="0" name=""/>
        <dsp:cNvSpPr/>
      </dsp:nvSpPr>
      <dsp:spPr>
        <a:xfrm>
          <a:off x="2636885" y="419672"/>
          <a:ext cx="592943" cy="592943"/>
        </a:xfrm>
        <a:prstGeom prst="ellipse">
          <a:avLst/>
        </a:prstGeom>
        <a:solidFill>
          <a:schemeClr val="accent2">
            <a:shade val="50000"/>
            <a:hueOff val="-481597"/>
            <a:satOff val="25622"/>
            <a:lumOff val="42056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8583FCA4-4321-4A42-ADE9-9BFC81985379}">
      <dsp:nvSpPr>
        <dsp:cNvPr id="0" name=""/>
        <dsp:cNvSpPr/>
      </dsp:nvSpPr>
      <dsp:spPr>
        <a:xfrm>
          <a:off x="1377868" y="1646406"/>
          <a:ext cx="230589" cy="230589"/>
        </a:xfrm>
        <a:prstGeom prst="ellipse">
          <a:avLst/>
        </a:prstGeom>
        <a:solidFill>
          <a:schemeClr val="accent2">
            <a:shade val="50000"/>
            <a:hueOff val="-481597"/>
            <a:satOff val="25622"/>
            <a:lumOff val="42056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70EC87FE-5413-D746-B46B-ECB991C43724}">
      <dsp:nvSpPr>
        <dsp:cNvPr id="0" name=""/>
        <dsp:cNvSpPr/>
      </dsp:nvSpPr>
      <dsp:spPr>
        <a:xfrm>
          <a:off x="1571563" y="1936948"/>
          <a:ext cx="362354" cy="362354"/>
        </a:xfrm>
        <a:prstGeom prst="ellipse">
          <a:avLst/>
        </a:prstGeom>
        <a:solidFill>
          <a:schemeClr val="accent2">
            <a:shade val="50000"/>
            <a:hueOff val="-428086"/>
            <a:satOff val="22775"/>
            <a:lumOff val="37383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93017BE5-6CBA-BE43-A2CF-E3E78E64A6B9}">
      <dsp:nvSpPr>
        <dsp:cNvPr id="0" name=""/>
        <dsp:cNvSpPr/>
      </dsp:nvSpPr>
      <dsp:spPr>
        <a:xfrm>
          <a:off x="2055800" y="2195208"/>
          <a:ext cx="527060" cy="527060"/>
        </a:xfrm>
        <a:prstGeom prst="ellipse">
          <a:avLst/>
        </a:prstGeom>
        <a:solidFill>
          <a:schemeClr val="accent2">
            <a:shade val="50000"/>
            <a:hueOff val="-374575"/>
            <a:satOff val="19928"/>
            <a:lumOff val="3271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61B823F2-F422-7A4F-8588-44EB6BA1A055}">
      <dsp:nvSpPr>
        <dsp:cNvPr id="0" name=""/>
        <dsp:cNvSpPr/>
      </dsp:nvSpPr>
      <dsp:spPr>
        <a:xfrm>
          <a:off x="2733732" y="2614880"/>
          <a:ext cx="230589" cy="230589"/>
        </a:xfrm>
        <a:prstGeom prst="ellipse">
          <a:avLst/>
        </a:prstGeom>
        <a:solidFill>
          <a:schemeClr val="accent2">
            <a:shade val="50000"/>
            <a:hueOff val="-321064"/>
            <a:satOff val="17081"/>
            <a:lumOff val="28037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24DA63E3-8456-2B41-BEDB-72A92914558D}">
      <dsp:nvSpPr>
        <dsp:cNvPr id="0" name=""/>
        <dsp:cNvSpPr/>
      </dsp:nvSpPr>
      <dsp:spPr>
        <a:xfrm>
          <a:off x="2862862" y="2195208"/>
          <a:ext cx="362354" cy="362354"/>
        </a:xfrm>
        <a:prstGeom prst="ellipse">
          <a:avLst/>
        </a:prstGeom>
        <a:solidFill>
          <a:schemeClr val="accent2">
            <a:shade val="50000"/>
            <a:hueOff val="-267554"/>
            <a:satOff val="14234"/>
            <a:lumOff val="23364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955A7314-7764-A946-B36D-41F89A575208}">
      <dsp:nvSpPr>
        <dsp:cNvPr id="0" name=""/>
        <dsp:cNvSpPr/>
      </dsp:nvSpPr>
      <dsp:spPr>
        <a:xfrm>
          <a:off x="3185687" y="2647162"/>
          <a:ext cx="230589" cy="230589"/>
        </a:xfrm>
        <a:prstGeom prst="ellipse">
          <a:avLst/>
        </a:prstGeom>
        <a:solidFill>
          <a:schemeClr val="accent2">
            <a:shade val="50000"/>
            <a:hueOff val="-214043"/>
            <a:satOff val="11387"/>
            <a:lumOff val="18691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837628C6-0291-844E-AD3E-D1105249CB65}">
      <dsp:nvSpPr>
        <dsp:cNvPr id="0" name=""/>
        <dsp:cNvSpPr/>
      </dsp:nvSpPr>
      <dsp:spPr>
        <a:xfrm>
          <a:off x="3476229" y="2130643"/>
          <a:ext cx="527060" cy="527060"/>
        </a:xfrm>
        <a:prstGeom prst="ellipse">
          <a:avLst/>
        </a:prstGeom>
        <a:solidFill>
          <a:schemeClr val="accent2">
            <a:shade val="50000"/>
            <a:hueOff val="-160532"/>
            <a:satOff val="8541"/>
            <a:lumOff val="14019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495D99AA-0297-D64E-A0AB-5AD63D30B405}">
      <dsp:nvSpPr>
        <dsp:cNvPr id="0" name=""/>
        <dsp:cNvSpPr/>
      </dsp:nvSpPr>
      <dsp:spPr>
        <a:xfrm>
          <a:off x="4186443" y="2001513"/>
          <a:ext cx="362354" cy="362354"/>
        </a:xfrm>
        <a:prstGeom prst="ellipse">
          <a:avLst/>
        </a:prstGeom>
        <a:solidFill>
          <a:schemeClr val="accent2">
            <a:shade val="50000"/>
            <a:hueOff val="-107021"/>
            <a:satOff val="5694"/>
            <a:lumOff val="9346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97036A5A-5103-6E4E-9B60-5D40CD0E058B}">
      <dsp:nvSpPr>
        <dsp:cNvPr id="0" name=""/>
        <dsp:cNvSpPr/>
      </dsp:nvSpPr>
      <dsp:spPr>
        <a:xfrm>
          <a:off x="4548798" y="483700"/>
          <a:ext cx="1064182" cy="2031641"/>
        </a:xfrm>
        <a:prstGeom prst="chevron">
          <a:avLst>
            <a:gd name="adj" fmla="val 62310"/>
          </a:avLst>
        </a:prstGeom>
        <a:solidFill>
          <a:schemeClr val="tx2"/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754FF38F-5DC9-5E4B-834C-3F0D3E6EDBFF}">
      <dsp:nvSpPr>
        <dsp:cNvPr id="0" name=""/>
        <dsp:cNvSpPr/>
      </dsp:nvSpPr>
      <dsp:spPr>
        <a:xfrm>
          <a:off x="5419493" y="483700"/>
          <a:ext cx="1064182" cy="2031641"/>
        </a:xfrm>
        <a:prstGeom prst="chevron">
          <a:avLst>
            <a:gd name="adj" fmla="val 62310"/>
          </a:avLst>
        </a:prstGeom>
        <a:solidFill>
          <a:schemeClr val="accent2">
            <a:shade val="90000"/>
            <a:hueOff val="-486673"/>
            <a:satOff val="6604"/>
            <a:lumOff val="29096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32476CAD-F257-E44B-B62C-7459C754BEA4}">
      <dsp:nvSpPr>
        <dsp:cNvPr id="0" name=""/>
        <dsp:cNvSpPr/>
      </dsp:nvSpPr>
      <dsp:spPr>
        <a:xfrm>
          <a:off x="6701349" y="339571"/>
          <a:ext cx="2466969" cy="2466969"/>
        </a:xfrm>
        <a:prstGeom prst="ellipse">
          <a:avLst/>
        </a:prstGeom>
        <a:solidFill>
          <a:schemeClr val="tx2"/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/>
            <a:t>Open to service providers and end-users</a:t>
          </a:r>
        </a:p>
      </dsp:txBody>
      <dsp:txXfrm>
        <a:off x="7062628" y="700850"/>
        <a:ext cx="1744411" cy="1744411"/>
      </dsp:txXfrm>
    </dsp:sp>
    <dsp:sp modelId="{E46D3405-324B-6744-9A55-4648CF0A46A5}">
      <dsp:nvSpPr>
        <dsp:cNvPr id="0" name=""/>
        <dsp:cNvSpPr/>
      </dsp:nvSpPr>
      <dsp:spPr>
        <a:xfrm>
          <a:off x="6483676" y="3047432"/>
          <a:ext cx="2902317" cy="178976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>
              <a:solidFill>
                <a:srgbClr val="192E44"/>
              </a:solidFill>
            </a:rPr>
            <a:t>The project will support the integration new thematic services and scientific products from research communities and disciplines</a:t>
          </a:r>
          <a:r>
            <a:rPr lang="en-US" sz="2100" i="1" kern="1200" dirty="0">
              <a:solidFill>
                <a:srgbClr val="192E44"/>
              </a:solidFill>
            </a:rPr>
            <a:t>.</a:t>
          </a:r>
          <a:endParaRPr lang="en-US" sz="2100" kern="1200" dirty="0">
            <a:solidFill>
              <a:srgbClr val="192E44"/>
            </a:solidFill>
          </a:endParaRPr>
        </a:p>
      </dsp:txBody>
      <dsp:txXfrm>
        <a:off x="6483676" y="3047432"/>
        <a:ext cx="2902317" cy="178976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9/3/layout/RandomtoResultProcess">
  <dgm:title val=""/>
  <dgm:desc val=""/>
  <dgm:catLst>
    <dgm:cat type="process" pri="1275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41" srcId="1" destId="11" srcOrd="0" destOrd="0"/>
        <dgm:cxn modelId="5" srcId="0" destId="2" srcOrd="0" destOrd="0"/>
        <dgm:cxn modelId="51" srcId="2" destId="21" srcOrd="0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Name0">
    <dgm:varLst>
      <dgm:dir/>
      <dgm:animOne val="branch"/>
      <dgm:animLvl val="lvl"/>
    </dgm:varLst>
    <dgm:choose name="Name1">
      <dgm:if name="Name2" func="var" arg="dir" op="equ" val="norm">
        <dgm:alg type="lin">
          <dgm:param type="fallback" val="2D"/>
          <dgm:param type="nodeVertAlign" val="t"/>
        </dgm:alg>
      </dgm:if>
      <dgm:else name="Name3">
        <dgm:alg type="lin">
          <dgm:param type="fallback" val="2D"/>
          <dgm:param type="nodeVertAlign" val="t"/>
          <dgm:param type="linDir" val="fromR"/>
        </dgm:alg>
      </dgm:else>
    </dgm:choose>
    <dgm:shape xmlns:r="http://schemas.openxmlformats.org/officeDocument/2006/relationships" r:blip="">
      <dgm:adjLst/>
    </dgm:shape>
    <dgm:constrLst>
      <dgm:constr type="userH" refType="h" fact="2"/>
      <dgm:constr type="w" for="ch" forName="chaos" refType="userH" fact="0.681"/>
      <dgm:constr type="h" for="ch" forName="chaos" refType="userH"/>
      <dgm:constr type="w" for="ch" forName="middle" refType="userH" fact="0.6"/>
      <dgm:constr type="h" for="ch" forName="middle" refType="userH"/>
      <dgm:constr type="w" for="ch" forName="last" refType="userH" fact="0.6"/>
      <dgm:constr type="h" for="ch" forName="last" refType="userH"/>
      <dgm:constr type="w" for="ch" forName="chevronComposite1" refType="userH" fact="0.22"/>
      <dgm:constr type="h" for="ch" forName="chevronComposite1" refType="userH" fact="0.52"/>
      <dgm:constr type="w" for="ch" forName="chevronComposite2" refType="userH" fact="0.22"/>
      <dgm:constr type="h" for="ch" forName="chevronComposite2" refType="userH" fact="0.52"/>
      <dgm:constr type="w" for="ch" forName="overlap" refType="userH" fact="-0.04"/>
      <dgm:constr type="h" for="ch" forName="overlap" refType="userH" fact="0.06"/>
      <dgm:constr type="primFontSz" for="des" forName="parTx1" op="equ" val="65"/>
      <dgm:constr type="primFontSz" for="des" forName="parTxMid" refType="primFontSz" refFor="des" refForName="parTx1" op="equ"/>
      <dgm:constr type="primFontSz" for="des" forName="circleTx" refType="primFontSz" refFor="des" refForName="parTx1" op="equ"/>
      <dgm:constr type="primFontSz" for="des" forName="desTx1" op="equ" val="65"/>
      <dgm:constr type="primFontSz" for="des" forName="desTxMid" refType="primFontSz" refFor="des" refForName="desTx1" op="equ"/>
      <dgm:constr type="primFontSz" for="des" forName="desTxN" refType="primFontSz" refFor="des" refForName="desTx1" op="equ"/>
    </dgm:constrLst>
    <dgm:forEach name="Name4" axis="ch" ptType="node">
      <dgm:choose name="Name5">
        <dgm:if name="Name6" axis="self" ptType="node" func="pos" op="equ" val="1">
          <dgm:layoutNode name="chaos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ctrX" for="ch" forName="parTx1" refType="w" fact="0.5"/>
              <dgm:constr type="t" for="ch" forName="parTx1" refType="w" fact="0.32"/>
              <dgm:constr type="w" for="ch" forName="parTx1" refType="w" fact="0.88"/>
              <dgm:constr type="h" for="ch" forName="parTx1" refType="w" fact="0.29"/>
              <dgm:constr type="ctrX" for="ch" forName="desTx1" refType="w" fact="0.5"/>
              <dgm:constr type="b" for="ch" forName="desTx1" refType="h"/>
              <dgm:constr type="w" for="ch" forName="desTx1" refType="w" fact="0.88"/>
              <dgm:constr type="h" for="ch" forName="desTx1" refType="h" fact="0.37"/>
              <dgm:constr type="l" for="ch" forName="c1" refType="w" fact="0.05"/>
              <dgm:constr type="t" for="ch" forName="c1" refType="w" fact="0.23"/>
              <dgm:constr type="w" for="ch" forName="c1" refType="w" fact="0.07"/>
              <dgm:constr type="h" for="ch" forName="c1" refType="w" refFor="ch" refForName="c1"/>
              <dgm:constr type="l" for="ch" forName="c2" refType="w" fact="0.1"/>
              <dgm:constr type="t" for="ch" forName="c2" refType="w" fact="0.13"/>
              <dgm:constr type="w" for="ch" forName="c2" refType="w" fact="0.07"/>
              <dgm:constr type="h" for="ch" forName="c2" refType="w" refFor="ch" refForName="c2"/>
              <dgm:constr type="l" for="ch" forName="c3" refType="w" fact="0.22"/>
              <dgm:constr type="t" for="ch" forName="c3" refType="w" fact="0.15"/>
              <dgm:constr type="w" for="ch" forName="c3" refType="w" fact="0.11"/>
              <dgm:constr type="h" for="ch" forName="c3" refType="w" refFor="ch" refForName="c3"/>
              <dgm:constr type="l" for="ch" forName="c4" refType="w" fact="0.32"/>
              <dgm:constr type="t" for="ch" forName="c4" refType="w" fact="0.04"/>
              <dgm:constr type="w" for="ch" forName="c4" refType="w" fact="0.07"/>
              <dgm:constr type="h" for="ch" forName="c4" refType="w" refFor="ch" refForName="c4"/>
              <dgm:constr type="l" for="ch" forName="c5" refType="w" fact="0.45"/>
              <dgm:constr type="t" for="ch" forName="c5" refType="w" fact="0"/>
              <dgm:constr type="w" for="ch" forName="c5" refType="w" fact="0.07"/>
              <dgm:constr type="h" for="ch" forName="c5" refType="w" refFor="ch" refForName="c5"/>
              <dgm:constr type="l" for="ch" forName="c6" refType="w" fact="0.61"/>
              <dgm:constr type="t" for="ch" forName="c6" refType="w" fact="0.07"/>
              <dgm:constr type="w" for="ch" forName="c6" refType="w" fact="0.07"/>
              <dgm:constr type="h" for="ch" forName="c6" refType="w" refFor="ch" refForName="c6"/>
              <dgm:constr type="l" for="ch" forName="c7" refType="w" fact="0.71"/>
              <dgm:constr type="t" for="ch" forName="c7" refType="w" fact="0.12"/>
              <dgm:constr type="w" for="ch" forName="c7" refType="w" fact="0.11"/>
              <dgm:constr type="h" for="ch" forName="c7" refType="w" refFor="ch" refForName="c7"/>
              <dgm:constr type="l" for="ch" forName="c8" refType="w" fact="0.85"/>
              <dgm:constr type="t" for="ch" forName="c8" refType="w" fact="0.23"/>
              <dgm:constr type="w" for="ch" forName="c8" refType="w" fact="0.07"/>
              <dgm:constr type="h" for="ch" forName="c8" refType="w" refFor="ch" refForName="c8"/>
              <dgm:constr type="l" for="ch" forName="c9" refType="w" fact="0.91"/>
              <dgm:constr type="t" for="ch" forName="c9" refType="w" fact="0.34"/>
              <dgm:constr type="w" for="ch" forName="c9" refType="w" fact="0.07"/>
              <dgm:constr type="h" for="ch" forName="c9" refType="w" refFor="ch" refForName="c9"/>
              <dgm:constr type="l" for="ch" forName="c10" refType="w" fact="0.39"/>
              <dgm:constr type="t" for="ch" forName="c10" refType="w" fact="0.13"/>
              <dgm:constr type="w" for="ch" forName="c10" refType="w" fact="0.18"/>
              <dgm:constr type="h" for="ch" forName="c10" refType="w" refFor="ch" refForName="c10"/>
              <dgm:constr type="l" for="ch" forName="c11" refType="w" fact="0"/>
              <dgm:constr type="t" for="ch" forName="c11" refType="w" fact="0.51"/>
              <dgm:constr type="w" for="ch" forName="c11" refType="w" fact="0.07"/>
              <dgm:constr type="h" for="ch" forName="c11" refType="w" refFor="ch" refForName="c11"/>
              <dgm:constr type="l" for="ch" forName="c12" refType="w" fact="0.06"/>
              <dgm:constr type="t" for="ch" forName="c12" refType="w" fact="0.6"/>
              <dgm:constr type="w" for="ch" forName="c12" refType="w" fact="0.11"/>
              <dgm:constr type="h" for="ch" forName="c12" refType="w" refFor="ch" refForName="c12"/>
              <dgm:constr type="l" for="ch" forName="c13" refType="w" fact="0.21"/>
              <dgm:constr type="t" for="ch" forName="c13" refType="w" fact="0.68"/>
              <dgm:constr type="w" for="ch" forName="c13" refType="w" fact="0.16"/>
              <dgm:constr type="h" for="ch" forName="c13" refType="w" refFor="ch" refForName="c13"/>
              <dgm:constr type="l" for="ch" forName="c14" refType="w" fact="0.42"/>
              <dgm:constr type="t" for="ch" forName="c14" refType="w" fact="0.81"/>
              <dgm:constr type="w" for="ch" forName="c14" refType="w" fact="0.07"/>
              <dgm:constr type="h" for="ch" forName="c14" refType="w" refFor="ch" refForName="c14"/>
              <dgm:constr type="l" for="ch" forName="c15" refType="w" fact="0.46"/>
              <dgm:constr type="t" for="ch" forName="c15" refType="w" fact="0.68"/>
              <dgm:constr type="w" for="ch" forName="c15" refType="w" fact="0.11"/>
              <dgm:constr type="h" for="ch" forName="c15" refType="w" refFor="ch" refForName="c15"/>
              <dgm:constr type="l" for="ch" forName="c16" refType="w" fact="0.56"/>
              <dgm:constr type="t" for="ch" forName="c16" refType="w" fact="0.82"/>
              <dgm:constr type="w" for="ch" forName="c16" refType="w" fact="0.07"/>
              <dgm:constr type="h" for="ch" forName="c16" refType="w" refFor="ch" refForName="c16"/>
              <dgm:constr type="l" for="ch" forName="c17" refType="w" fact="0.65"/>
              <dgm:constr type="t" for="ch" forName="c17" refType="w" fact="0.66"/>
              <dgm:constr type="w" for="ch" forName="c17" refType="w" fact="0.16"/>
              <dgm:constr type="h" for="ch" forName="c17" refType="w" refFor="ch" refForName="c17"/>
              <dgm:constr type="l" for="ch" forName="c18" refType="w" fact="0.87"/>
              <dgm:constr type="t" for="ch" forName="c18" refType="w" fact="0.62"/>
              <dgm:constr type="w" for="ch" forName="c18" refType="w" fact="0.11"/>
              <dgm:constr type="h" for="ch" forName="c18" refType="w" refFor="ch" refForName="c18"/>
            </dgm:constrLst>
            <dgm:layoutNode name="parTx1" styleLbl="revTx">
              <dgm:alg type="tx"/>
              <dgm:shape xmlns:r="http://schemas.openxmlformats.org/officeDocument/2006/relationships" type="rect" r:blip="">
                <dgm:adjLst/>
              </dgm:shape>
              <dgm:presOf axis="self" ptType="node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choose name="Name7">
              <dgm:if name="Name8" axis="ch" ptType="node" func="cnt" op="gte" val="1">
                <dgm:layoutNode name="desTx1" styleLbl="revTx">
                  <dgm:varLst>
                    <dgm:bulletEnabled val="1"/>
                  </dgm:varLst>
                  <dgm:choose name="Name9">
                    <dgm:if name="Name10" axis="ch" ptType="node" func="cnt" op="equ" val="1">
                      <dgm:alg type="tx">
                        <dgm:param type="shpTxLTRAlignCh" val="l"/>
                      </dgm:alg>
                    </dgm:if>
                    <dgm:else name="Name11">
                      <dgm:alg type="tx">
                        <dgm:param type="shpTxLTRAlignCh" val="l"/>
                        <dgm:param type="stBulletLvl" val="1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</dgm:if>
              <dgm:else name="Name12"/>
            </dgm:choose>
            <dgm:layoutNode name="c1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2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3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4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5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6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7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8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9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0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1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2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3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4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5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6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7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8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layoutNode>
        </dgm:if>
        <dgm:if name="Name13" axis="self" ptType="node" func="revPos" op="equ" val="1">
          <dgm:layoutNode name="last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ctrX" for="ch" forName="circleTx" refType="w" fact="0.5"/>
              <dgm:constr type="t" for="ch" forName="circleTx" refType="w" fact="0.117"/>
              <dgm:constr type="w" for="ch" forName="circleTx" refType="h" refFor="ch" refForName="circleTx"/>
              <dgm:constr type="h" for="ch" forName="circleTx" refType="w" fact="0.85"/>
              <dgm:constr type="l" for="ch" forName="desTxN"/>
              <dgm:constr type="b" for="ch" forName="desTxN" refType="h"/>
              <dgm:constr type="w" for="ch" forName="desTxN" refType="w"/>
              <dgm:constr type="h" for="ch" forName="desTxN" refType="h" fact="0.37"/>
              <dgm:constr type="ctrX" for="ch" forName="spN" refType="w" fact="0.5"/>
              <dgm:constr type="t" for="ch" forName="spN"/>
              <dgm:constr type="w" for="ch" forName="spN" refType="w" fact="0.93"/>
              <dgm:constr type="h" for="ch" forName="spN" refType="h" fact="0.01"/>
            </dgm:constrLst>
            <dgm:layoutNode name="circleTx" styleLbl="node1">
              <dgm:alg type="tx"/>
              <dgm:shape xmlns:r="http://schemas.openxmlformats.org/officeDocument/2006/relationships" type="ellipse" r:blip="">
                <dgm:adjLst/>
              </dgm:shape>
              <dgm:presOf axis="self" ptType="node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  <dgm:choose name="Name14">
              <dgm:if name="Name15" axis="ch" ptType="node" func="cnt" op="gte" val="1">
                <dgm:layoutNode name="desTxN" styleLbl="revTx">
                  <dgm:varLst>
                    <dgm:bulletEnabled val="1"/>
                  </dgm:varLst>
                  <dgm:choose name="Name16">
                    <dgm:if name="Name17" axis="ch" ptType="node" func="cnt" op="equ" val="1">
                      <dgm:alg type="tx">
                        <dgm:param type="shpTxLTRAlignCh" val="l"/>
                      </dgm:alg>
                    </dgm:if>
                    <dgm:else name="Name18">
                      <dgm:alg type="tx">
                        <dgm:param type="shpTxLTRAlignCh" val="l"/>
                        <dgm:param type="stBulletLvl" val="1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</dgm:if>
              <dgm:else name="Name19"/>
            </dgm:choose>
            <dgm:layoutNode name="spN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layoutNode>
        </dgm:if>
        <dgm:else name="Name20">
          <dgm:layoutNode name="middl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l" for="ch" forName="parTxMid"/>
              <dgm:constr type="t" for="ch" forName="parTxMid" refType="w" fact="0.167"/>
              <dgm:constr type="w" for="ch" forName="parTxMid" refType="w"/>
              <dgm:constr type="h" for="ch" forName="parTxMid" refType="w" fact="0.7"/>
              <dgm:constr type="l" for="ch" forName="desTxMid"/>
              <dgm:constr type="b" for="ch" forName="desTxMid" refType="h"/>
              <dgm:constr type="w" for="ch" forName="desTxMid" refType="w"/>
              <dgm:constr type="h" for="ch" forName="desTxMid" refType="h" fact="0.37"/>
              <dgm:constr type="ctrX" for="ch" forName="spMid" refType="w" fact="0.5"/>
              <dgm:constr type="t" for="ch" forName="spMid"/>
              <dgm:constr type="w" for="ch" forName="spMid" refType="w" fact="0.01"/>
              <dgm:constr type="h" for="ch" forName="spMid" refType="h" fact="0.01"/>
            </dgm:constrLst>
            <dgm:layoutNode name="parTxMid" styleLbl="revTx">
              <dgm:alg type="tx"/>
              <dgm:shape xmlns:r="http://schemas.openxmlformats.org/officeDocument/2006/relationships" type="rect" r:blip="">
                <dgm:adjLst/>
              </dgm:shape>
              <dgm:presOf axis="self" ptType="node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choose name="Name21">
              <dgm:if name="Name22" axis="ch" ptType="node" func="cnt" op="gte" val="1">
                <dgm:layoutNode name="desTxMid" styleLbl="revTx">
                  <dgm:varLst>
                    <dgm:bulletEnabled val="1"/>
                  </dgm:varLst>
                  <dgm:choose name="Name23">
                    <dgm:if name="Name24" axis="ch" ptType="node" func="cnt" op="equ" val="1">
                      <dgm:alg type="tx">
                        <dgm:param type="shpTxLTRAlignCh" val="l"/>
                      </dgm:alg>
                    </dgm:if>
                    <dgm:else name="Name25">
                      <dgm:alg type="tx">
                        <dgm:param type="shpTxLTRAlignCh" val="l"/>
                        <dgm:param type="stBulletLvl" val="1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</dgm:if>
              <dgm:else name="Name26"/>
            </dgm:choose>
            <dgm:layoutNode name="spMid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layoutNode>
        </dgm:else>
      </dgm:choose>
      <dgm:forEach name="Name27" axis="followSib" ptType="sibTrans" cnt="1">
        <dgm:layoutNode name="chevronComposite1" styleLbl="alignImgPlace1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chevron1"/>
            <dgm:constr type="t" for="ch" forName="chevron1" refType="h" fact="0.1923"/>
            <dgm:constr type="w" for="ch" forName="chevron1" refType="w"/>
            <dgm:constr type="b" for="ch" forName="chevron1" refType="h"/>
            <dgm:constr type="l" for="ch" forName="spChevron1"/>
            <dgm:constr type="t" for="ch" forName="spChevron1"/>
            <dgm:constr type="w" for="ch" forName="spChevron1" refType="w" fact="0.01"/>
            <dgm:constr type="h" for="ch" forName="spChevron1" refType="h" fact="0.01"/>
          </dgm:constrLst>
          <dgm:layoutNode name="chevron1">
            <dgm:alg type="sp"/>
            <dgm:choose name="Name28">
              <dgm:if name="Name29" func="var" arg="dir" op="equ" val="norm">
                <dgm:shape xmlns:r="http://schemas.openxmlformats.org/officeDocument/2006/relationships" type="chevron" r:blip="">
                  <dgm:adjLst>
                    <dgm:adj idx="1" val="0.6231"/>
                  </dgm:adjLst>
                </dgm:shape>
              </dgm:if>
              <dgm:else name="Name30">
                <dgm:shape xmlns:r="http://schemas.openxmlformats.org/officeDocument/2006/relationships" rot="180" type="chevron" r:blip="">
                  <dgm:adjLst>
                    <dgm:adj idx="1" val="0.6231"/>
                  </dgm:adjLst>
                </dgm:shape>
              </dgm:else>
            </dgm:choose>
            <dgm:presOf/>
          </dgm:layoutNode>
          <dgm:layoutNode name="spChevron1">
            <dgm:alg type="sp"/>
            <dgm:shape xmlns:r="http://schemas.openxmlformats.org/officeDocument/2006/relationships" r:blip="">
              <dgm:adjLst/>
            </dgm:shape>
            <dgm:presOf/>
          </dgm:layoutNode>
        </dgm:layoutNode>
        <dgm:choose name="Name31">
          <dgm:if name="Name32" axis="root ch" ptType="all node" func="cnt" op="equ" val="2">
            <dgm:layoutNode name="overlap">
              <dgm:alg type="sp"/>
              <dgm:shape xmlns:r="http://schemas.openxmlformats.org/officeDocument/2006/relationships" r:blip="">
                <dgm:adjLst/>
              </dgm:shape>
              <dgm:presOf/>
            </dgm:layoutNode>
            <dgm:layoutNode name="chevronComposite2" styleLbl="alignImgPlace1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l" for="ch" forName="chevron2"/>
                <dgm:constr type="t" for="ch" forName="chevron2" refType="h" fact="0.1923"/>
                <dgm:constr type="w" for="ch" forName="chevron2" refType="w"/>
                <dgm:constr type="b" for="ch" forName="chevron2" refType="h"/>
                <dgm:constr type="l" for="ch" forName="spChevron2"/>
                <dgm:constr type="t" for="ch" forName="spChevron2"/>
                <dgm:constr type="w" for="ch" forName="spChevron2" refType="w" fact="0.01"/>
                <dgm:constr type="h" for="ch" forName="spChevron2" refType="h" fact="0.01"/>
              </dgm:constrLst>
              <dgm:layoutNode name="chevron2">
                <dgm:alg type="sp"/>
                <dgm:choose name="Name33">
                  <dgm:if name="Name34" func="var" arg="dir" op="equ" val="norm">
                    <dgm:shape xmlns:r="http://schemas.openxmlformats.org/officeDocument/2006/relationships" type="chevron" r:blip="">
                      <dgm:adjLst>
                        <dgm:adj idx="1" val="0.6231"/>
                      </dgm:adjLst>
                    </dgm:shape>
                  </dgm:if>
                  <dgm:else name="Name35">
                    <dgm:shape xmlns:r="http://schemas.openxmlformats.org/officeDocument/2006/relationships" rot="180" type="chevron" r:blip="">
                      <dgm:adjLst>
                        <dgm:adj idx="1" val="0.6231"/>
                      </dgm:adjLst>
                    </dgm:shape>
                  </dgm:else>
                </dgm:choose>
                <dgm:presOf/>
              </dgm:layoutNode>
              <dgm:layoutNode name="spChevron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</dgm:layoutNode>
          </dgm:if>
          <dgm:else name="Name36"/>
        </dgm:choos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xmlns="" id="{70858CEE-81EB-44FD-96A5-EC8E9A3EECF8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1E06C995-3150-46D5-8652-A3F1B7DFBFCD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E5DF400-AF8F-46F3-A516-4D72EE0ED80B}" type="datetimeFigureOut">
              <a:rPr lang="en-GB" smtClean="0"/>
              <a:t>10/4/18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3CFC63A5-05B4-48B1-8024-437B84EDEFD8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09814F89-CD0B-4549-AE0A-5F2F1D3DA970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F03B65D-61F5-4600-A226-9142CB319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9596371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 dirty="0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16906-B6A1-4E52-BE69-9D249F819B11}" type="datetimeFigureOut">
              <a:rPr lang="it-IT" smtClean="0"/>
              <a:t>10/4/18</a:t>
            </a:fld>
            <a:endParaRPr lang="it-IT" dirty="0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 dirty="0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 dirty="0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A148A20-7C99-4A4D-BF06-6E8ADEA4D03E}" type="slidenum">
              <a:rPr lang="it-IT" smtClean="0"/>
              <a:t>‹#›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9849668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A148A20-7C99-4A4D-BF06-6E8ADEA4D03E}" type="slidenum">
              <a:rPr lang="it-IT" smtClean="0"/>
              <a:t>7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42959776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A148A20-7C99-4A4D-BF06-6E8ADEA4D03E}" type="slidenum">
              <a:rPr lang="it-IT" smtClean="0"/>
              <a:t>9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55904112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A148A20-7C99-4A4D-BF06-6E8ADEA4D03E}" type="slidenum">
              <a:rPr lang="it-IT" smtClean="0"/>
              <a:t>11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409166493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A148A20-7C99-4A4D-BF06-6E8ADEA4D03E}" type="slidenum">
              <a:rPr lang="it-IT" smtClean="0"/>
              <a:t>13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71351819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A148A20-7C99-4A4D-BF06-6E8ADEA4D03E}" type="slidenum">
              <a:rPr lang="it-IT" smtClean="0"/>
              <a:t>14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1703044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Relationship Id="rId3" Type="http://schemas.openxmlformats.org/officeDocument/2006/relationships/image" Target="../media/image8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Relationship Id="rId3" Type="http://schemas.openxmlformats.org/officeDocument/2006/relationships/image" Target="../media/image8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jp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jp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11.png"/><Relationship Id="rId6" Type="http://schemas.openxmlformats.org/officeDocument/2006/relationships/image" Target="../media/image12.png"/><Relationship Id="rId7" Type="http://schemas.openxmlformats.org/officeDocument/2006/relationships/hyperlink" Target="mailto:business@eoso-hub.eu" TargetMode="External"/><Relationship Id="rId8" Type="http://schemas.openxmlformats.org/officeDocument/2006/relationships/image" Target="../media/image13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0.jp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Relationship Id="rId3" Type="http://schemas.openxmlformats.org/officeDocument/2006/relationships/image" Target="../media/image8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Relationship Id="rId3" Type="http://schemas.openxmlformats.org/officeDocument/2006/relationships/image" Target="../media/image8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ntro_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magine 7">
            <a:extLst>
              <a:ext uri="{FF2B5EF4-FFF2-40B4-BE49-F238E27FC236}">
                <a16:creationId xmlns:a16="http://schemas.microsoft.com/office/drawing/2014/main" xmlns="" id="{04E82C1C-60FB-2F41-A35A-E9EB5967457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5500" y="4877732"/>
            <a:ext cx="636044" cy="578959"/>
          </a:xfrm>
          <a:prstGeom prst="rect">
            <a:avLst/>
          </a:prstGeom>
        </p:spPr>
      </p:pic>
      <p:pic>
        <p:nvPicPr>
          <p:cNvPr id="9" name="Immagine 8">
            <a:extLst>
              <a:ext uri="{FF2B5EF4-FFF2-40B4-BE49-F238E27FC236}">
                <a16:creationId xmlns:a16="http://schemas.microsoft.com/office/drawing/2014/main" xmlns="" id="{8C95AC5E-022A-794A-B33A-62921017880A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3857" y="5260744"/>
            <a:ext cx="667687" cy="633228"/>
          </a:xfrm>
          <a:prstGeom prst="rect">
            <a:avLst/>
          </a:prstGeom>
        </p:spPr>
      </p:pic>
      <p:sp>
        <p:nvSpPr>
          <p:cNvPr id="12" name="Rettangolo 11"/>
          <p:cNvSpPr/>
          <p:nvPr userDrawn="1"/>
        </p:nvSpPr>
        <p:spPr>
          <a:xfrm>
            <a:off x="1007436" y="6381328"/>
            <a:ext cx="11041227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100" noProof="0" dirty="0"/>
              <a:t>EOSC-hub receives funding from the European Union’s Horizon 2020 research and innovation programme under grant agreement No. 777536.</a:t>
            </a:r>
          </a:p>
        </p:txBody>
      </p:sp>
      <p:sp>
        <p:nvSpPr>
          <p:cNvPr id="11" name="CasellaDiTesto 10">
            <a:extLst>
              <a:ext uri="{FF2B5EF4-FFF2-40B4-BE49-F238E27FC236}">
                <a16:creationId xmlns:a16="http://schemas.microsoft.com/office/drawing/2014/main" xmlns="" id="{D3DC374C-3088-4AC9-9030-20959266C273}"/>
              </a:ext>
            </a:extLst>
          </p:cNvPr>
          <p:cNvSpPr txBox="1"/>
          <p:nvPr userDrawn="1"/>
        </p:nvSpPr>
        <p:spPr>
          <a:xfrm>
            <a:off x="1976601" y="4989075"/>
            <a:ext cx="15529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2000" dirty="0" err="1">
                <a:solidFill>
                  <a:srgbClr val="1C3046"/>
                </a:solidFill>
                <a:ea typeface="Source Sans Pro" charset="0"/>
                <a:cs typeface="Source Sans Pro" charset="0"/>
              </a:rPr>
              <a:t>eosc-dih.eu</a:t>
            </a:r>
            <a:endParaRPr lang="en-GB" sz="2000" dirty="0">
              <a:solidFill>
                <a:srgbClr val="1C3046"/>
              </a:solidFill>
              <a:ea typeface="Source Sans Pro" charset="0"/>
              <a:cs typeface="Source Sans Pro" charset="0"/>
            </a:endParaRPr>
          </a:p>
        </p:txBody>
      </p:sp>
      <p:sp>
        <p:nvSpPr>
          <p:cNvPr id="16" name="CasellaDiTesto 15">
            <a:extLst>
              <a:ext uri="{FF2B5EF4-FFF2-40B4-BE49-F238E27FC236}">
                <a16:creationId xmlns:a16="http://schemas.microsoft.com/office/drawing/2014/main" xmlns="" id="{D4785B6D-81EF-4C62-AB07-6BE079FA42A0}"/>
              </a:ext>
            </a:extLst>
          </p:cNvPr>
          <p:cNvSpPr txBox="1"/>
          <p:nvPr userDrawn="1"/>
        </p:nvSpPr>
        <p:spPr>
          <a:xfrm>
            <a:off x="1937698" y="5375344"/>
            <a:ext cx="162499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2000" dirty="0">
                <a:solidFill>
                  <a:srgbClr val="1C3046"/>
                </a:solidFill>
                <a:ea typeface="Source Sans Pro" charset="0"/>
                <a:cs typeface="Source Sans Pro" charset="0"/>
              </a:rPr>
              <a:t>@</a:t>
            </a:r>
            <a:r>
              <a:rPr lang="en-GB" sz="2000" dirty="0" err="1">
                <a:solidFill>
                  <a:srgbClr val="1C3046"/>
                </a:solidFill>
                <a:ea typeface="Source Sans Pro" charset="0"/>
                <a:cs typeface="Source Sans Pro" charset="0"/>
              </a:rPr>
              <a:t>EOSC_eu</a:t>
            </a:r>
            <a:endParaRPr lang="en-GB" sz="2000" dirty="0">
              <a:solidFill>
                <a:srgbClr val="1C3046"/>
              </a:solidFill>
              <a:ea typeface="Source Sans Pro" charset="0"/>
              <a:cs typeface="Source Sans Pro" charset="0"/>
            </a:endParaRPr>
          </a:p>
        </p:txBody>
      </p:sp>
      <p:cxnSp>
        <p:nvCxnSpPr>
          <p:cNvPr id="17" name="Connettore 1 13">
            <a:extLst>
              <a:ext uri="{FF2B5EF4-FFF2-40B4-BE49-F238E27FC236}">
                <a16:creationId xmlns:a16="http://schemas.microsoft.com/office/drawing/2014/main" xmlns="" id="{F69445E9-7340-45CD-BA5C-39E3176D3686}"/>
              </a:ext>
            </a:extLst>
          </p:cNvPr>
          <p:cNvCxnSpPr>
            <a:cxnSpLocks/>
          </p:cNvCxnSpPr>
          <p:nvPr userDrawn="1"/>
        </p:nvCxnSpPr>
        <p:spPr>
          <a:xfrm>
            <a:off x="1559496" y="4725144"/>
            <a:ext cx="1872208" cy="0"/>
          </a:xfrm>
          <a:prstGeom prst="line">
            <a:avLst/>
          </a:prstGeom>
          <a:ln>
            <a:solidFill>
              <a:srgbClr val="1C3046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9" name="Immagine 18">
            <a:extLst>
              <a:ext uri="{FF2B5EF4-FFF2-40B4-BE49-F238E27FC236}">
                <a16:creationId xmlns:a16="http://schemas.microsoft.com/office/drawing/2014/main" xmlns="" id="{C948B22F-CB4B-4782-A3F9-C69571243533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376" y="6371133"/>
            <a:ext cx="422176" cy="282000"/>
          </a:xfrm>
          <a:prstGeom prst="rect">
            <a:avLst/>
          </a:prstGeom>
        </p:spPr>
      </p:pic>
      <p:pic>
        <p:nvPicPr>
          <p:cNvPr id="4" name="Picture 3" descr="EOSC-Hub_Logo_A.png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84784"/>
            <a:ext cx="10007600" cy="2381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50110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2276872"/>
            <a:ext cx="12192000" cy="2400267"/>
          </a:xfrm>
          <a:prstGeom prst="rect">
            <a:avLst/>
          </a:prstGeom>
          <a:solidFill>
            <a:srgbClr val="192E4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917" tIns="60958" rIns="121917" bIns="6095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3" name="Isosceles Triangle 2"/>
          <p:cNvSpPr/>
          <p:nvPr userDrawn="1"/>
        </p:nvSpPr>
        <p:spPr>
          <a:xfrm rot="10800000">
            <a:off x="1583392" y="4677509"/>
            <a:ext cx="384043" cy="331071"/>
          </a:xfrm>
          <a:prstGeom prst="triangle">
            <a:avLst/>
          </a:prstGeom>
          <a:solidFill>
            <a:srgbClr val="192E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917" tIns="60958" rIns="121917" bIns="6095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2" name="Isosceles Triangle 11"/>
          <p:cNvSpPr/>
          <p:nvPr userDrawn="1"/>
        </p:nvSpPr>
        <p:spPr>
          <a:xfrm rot="10800000">
            <a:off x="4463712" y="4677509"/>
            <a:ext cx="384043" cy="331071"/>
          </a:xfrm>
          <a:prstGeom prst="triangle">
            <a:avLst/>
          </a:prstGeom>
          <a:solidFill>
            <a:srgbClr val="192E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917" tIns="60958" rIns="121917" bIns="6095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3" name="Isosceles Triangle 12"/>
          <p:cNvSpPr/>
          <p:nvPr userDrawn="1"/>
        </p:nvSpPr>
        <p:spPr>
          <a:xfrm rot="10800000">
            <a:off x="7344032" y="4677509"/>
            <a:ext cx="384043" cy="331071"/>
          </a:xfrm>
          <a:prstGeom prst="triangle">
            <a:avLst/>
          </a:prstGeom>
          <a:solidFill>
            <a:srgbClr val="192E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917" tIns="60958" rIns="121917" bIns="6095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4" name="Isosceles Triangle 13"/>
          <p:cNvSpPr/>
          <p:nvPr userDrawn="1"/>
        </p:nvSpPr>
        <p:spPr>
          <a:xfrm rot="10800000">
            <a:off x="10224348" y="4677509"/>
            <a:ext cx="384043" cy="331071"/>
          </a:xfrm>
          <a:prstGeom prst="triangle">
            <a:avLst/>
          </a:prstGeom>
          <a:solidFill>
            <a:srgbClr val="192E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917" tIns="60958" rIns="121917" bIns="6095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7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815413" y="2517005"/>
            <a:ext cx="1920000" cy="1920000"/>
          </a:xfrm>
          <a:prstGeom prst="ellipse">
            <a:avLst/>
          </a:prstGeom>
          <a:solidFill>
            <a:schemeClr val="bg1">
              <a:lumMod val="95000"/>
            </a:schemeClr>
          </a:solidFill>
        </p:spPr>
        <p:txBody>
          <a:bodyPr lIns="121917" tIns="60958" rIns="121917" bIns="60958" anchor="ctr"/>
          <a:lstStyle>
            <a:lvl1pPr marL="0" indent="0" algn="ctr">
              <a:buNone/>
              <a:defRPr sz="16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609585" indent="0">
              <a:buNone/>
              <a:defRPr sz="3700"/>
            </a:lvl2pPr>
            <a:lvl3pPr marL="1219170" indent="0">
              <a:buNone/>
              <a:defRPr sz="3200"/>
            </a:lvl3pPr>
            <a:lvl4pPr marL="1828754" indent="0">
              <a:buNone/>
              <a:defRPr sz="2700"/>
            </a:lvl4pPr>
            <a:lvl5pPr marL="2438339" indent="0">
              <a:buNone/>
              <a:defRPr sz="2700"/>
            </a:lvl5pPr>
            <a:lvl6pPr marL="3047924" indent="0">
              <a:buNone/>
              <a:defRPr sz="2700"/>
            </a:lvl6pPr>
            <a:lvl7pPr marL="3657509" indent="0">
              <a:buNone/>
              <a:defRPr sz="2700"/>
            </a:lvl7pPr>
            <a:lvl8pPr marL="4267093" indent="0">
              <a:buNone/>
              <a:defRPr sz="2700"/>
            </a:lvl8pPr>
            <a:lvl9pPr marL="4876678" indent="0">
              <a:buNone/>
              <a:defRPr sz="27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8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3695732" y="2517005"/>
            <a:ext cx="1920000" cy="1920000"/>
          </a:xfrm>
          <a:prstGeom prst="ellipse">
            <a:avLst/>
          </a:prstGeom>
          <a:solidFill>
            <a:schemeClr val="bg1">
              <a:lumMod val="95000"/>
            </a:schemeClr>
          </a:solidFill>
        </p:spPr>
        <p:txBody>
          <a:bodyPr lIns="121917" tIns="60958" rIns="121917" bIns="60958" anchor="ctr"/>
          <a:lstStyle>
            <a:lvl1pPr marL="0" indent="0" algn="ctr">
              <a:buNone/>
              <a:defRPr sz="16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609585" indent="0">
              <a:buNone/>
              <a:defRPr sz="3700"/>
            </a:lvl2pPr>
            <a:lvl3pPr marL="1219170" indent="0">
              <a:buNone/>
              <a:defRPr sz="3200"/>
            </a:lvl3pPr>
            <a:lvl4pPr marL="1828754" indent="0">
              <a:buNone/>
              <a:defRPr sz="2700"/>
            </a:lvl4pPr>
            <a:lvl5pPr marL="2438339" indent="0">
              <a:buNone/>
              <a:defRPr sz="2700"/>
            </a:lvl5pPr>
            <a:lvl6pPr marL="3047924" indent="0">
              <a:buNone/>
              <a:defRPr sz="2700"/>
            </a:lvl6pPr>
            <a:lvl7pPr marL="3657509" indent="0">
              <a:buNone/>
              <a:defRPr sz="2700"/>
            </a:lvl7pPr>
            <a:lvl8pPr marL="4267093" indent="0">
              <a:buNone/>
              <a:defRPr sz="2700"/>
            </a:lvl8pPr>
            <a:lvl9pPr marL="4876678" indent="0">
              <a:buNone/>
              <a:defRPr sz="27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9" name="Picture Placeholder 2"/>
          <p:cNvSpPr>
            <a:spLocks noGrp="1"/>
          </p:cNvSpPr>
          <p:nvPr>
            <p:ph type="pic" idx="13" hasCustomPrompt="1"/>
          </p:nvPr>
        </p:nvSpPr>
        <p:spPr>
          <a:xfrm>
            <a:off x="6576051" y="2517005"/>
            <a:ext cx="1920000" cy="1920000"/>
          </a:xfrm>
          <a:prstGeom prst="ellipse">
            <a:avLst/>
          </a:prstGeom>
          <a:solidFill>
            <a:schemeClr val="bg1">
              <a:lumMod val="95000"/>
            </a:schemeClr>
          </a:solidFill>
        </p:spPr>
        <p:txBody>
          <a:bodyPr lIns="121917" tIns="60958" rIns="121917" bIns="60958" anchor="ctr"/>
          <a:lstStyle>
            <a:lvl1pPr marL="0" indent="0" algn="ctr">
              <a:buNone/>
              <a:defRPr sz="16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609585" indent="0">
              <a:buNone/>
              <a:defRPr sz="3700"/>
            </a:lvl2pPr>
            <a:lvl3pPr marL="1219170" indent="0">
              <a:buNone/>
              <a:defRPr sz="3200"/>
            </a:lvl3pPr>
            <a:lvl4pPr marL="1828754" indent="0">
              <a:buNone/>
              <a:defRPr sz="2700"/>
            </a:lvl4pPr>
            <a:lvl5pPr marL="2438339" indent="0">
              <a:buNone/>
              <a:defRPr sz="2700"/>
            </a:lvl5pPr>
            <a:lvl6pPr marL="3047924" indent="0">
              <a:buNone/>
              <a:defRPr sz="2700"/>
            </a:lvl6pPr>
            <a:lvl7pPr marL="3657509" indent="0">
              <a:buNone/>
              <a:defRPr sz="2700"/>
            </a:lvl7pPr>
            <a:lvl8pPr marL="4267093" indent="0">
              <a:buNone/>
              <a:defRPr sz="2700"/>
            </a:lvl8pPr>
            <a:lvl9pPr marL="4876678" indent="0">
              <a:buNone/>
              <a:defRPr sz="27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20" name="Picture Placeholder 2"/>
          <p:cNvSpPr>
            <a:spLocks noGrp="1"/>
          </p:cNvSpPr>
          <p:nvPr>
            <p:ph type="pic" idx="14" hasCustomPrompt="1"/>
          </p:nvPr>
        </p:nvSpPr>
        <p:spPr>
          <a:xfrm>
            <a:off x="9456369" y="2517005"/>
            <a:ext cx="1920000" cy="1920000"/>
          </a:xfrm>
          <a:prstGeom prst="ellipse">
            <a:avLst/>
          </a:prstGeom>
          <a:solidFill>
            <a:schemeClr val="bg1">
              <a:lumMod val="95000"/>
            </a:schemeClr>
          </a:solidFill>
        </p:spPr>
        <p:txBody>
          <a:bodyPr lIns="121917" tIns="60958" rIns="121917" bIns="60958" anchor="ctr"/>
          <a:lstStyle>
            <a:lvl1pPr marL="0" indent="0" algn="ctr">
              <a:buNone/>
              <a:defRPr sz="16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609585" indent="0">
              <a:buNone/>
              <a:defRPr sz="3700"/>
            </a:lvl2pPr>
            <a:lvl3pPr marL="1219170" indent="0">
              <a:buNone/>
              <a:defRPr sz="3200"/>
            </a:lvl3pPr>
            <a:lvl4pPr marL="1828754" indent="0">
              <a:buNone/>
              <a:defRPr sz="2700"/>
            </a:lvl4pPr>
            <a:lvl5pPr marL="2438339" indent="0">
              <a:buNone/>
              <a:defRPr sz="2700"/>
            </a:lvl5pPr>
            <a:lvl6pPr marL="3047924" indent="0">
              <a:buNone/>
              <a:defRPr sz="2700"/>
            </a:lvl6pPr>
            <a:lvl7pPr marL="3657509" indent="0">
              <a:buNone/>
              <a:defRPr sz="2700"/>
            </a:lvl7pPr>
            <a:lvl8pPr marL="4267093" indent="0">
              <a:buNone/>
              <a:defRPr sz="2700"/>
            </a:lvl8pPr>
            <a:lvl9pPr marL="4876678" indent="0">
              <a:buNone/>
              <a:defRPr sz="27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64638"/>
            <a:ext cx="12192000" cy="768085"/>
          </a:xfrm>
          <a:prstGeom prst="rect">
            <a:avLst/>
          </a:prstGeom>
        </p:spPr>
        <p:txBody>
          <a:bodyPr lIns="121917" tIns="60958" rIns="121917" bIns="60958" anchor="ctr"/>
          <a:lstStyle>
            <a:lvl1pPr marL="0" indent="0" algn="ctr">
              <a:buNone/>
              <a:defRPr sz="3600" b="1" baseline="0"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GB" noProof="0" dirty="0"/>
              <a:t>Click here to add Title</a:t>
            </a:r>
            <a:endParaRPr lang="en-US" altLang="ko-KR" dirty="0"/>
          </a:p>
        </p:txBody>
      </p:sp>
      <p:sp>
        <p:nvSpPr>
          <p:cNvPr id="22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932723"/>
            <a:ext cx="12192000" cy="384043"/>
          </a:xfrm>
          <a:prstGeom prst="rect">
            <a:avLst/>
          </a:prstGeom>
        </p:spPr>
        <p:txBody>
          <a:bodyPr lIns="121917" tIns="60958" rIns="121917" bIns="60958" anchor="ctr"/>
          <a:lstStyle>
            <a:lvl1pPr marL="0" indent="0" algn="ctr">
              <a:buNone/>
              <a:defRPr sz="1900" b="0" baseline="0">
                <a:solidFill>
                  <a:schemeClr val="accent3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4" name="Immagine 33">
            <a:extLst>
              <a:ext uri="{FF2B5EF4-FFF2-40B4-BE49-F238E27FC236}">
                <a16:creationId xmlns:a16="http://schemas.microsoft.com/office/drawing/2014/main" xmlns="" id="{DC876967-883E-418D-B4C9-65119C6FA4A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24680" y="-27384"/>
            <a:ext cx="12192000" cy="45719"/>
          </a:xfrm>
          <a:prstGeom prst="rect">
            <a:avLst/>
          </a:prstGeom>
        </p:spPr>
      </p:pic>
      <p:pic>
        <p:nvPicPr>
          <p:cNvPr id="30" name="Immagine 33">
            <a:extLst>
              <a:ext uri="{FF2B5EF4-FFF2-40B4-BE49-F238E27FC236}">
                <a16:creationId xmlns:a16="http://schemas.microsoft.com/office/drawing/2014/main" xmlns="" id="{DC876967-883E-418D-B4C9-65119C6FA4A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6826217"/>
            <a:ext cx="12192000" cy="31783"/>
          </a:xfrm>
          <a:prstGeom prst="rect">
            <a:avLst/>
          </a:prstGeom>
        </p:spPr>
      </p:pic>
      <p:pic>
        <p:nvPicPr>
          <p:cNvPr id="25" name="Picture 24" descr="EOSC-Hub_Logo_A_2 (1)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2799080" cy="8367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08448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&amp;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ttangolo 22">
            <a:extLst>
              <a:ext uri="{FF2B5EF4-FFF2-40B4-BE49-F238E27FC236}">
                <a16:creationId xmlns:a16="http://schemas.microsoft.com/office/drawing/2014/main" xmlns="" id="{E3F0AEEC-E8E7-4D6D-82B6-D294E5B82108}"/>
              </a:ext>
            </a:extLst>
          </p:cNvPr>
          <p:cNvSpPr/>
          <p:nvPr userDrawn="1"/>
        </p:nvSpPr>
        <p:spPr>
          <a:xfrm>
            <a:off x="11414248" y="6376243"/>
            <a:ext cx="442392" cy="293117"/>
          </a:xfrm>
          <a:prstGeom prst="rect">
            <a:avLst/>
          </a:prstGeom>
          <a:solidFill>
            <a:srgbClr val="1D2F45">
              <a:alpha val="26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335360" y="1268763"/>
            <a:ext cx="11521280" cy="4855007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>
              <a:buSzPct val="100000"/>
              <a:buFontTx/>
              <a:buBlip>
                <a:blip r:embed="rId2"/>
              </a:buBlip>
              <a:defRPr sz="2800" b="0" i="0">
                <a:solidFill>
                  <a:schemeClr val="tx1">
                    <a:lumMod val="75000"/>
                  </a:schemeClr>
                </a:solidFill>
                <a:latin typeface="+mn-lt"/>
                <a:ea typeface="Source Sans Pro" charset="0"/>
                <a:cs typeface="Source Sans Pro" charset="0"/>
              </a:defRPr>
            </a:lvl1pPr>
            <a:lvl2pPr marL="742950" indent="-285750">
              <a:buSzPct val="90000"/>
              <a:buFont typeface="Calibri" panose="020F0502020204030204" pitchFamily="34" charset="0"/>
              <a:buChar char="-"/>
              <a:defRPr sz="2600" b="0" i="0">
                <a:solidFill>
                  <a:schemeClr val="tx1">
                    <a:lumMod val="75000"/>
                  </a:schemeClr>
                </a:solidFill>
                <a:latin typeface="+mn-lt"/>
                <a:ea typeface="Source Sans Pro" charset="0"/>
                <a:cs typeface="Source Sans Pro" charset="0"/>
              </a:defRPr>
            </a:lvl2pPr>
            <a:lvl3pPr marL="1143000" indent="-228600">
              <a:buSzPct val="80000"/>
              <a:buFont typeface="Wingdings" panose="05000000000000000000" pitchFamily="2" charset="2"/>
              <a:buChar char="§"/>
              <a:defRPr sz="2400" b="0" i="0">
                <a:solidFill>
                  <a:schemeClr val="tx1">
                    <a:lumMod val="75000"/>
                  </a:schemeClr>
                </a:solidFill>
                <a:latin typeface="+mn-lt"/>
                <a:ea typeface="Source Sans Pro" charset="0"/>
                <a:cs typeface="Source Sans Pro" charset="0"/>
              </a:defRPr>
            </a:lvl3pPr>
            <a:lvl4pPr marL="137160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70000"/>
              <a:buFontTx/>
              <a:buNone/>
              <a:tabLst/>
              <a:defRPr sz="2800" b="0" i="0">
                <a:solidFill>
                  <a:schemeClr val="tx1">
                    <a:lumMod val="75000"/>
                  </a:schemeClr>
                </a:solidFill>
                <a:latin typeface="+mn-lt"/>
                <a:ea typeface="Source Sans Pro" charset="0"/>
                <a:cs typeface="Source Sans Pro" charset="0"/>
              </a:defRPr>
            </a:lvl4pPr>
            <a:lvl5pPr marL="182880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80000"/>
              <a:buFontTx/>
              <a:buNone/>
              <a:tabLst/>
              <a:defRPr sz="2800" b="0" i="0">
                <a:solidFill>
                  <a:schemeClr val="tx1">
                    <a:lumMod val="75000"/>
                  </a:schemeClr>
                </a:solidFill>
                <a:latin typeface="+mn-lt"/>
                <a:ea typeface="Source Sans Pro" charset="0"/>
                <a:cs typeface="Source Sans Pro" charset="0"/>
              </a:defRPr>
            </a:lvl5pPr>
          </a:lstStyle>
          <a:p>
            <a:pPr lvl="0"/>
            <a:r>
              <a:rPr lang="en-GB" noProof="0" dirty="0"/>
              <a:t>Click here to add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endParaRPr lang="en-GB" noProof="0" dirty="0"/>
          </a:p>
          <a:p>
            <a:pPr lvl="4"/>
            <a:endParaRPr lang="en-GB" noProof="0" dirty="0"/>
          </a:p>
          <a:p>
            <a:pPr lvl="4"/>
            <a:endParaRPr lang="en-GB" noProof="0" dirty="0"/>
          </a:p>
          <a:p>
            <a:pPr lvl="4"/>
            <a:endParaRPr lang="en-GB" noProof="0" dirty="0"/>
          </a:p>
          <a:p>
            <a:pPr lvl="4"/>
            <a:endParaRPr lang="en-GB" noProof="0" dirty="0"/>
          </a:p>
          <a:p>
            <a:pPr lvl="4"/>
            <a:endParaRPr lang="en-GB" noProof="0" dirty="0"/>
          </a:p>
        </p:txBody>
      </p:sp>
      <p:sp>
        <p:nvSpPr>
          <p:cNvPr id="12" name="Date Placeholder 3">
            <a:extLst>
              <a:ext uri="{FF2B5EF4-FFF2-40B4-BE49-F238E27FC236}">
                <a16:creationId xmlns:a16="http://schemas.microsoft.com/office/drawing/2014/main" xmlns="" id="{2D6204B7-1D0D-1E43-967C-261D932E2D4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35360" y="6381328"/>
            <a:ext cx="2844800" cy="288032"/>
          </a:xfrm>
          <a:prstGeom prst="rect">
            <a:avLst/>
          </a:prstGeom>
        </p:spPr>
        <p:txBody>
          <a:bodyPr/>
          <a:lstStyle>
            <a:lvl1pPr>
              <a:defRPr sz="2000" b="0" i="0">
                <a:solidFill>
                  <a:schemeClr val="tx1">
                    <a:lumMod val="75000"/>
                  </a:schemeClr>
                </a:solidFill>
                <a:latin typeface="+mn-lt"/>
                <a:ea typeface="Source Sans Pro" charset="0"/>
                <a:cs typeface="Source Sans Pro" charset="0"/>
              </a:defRPr>
            </a:lvl1pPr>
          </a:lstStyle>
          <a:p>
            <a:fld id="{073CB5ED-ED7C-41AA-A899-98926A9D966F}" type="datetime1">
              <a:rPr lang="en-GB" smtClean="0"/>
              <a:t>10/4/18</a:t>
            </a:fld>
            <a:endParaRPr lang="en-US" dirty="0"/>
          </a:p>
        </p:txBody>
      </p:sp>
      <p:sp>
        <p:nvSpPr>
          <p:cNvPr id="13" name="Footer Placeholder 4">
            <a:extLst>
              <a:ext uri="{FF2B5EF4-FFF2-40B4-BE49-F238E27FC236}">
                <a16:creationId xmlns:a16="http://schemas.microsoft.com/office/drawing/2014/main" xmlns="" id="{E1E01ECC-58A4-0745-A3E0-F9FCCE41DA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165600" y="6381328"/>
            <a:ext cx="3860800" cy="28803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000" b="0" i="0">
                <a:solidFill>
                  <a:schemeClr val="tx1">
                    <a:lumMod val="75000"/>
                  </a:schemeClr>
                </a:solidFill>
                <a:latin typeface="+mn-lt"/>
                <a:ea typeface="Source Sans Pro" charset="0"/>
                <a:cs typeface="Source Sans Pro" charset="0"/>
              </a:defRPr>
            </a:lvl1pPr>
          </a:lstStyle>
          <a:p>
            <a:endParaRPr lang="en-US" dirty="0"/>
          </a:p>
        </p:txBody>
      </p:sp>
      <p:cxnSp>
        <p:nvCxnSpPr>
          <p:cNvPr id="16" name="Connettore 1 15">
            <a:extLst>
              <a:ext uri="{FF2B5EF4-FFF2-40B4-BE49-F238E27FC236}">
                <a16:creationId xmlns:a16="http://schemas.microsoft.com/office/drawing/2014/main" xmlns="" id="{05EEB7C1-79E8-894A-A6D8-E6E8AF7BA267}"/>
              </a:ext>
            </a:extLst>
          </p:cNvPr>
          <p:cNvCxnSpPr>
            <a:cxnSpLocks/>
          </p:cNvCxnSpPr>
          <p:nvPr userDrawn="1"/>
        </p:nvCxnSpPr>
        <p:spPr>
          <a:xfrm flipH="1" flipV="1">
            <a:off x="335360" y="6376246"/>
            <a:ext cx="11521280" cy="5085"/>
          </a:xfrm>
          <a:prstGeom prst="line">
            <a:avLst/>
          </a:prstGeom>
          <a:ln w="12700">
            <a:solidFill>
              <a:srgbClr val="1D2F45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Slide Number Placeholder 5">
            <a:extLst>
              <a:ext uri="{FF2B5EF4-FFF2-40B4-BE49-F238E27FC236}">
                <a16:creationId xmlns:a16="http://schemas.microsoft.com/office/drawing/2014/main" xmlns="" id="{B526890D-A7E7-0848-AAB2-0716D2C403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37600" y="6381328"/>
            <a:ext cx="3119040" cy="288032"/>
          </a:xfrm>
          <a:prstGeom prst="rect">
            <a:avLst/>
          </a:prstGeom>
        </p:spPr>
        <p:txBody>
          <a:bodyPr/>
          <a:lstStyle>
            <a:lvl1pPr algn="r">
              <a:defRPr sz="1300" b="0" i="0">
                <a:solidFill>
                  <a:schemeClr val="tx1">
                    <a:lumMod val="75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Rettangolo 14"/>
          <p:cNvSpPr>
            <a:spLocks/>
          </p:cNvSpPr>
          <p:nvPr userDrawn="1"/>
        </p:nvSpPr>
        <p:spPr>
          <a:xfrm>
            <a:off x="4152612" y="0"/>
            <a:ext cx="1511361" cy="36000"/>
          </a:xfrm>
          <a:prstGeom prst="rect">
            <a:avLst/>
          </a:prstGeom>
          <a:solidFill>
            <a:srgbClr val="1C304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800"/>
          </a:p>
        </p:txBody>
      </p:sp>
      <p:sp>
        <p:nvSpPr>
          <p:cNvPr id="19" name="Rettangolo 18"/>
          <p:cNvSpPr>
            <a:spLocks/>
          </p:cNvSpPr>
          <p:nvPr userDrawn="1"/>
        </p:nvSpPr>
        <p:spPr>
          <a:xfrm>
            <a:off x="7920205" y="0"/>
            <a:ext cx="4223295" cy="36000"/>
          </a:xfrm>
          <a:prstGeom prst="rect">
            <a:avLst/>
          </a:prstGeom>
          <a:solidFill>
            <a:srgbClr val="B5892D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800"/>
          </a:p>
        </p:txBody>
      </p:sp>
      <p:sp>
        <p:nvSpPr>
          <p:cNvPr id="20" name="Rettangolo 19"/>
          <p:cNvSpPr>
            <a:spLocks/>
          </p:cNvSpPr>
          <p:nvPr userDrawn="1"/>
        </p:nvSpPr>
        <p:spPr>
          <a:xfrm>
            <a:off x="11202275" y="0"/>
            <a:ext cx="996844" cy="36000"/>
          </a:xfrm>
          <a:prstGeom prst="rect">
            <a:avLst/>
          </a:prstGeom>
          <a:solidFill>
            <a:srgbClr val="75A5D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800"/>
          </a:p>
        </p:txBody>
      </p:sp>
      <p:sp>
        <p:nvSpPr>
          <p:cNvPr id="25" name="Rettangolo 24"/>
          <p:cNvSpPr>
            <a:spLocks/>
          </p:cNvSpPr>
          <p:nvPr userDrawn="1"/>
        </p:nvSpPr>
        <p:spPr>
          <a:xfrm>
            <a:off x="2543607" y="0"/>
            <a:ext cx="1354740" cy="36000"/>
          </a:xfrm>
          <a:prstGeom prst="rect">
            <a:avLst/>
          </a:prstGeom>
          <a:solidFill>
            <a:srgbClr val="B5892D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800"/>
          </a:p>
        </p:txBody>
      </p:sp>
      <p:sp>
        <p:nvSpPr>
          <p:cNvPr id="26" name="Rettangolo 25"/>
          <p:cNvSpPr>
            <a:spLocks/>
          </p:cNvSpPr>
          <p:nvPr userDrawn="1"/>
        </p:nvSpPr>
        <p:spPr>
          <a:xfrm>
            <a:off x="9552385" y="0"/>
            <a:ext cx="1738195" cy="36000"/>
          </a:xfrm>
          <a:prstGeom prst="rect">
            <a:avLst/>
          </a:prstGeom>
          <a:solidFill>
            <a:srgbClr val="1C304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800"/>
          </a:p>
        </p:txBody>
      </p:sp>
      <p:sp>
        <p:nvSpPr>
          <p:cNvPr id="27" name="Rettangolo 26"/>
          <p:cNvSpPr>
            <a:spLocks/>
          </p:cNvSpPr>
          <p:nvPr userDrawn="1"/>
        </p:nvSpPr>
        <p:spPr>
          <a:xfrm>
            <a:off x="6960098" y="0"/>
            <a:ext cx="1523817" cy="36000"/>
          </a:xfrm>
          <a:prstGeom prst="rect">
            <a:avLst/>
          </a:prstGeom>
          <a:solidFill>
            <a:srgbClr val="75A5D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800"/>
          </a:p>
        </p:txBody>
      </p:sp>
      <p:sp>
        <p:nvSpPr>
          <p:cNvPr id="28" name="Rettangolo 27"/>
          <p:cNvSpPr>
            <a:spLocks/>
          </p:cNvSpPr>
          <p:nvPr userDrawn="1"/>
        </p:nvSpPr>
        <p:spPr>
          <a:xfrm>
            <a:off x="1701959" y="-2"/>
            <a:ext cx="841647" cy="36000"/>
          </a:xfrm>
          <a:prstGeom prst="rect">
            <a:avLst/>
          </a:prstGeom>
          <a:solidFill>
            <a:srgbClr val="1C304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800"/>
          </a:p>
        </p:txBody>
      </p:sp>
      <p:sp>
        <p:nvSpPr>
          <p:cNvPr id="29" name="Rettangolo 28"/>
          <p:cNvSpPr>
            <a:spLocks/>
          </p:cNvSpPr>
          <p:nvPr userDrawn="1"/>
        </p:nvSpPr>
        <p:spPr>
          <a:xfrm>
            <a:off x="857970" y="0"/>
            <a:ext cx="854092" cy="36000"/>
          </a:xfrm>
          <a:prstGeom prst="rect">
            <a:avLst/>
          </a:prstGeom>
          <a:solidFill>
            <a:srgbClr val="75A5D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800"/>
          </a:p>
        </p:txBody>
      </p:sp>
      <p:sp>
        <p:nvSpPr>
          <p:cNvPr id="30" name="Rettangolo 29"/>
          <p:cNvSpPr>
            <a:spLocks/>
          </p:cNvSpPr>
          <p:nvPr userDrawn="1"/>
        </p:nvSpPr>
        <p:spPr>
          <a:xfrm>
            <a:off x="3454402" y="0"/>
            <a:ext cx="854092" cy="36000"/>
          </a:xfrm>
          <a:prstGeom prst="rect">
            <a:avLst/>
          </a:prstGeom>
          <a:solidFill>
            <a:srgbClr val="75A5D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800"/>
          </a:p>
        </p:txBody>
      </p:sp>
      <p:sp>
        <p:nvSpPr>
          <p:cNvPr id="31" name="Rettangolo 30"/>
          <p:cNvSpPr>
            <a:spLocks/>
          </p:cNvSpPr>
          <p:nvPr userDrawn="1"/>
        </p:nvSpPr>
        <p:spPr>
          <a:xfrm>
            <a:off x="5663973" y="0"/>
            <a:ext cx="1403313" cy="36000"/>
          </a:xfrm>
          <a:prstGeom prst="rect">
            <a:avLst/>
          </a:prstGeom>
          <a:solidFill>
            <a:srgbClr val="B5892D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800"/>
          </a:p>
        </p:txBody>
      </p:sp>
      <p:sp>
        <p:nvSpPr>
          <p:cNvPr id="32" name="Rettangolo 31"/>
          <p:cNvSpPr>
            <a:spLocks/>
          </p:cNvSpPr>
          <p:nvPr userDrawn="1"/>
        </p:nvSpPr>
        <p:spPr>
          <a:xfrm>
            <a:off x="9810659" y="0"/>
            <a:ext cx="221780" cy="36000"/>
          </a:xfrm>
          <a:prstGeom prst="rect">
            <a:avLst/>
          </a:prstGeom>
          <a:solidFill>
            <a:srgbClr val="75A5D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800"/>
          </a:p>
        </p:txBody>
      </p:sp>
      <p:sp>
        <p:nvSpPr>
          <p:cNvPr id="33" name="Rettangolo 32"/>
          <p:cNvSpPr>
            <a:spLocks/>
          </p:cNvSpPr>
          <p:nvPr userDrawn="1"/>
        </p:nvSpPr>
        <p:spPr>
          <a:xfrm>
            <a:off x="-181" y="-2"/>
            <a:ext cx="858151" cy="36000"/>
          </a:xfrm>
          <a:prstGeom prst="rect">
            <a:avLst/>
          </a:prstGeom>
          <a:solidFill>
            <a:srgbClr val="B5892D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800"/>
          </a:p>
        </p:txBody>
      </p:sp>
      <p:sp>
        <p:nvSpPr>
          <p:cNvPr id="36" name="Titolo 1">
            <a:extLst>
              <a:ext uri="{FF2B5EF4-FFF2-40B4-BE49-F238E27FC236}">
                <a16:creationId xmlns:a16="http://schemas.microsoft.com/office/drawing/2014/main" xmlns="" id="{8EE9D5C5-08C8-6140-AB11-2D51ABF7927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220977" y="188640"/>
            <a:ext cx="8640960" cy="537716"/>
          </a:xfrm>
          <a:prstGeom prst="rect">
            <a:avLst/>
          </a:prstGeom>
        </p:spPr>
        <p:txBody>
          <a:bodyPr vert="horz">
            <a:normAutofit/>
          </a:bodyPr>
          <a:lstStyle>
            <a:lvl1pPr algn="l">
              <a:defRPr sz="3600" b="1" i="0">
                <a:solidFill>
                  <a:srgbClr val="1D2F45"/>
                </a:solidFill>
                <a:latin typeface="+mn-lt"/>
                <a:ea typeface="Source Sans Pro" charset="0"/>
                <a:cs typeface="Source Sans Pro" charset="0"/>
              </a:defRPr>
            </a:lvl1pPr>
          </a:lstStyle>
          <a:p>
            <a:r>
              <a:rPr lang="en-GB" noProof="0" dirty="0"/>
              <a:t>Click here to add Title</a:t>
            </a:r>
          </a:p>
        </p:txBody>
      </p:sp>
      <p:pic>
        <p:nvPicPr>
          <p:cNvPr id="24" name="Immagine 23">
            <a:extLst>
              <a:ext uri="{FF2B5EF4-FFF2-40B4-BE49-F238E27FC236}">
                <a16:creationId xmlns:a16="http://schemas.microsoft.com/office/drawing/2014/main" xmlns="" id="{2AAEFF27-5769-49CA-8573-C39C406AF329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6826217"/>
            <a:ext cx="12192000" cy="31783"/>
          </a:xfrm>
          <a:prstGeom prst="rect">
            <a:avLst/>
          </a:prstGeom>
        </p:spPr>
      </p:pic>
      <p:pic>
        <p:nvPicPr>
          <p:cNvPr id="2" name="Picture 1" descr="EOSC-Hub_Logo_A_2 (1).pn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2799080" cy="8367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3638272"/>
      </p:ext>
    </p:extLst>
  </p:cSld>
  <p:clrMapOvr>
    <a:masterClrMapping/>
  </p:clrMapOvr>
  <p:hf hdr="0" ftr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ntent_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ttangolo 22">
            <a:extLst>
              <a:ext uri="{FF2B5EF4-FFF2-40B4-BE49-F238E27FC236}">
                <a16:creationId xmlns:a16="http://schemas.microsoft.com/office/drawing/2014/main" xmlns="" id="{48E551BA-809B-467E-B7BF-CDFEA85965DB}"/>
              </a:ext>
            </a:extLst>
          </p:cNvPr>
          <p:cNvSpPr/>
          <p:nvPr userDrawn="1"/>
        </p:nvSpPr>
        <p:spPr>
          <a:xfrm>
            <a:off x="11414248" y="6376243"/>
            <a:ext cx="442392" cy="293117"/>
          </a:xfrm>
          <a:prstGeom prst="rect">
            <a:avLst/>
          </a:prstGeom>
          <a:solidFill>
            <a:srgbClr val="1D2F45">
              <a:alpha val="26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8" name="Rettangolo 17"/>
          <p:cNvSpPr>
            <a:spLocks/>
          </p:cNvSpPr>
          <p:nvPr userDrawn="1"/>
        </p:nvSpPr>
        <p:spPr>
          <a:xfrm>
            <a:off x="4152612" y="0"/>
            <a:ext cx="1511361" cy="36000"/>
          </a:xfrm>
          <a:prstGeom prst="rect">
            <a:avLst/>
          </a:prstGeom>
          <a:solidFill>
            <a:srgbClr val="1C304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800"/>
          </a:p>
        </p:txBody>
      </p:sp>
      <p:sp>
        <p:nvSpPr>
          <p:cNvPr id="22" name="Rettangolo 21"/>
          <p:cNvSpPr>
            <a:spLocks/>
          </p:cNvSpPr>
          <p:nvPr userDrawn="1"/>
        </p:nvSpPr>
        <p:spPr>
          <a:xfrm>
            <a:off x="7920205" y="0"/>
            <a:ext cx="4223295" cy="36000"/>
          </a:xfrm>
          <a:prstGeom prst="rect">
            <a:avLst/>
          </a:prstGeom>
          <a:solidFill>
            <a:srgbClr val="B5892D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800"/>
          </a:p>
        </p:txBody>
      </p:sp>
      <p:sp>
        <p:nvSpPr>
          <p:cNvPr id="24" name="Rettangolo 23"/>
          <p:cNvSpPr>
            <a:spLocks/>
          </p:cNvSpPr>
          <p:nvPr userDrawn="1"/>
        </p:nvSpPr>
        <p:spPr>
          <a:xfrm>
            <a:off x="11202275" y="0"/>
            <a:ext cx="996844" cy="36000"/>
          </a:xfrm>
          <a:prstGeom prst="rect">
            <a:avLst/>
          </a:prstGeom>
          <a:solidFill>
            <a:srgbClr val="75A5D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800"/>
          </a:p>
        </p:txBody>
      </p:sp>
      <p:sp>
        <p:nvSpPr>
          <p:cNvPr id="25" name="Rettangolo 24"/>
          <p:cNvSpPr>
            <a:spLocks/>
          </p:cNvSpPr>
          <p:nvPr userDrawn="1"/>
        </p:nvSpPr>
        <p:spPr>
          <a:xfrm>
            <a:off x="2543607" y="0"/>
            <a:ext cx="1354740" cy="36000"/>
          </a:xfrm>
          <a:prstGeom prst="rect">
            <a:avLst/>
          </a:prstGeom>
          <a:solidFill>
            <a:srgbClr val="B5892D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800"/>
          </a:p>
        </p:txBody>
      </p:sp>
      <p:sp>
        <p:nvSpPr>
          <p:cNvPr id="26" name="Rettangolo 25"/>
          <p:cNvSpPr>
            <a:spLocks/>
          </p:cNvSpPr>
          <p:nvPr userDrawn="1"/>
        </p:nvSpPr>
        <p:spPr>
          <a:xfrm>
            <a:off x="9552385" y="0"/>
            <a:ext cx="1738195" cy="36000"/>
          </a:xfrm>
          <a:prstGeom prst="rect">
            <a:avLst/>
          </a:prstGeom>
          <a:solidFill>
            <a:srgbClr val="1C304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800"/>
          </a:p>
        </p:txBody>
      </p:sp>
      <p:sp>
        <p:nvSpPr>
          <p:cNvPr id="27" name="Rettangolo 26"/>
          <p:cNvSpPr>
            <a:spLocks/>
          </p:cNvSpPr>
          <p:nvPr userDrawn="1"/>
        </p:nvSpPr>
        <p:spPr>
          <a:xfrm>
            <a:off x="6960098" y="0"/>
            <a:ext cx="1523817" cy="36000"/>
          </a:xfrm>
          <a:prstGeom prst="rect">
            <a:avLst/>
          </a:prstGeom>
          <a:solidFill>
            <a:srgbClr val="75A5D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800"/>
          </a:p>
        </p:txBody>
      </p:sp>
      <p:sp>
        <p:nvSpPr>
          <p:cNvPr id="28" name="Rettangolo 27"/>
          <p:cNvSpPr>
            <a:spLocks/>
          </p:cNvSpPr>
          <p:nvPr userDrawn="1"/>
        </p:nvSpPr>
        <p:spPr>
          <a:xfrm>
            <a:off x="1701959" y="-2"/>
            <a:ext cx="841647" cy="36000"/>
          </a:xfrm>
          <a:prstGeom prst="rect">
            <a:avLst/>
          </a:prstGeom>
          <a:solidFill>
            <a:srgbClr val="1C304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800"/>
          </a:p>
        </p:txBody>
      </p:sp>
      <p:sp>
        <p:nvSpPr>
          <p:cNvPr id="29" name="Rettangolo 28"/>
          <p:cNvSpPr>
            <a:spLocks/>
          </p:cNvSpPr>
          <p:nvPr userDrawn="1"/>
        </p:nvSpPr>
        <p:spPr>
          <a:xfrm>
            <a:off x="857970" y="0"/>
            <a:ext cx="854092" cy="36000"/>
          </a:xfrm>
          <a:prstGeom prst="rect">
            <a:avLst/>
          </a:prstGeom>
          <a:solidFill>
            <a:srgbClr val="75A5D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800"/>
          </a:p>
        </p:txBody>
      </p:sp>
      <p:sp>
        <p:nvSpPr>
          <p:cNvPr id="30" name="Rettangolo 29"/>
          <p:cNvSpPr>
            <a:spLocks/>
          </p:cNvSpPr>
          <p:nvPr userDrawn="1"/>
        </p:nvSpPr>
        <p:spPr>
          <a:xfrm>
            <a:off x="3454402" y="0"/>
            <a:ext cx="854092" cy="36000"/>
          </a:xfrm>
          <a:prstGeom prst="rect">
            <a:avLst/>
          </a:prstGeom>
          <a:solidFill>
            <a:srgbClr val="75A5D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800"/>
          </a:p>
        </p:txBody>
      </p:sp>
      <p:sp>
        <p:nvSpPr>
          <p:cNvPr id="31" name="Rettangolo 30"/>
          <p:cNvSpPr>
            <a:spLocks/>
          </p:cNvSpPr>
          <p:nvPr userDrawn="1"/>
        </p:nvSpPr>
        <p:spPr>
          <a:xfrm>
            <a:off x="5663973" y="0"/>
            <a:ext cx="1403313" cy="36000"/>
          </a:xfrm>
          <a:prstGeom prst="rect">
            <a:avLst/>
          </a:prstGeom>
          <a:solidFill>
            <a:srgbClr val="B5892D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800"/>
          </a:p>
        </p:txBody>
      </p:sp>
      <p:sp>
        <p:nvSpPr>
          <p:cNvPr id="32" name="Rettangolo 31"/>
          <p:cNvSpPr>
            <a:spLocks/>
          </p:cNvSpPr>
          <p:nvPr userDrawn="1"/>
        </p:nvSpPr>
        <p:spPr>
          <a:xfrm>
            <a:off x="9810659" y="0"/>
            <a:ext cx="221780" cy="36000"/>
          </a:xfrm>
          <a:prstGeom prst="rect">
            <a:avLst/>
          </a:prstGeom>
          <a:solidFill>
            <a:srgbClr val="75A5D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800"/>
          </a:p>
        </p:txBody>
      </p:sp>
      <p:sp>
        <p:nvSpPr>
          <p:cNvPr id="33" name="Rettangolo 32"/>
          <p:cNvSpPr>
            <a:spLocks/>
          </p:cNvSpPr>
          <p:nvPr userDrawn="1"/>
        </p:nvSpPr>
        <p:spPr>
          <a:xfrm>
            <a:off x="-181" y="-2"/>
            <a:ext cx="858151" cy="36000"/>
          </a:xfrm>
          <a:prstGeom prst="rect">
            <a:avLst/>
          </a:prstGeom>
          <a:solidFill>
            <a:srgbClr val="B5892D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800"/>
          </a:p>
        </p:txBody>
      </p:sp>
      <p:sp>
        <p:nvSpPr>
          <p:cNvPr id="36" name="Date Placeholder 3">
            <a:extLst>
              <a:ext uri="{FF2B5EF4-FFF2-40B4-BE49-F238E27FC236}">
                <a16:creationId xmlns:a16="http://schemas.microsoft.com/office/drawing/2014/main" xmlns="" id="{2D6204B7-1D0D-1E43-967C-261D932E2D4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35360" y="6381328"/>
            <a:ext cx="2844800" cy="288032"/>
          </a:xfrm>
          <a:prstGeom prst="rect">
            <a:avLst/>
          </a:prstGeom>
        </p:spPr>
        <p:txBody>
          <a:bodyPr/>
          <a:lstStyle>
            <a:lvl1pPr>
              <a:defRPr sz="2000" b="0" i="0">
                <a:solidFill>
                  <a:schemeClr val="tx1">
                    <a:lumMod val="75000"/>
                  </a:schemeClr>
                </a:solidFill>
                <a:latin typeface="+mn-lt"/>
                <a:ea typeface="Source Sans Pro" charset="0"/>
                <a:cs typeface="Source Sans Pro" charset="0"/>
              </a:defRPr>
            </a:lvl1pPr>
          </a:lstStyle>
          <a:p>
            <a:r>
              <a:rPr lang="en-GB" dirty="0"/>
              <a:t>20/04/2018</a:t>
            </a:r>
            <a:endParaRPr lang="en-US" dirty="0"/>
          </a:p>
        </p:txBody>
      </p:sp>
      <p:sp>
        <p:nvSpPr>
          <p:cNvPr id="37" name="Footer Placeholder 4">
            <a:extLst>
              <a:ext uri="{FF2B5EF4-FFF2-40B4-BE49-F238E27FC236}">
                <a16:creationId xmlns:a16="http://schemas.microsoft.com/office/drawing/2014/main" xmlns="" id="{E1E01ECC-58A4-0745-A3E0-F9FCCE41DA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165600" y="6381328"/>
            <a:ext cx="3860800" cy="28803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000" b="0" i="0">
                <a:solidFill>
                  <a:schemeClr val="tx1">
                    <a:lumMod val="75000"/>
                  </a:schemeClr>
                </a:solidFill>
                <a:latin typeface="+mn-lt"/>
                <a:ea typeface="Source Sans Pro" charset="0"/>
                <a:cs typeface="Source Sans Pro" charset="0"/>
              </a:defRPr>
            </a:lvl1pPr>
          </a:lstStyle>
          <a:p>
            <a:endParaRPr lang="en-US" dirty="0"/>
          </a:p>
        </p:txBody>
      </p:sp>
      <p:cxnSp>
        <p:nvCxnSpPr>
          <p:cNvPr id="38" name="Connettore 1 37">
            <a:extLst>
              <a:ext uri="{FF2B5EF4-FFF2-40B4-BE49-F238E27FC236}">
                <a16:creationId xmlns:a16="http://schemas.microsoft.com/office/drawing/2014/main" xmlns="" id="{05EEB7C1-79E8-894A-A6D8-E6E8AF7BA267}"/>
              </a:ext>
            </a:extLst>
          </p:cNvPr>
          <p:cNvCxnSpPr>
            <a:cxnSpLocks/>
          </p:cNvCxnSpPr>
          <p:nvPr userDrawn="1"/>
        </p:nvCxnSpPr>
        <p:spPr>
          <a:xfrm flipH="1" flipV="1">
            <a:off x="335360" y="6376246"/>
            <a:ext cx="11521280" cy="5085"/>
          </a:xfrm>
          <a:prstGeom prst="line">
            <a:avLst/>
          </a:prstGeom>
          <a:ln w="12700">
            <a:solidFill>
              <a:srgbClr val="1D2F45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0" name="Slide Number Placeholder 5">
            <a:extLst>
              <a:ext uri="{FF2B5EF4-FFF2-40B4-BE49-F238E27FC236}">
                <a16:creationId xmlns:a16="http://schemas.microsoft.com/office/drawing/2014/main" xmlns="" id="{B526890D-A7E7-0848-AAB2-0716D2C403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37600" y="6381328"/>
            <a:ext cx="3119040" cy="288032"/>
          </a:xfrm>
          <a:prstGeom prst="rect">
            <a:avLst/>
          </a:prstGeom>
        </p:spPr>
        <p:txBody>
          <a:bodyPr/>
          <a:lstStyle>
            <a:lvl1pPr algn="r">
              <a:defRPr sz="1300" b="0" i="0">
                <a:solidFill>
                  <a:schemeClr val="tx1">
                    <a:lumMod val="75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34" name="Immagine 33">
            <a:extLst>
              <a:ext uri="{FF2B5EF4-FFF2-40B4-BE49-F238E27FC236}">
                <a16:creationId xmlns:a16="http://schemas.microsoft.com/office/drawing/2014/main" xmlns="" id="{DC876967-883E-418D-B4C9-65119C6FA4A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6826217"/>
            <a:ext cx="12192000" cy="31783"/>
          </a:xfrm>
          <a:prstGeom prst="rect">
            <a:avLst/>
          </a:prstGeom>
        </p:spPr>
      </p:pic>
      <p:sp>
        <p:nvSpPr>
          <p:cNvPr id="42" name="Titolo 1">
            <a:extLst>
              <a:ext uri="{FF2B5EF4-FFF2-40B4-BE49-F238E27FC236}">
                <a16:creationId xmlns:a16="http://schemas.microsoft.com/office/drawing/2014/main" xmlns="" id="{AE87A924-9A41-49C3-B3AA-B18C27B82E0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220977" y="188640"/>
            <a:ext cx="8640960" cy="537716"/>
          </a:xfrm>
          <a:prstGeom prst="rect">
            <a:avLst/>
          </a:prstGeom>
        </p:spPr>
        <p:txBody>
          <a:bodyPr vert="horz">
            <a:normAutofit/>
          </a:bodyPr>
          <a:lstStyle>
            <a:lvl1pPr algn="l">
              <a:defRPr sz="3600" b="1" i="0">
                <a:solidFill>
                  <a:srgbClr val="1D2F45"/>
                </a:solidFill>
                <a:latin typeface="+mn-lt"/>
                <a:ea typeface="Source Sans Pro" charset="0"/>
                <a:cs typeface="Source Sans Pro" charset="0"/>
              </a:defRPr>
            </a:lvl1pPr>
          </a:lstStyle>
          <a:p>
            <a:r>
              <a:rPr lang="en-GB" noProof="0" dirty="0"/>
              <a:t>Click here to add Title</a:t>
            </a:r>
          </a:p>
        </p:txBody>
      </p:sp>
      <p:pic>
        <p:nvPicPr>
          <p:cNvPr id="39" name="Picture 38" descr="EOSC-Hub_Logo_A_2 (1)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2799080" cy="8367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98327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ntent_Slide_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ttangolo 22">
            <a:extLst>
              <a:ext uri="{FF2B5EF4-FFF2-40B4-BE49-F238E27FC236}">
                <a16:creationId xmlns:a16="http://schemas.microsoft.com/office/drawing/2014/main" xmlns="" id="{DE633CC4-435D-416E-AA98-4662B8A85FE2}"/>
              </a:ext>
            </a:extLst>
          </p:cNvPr>
          <p:cNvSpPr/>
          <p:nvPr userDrawn="1"/>
        </p:nvSpPr>
        <p:spPr>
          <a:xfrm>
            <a:off x="11414248" y="6376243"/>
            <a:ext cx="442392" cy="293117"/>
          </a:xfrm>
          <a:prstGeom prst="rect">
            <a:avLst/>
          </a:prstGeom>
          <a:solidFill>
            <a:srgbClr val="1D2F45">
              <a:alpha val="26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21" name="Content Placeholder 2">
            <a:extLst>
              <a:ext uri="{FF2B5EF4-FFF2-40B4-BE49-F238E27FC236}">
                <a16:creationId xmlns:a16="http://schemas.microsoft.com/office/drawing/2014/main" xmlns="" id="{B3F6A26B-5B89-2345-84B7-67F14B7446DF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335360" y="1293223"/>
            <a:ext cx="5664629" cy="4794991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>
              <a:buSzPct val="100000"/>
              <a:buFontTx/>
              <a:buBlip>
                <a:blip r:embed="rId2"/>
              </a:buBlip>
              <a:defRPr sz="2800" b="0" i="0">
                <a:solidFill>
                  <a:schemeClr val="tx1">
                    <a:lumMod val="75000"/>
                  </a:schemeClr>
                </a:solidFill>
                <a:latin typeface="+mn-lt"/>
                <a:ea typeface="Source Sans Pro" charset="0"/>
                <a:cs typeface="Source Sans Pro" charset="0"/>
              </a:defRPr>
            </a:lvl1pPr>
            <a:lvl2pPr marL="742950" indent="-285750">
              <a:buSzPct val="90000"/>
              <a:buFont typeface="Calibri" panose="020F0502020204030204" pitchFamily="34" charset="0"/>
              <a:buChar char="-"/>
              <a:defRPr sz="2600" b="0" i="0">
                <a:solidFill>
                  <a:schemeClr val="tx1">
                    <a:lumMod val="75000"/>
                  </a:schemeClr>
                </a:solidFill>
                <a:latin typeface="+mn-lt"/>
                <a:ea typeface="Source Sans Pro" charset="0"/>
                <a:cs typeface="Source Sans Pro" charset="0"/>
              </a:defRPr>
            </a:lvl2pPr>
            <a:lvl3pPr marL="1143000" indent="-228600">
              <a:buSzPct val="80000"/>
              <a:buFont typeface="Wingdings" panose="05000000000000000000" pitchFamily="2" charset="2"/>
              <a:buChar char="§"/>
              <a:defRPr sz="2400" b="0" i="0">
                <a:solidFill>
                  <a:schemeClr val="tx1">
                    <a:lumMod val="75000"/>
                  </a:schemeClr>
                </a:solidFill>
                <a:latin typeface="+mn-lt"/>
                <a:ea typeface="Source Sans Pro" charset="0"/>
                <a:cs typeface="Source Sans Pro" charset="0"/>
              </a:defRPr>
            </a:lvl3pPr>
            <a:lvl4pPr marL="137160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70000"/>
              <a:buFontTx/>
              <a:buNone/>
              <a:tabLst/>
              <a:defRPr sz="2800" b="0" i="0">
                <a:solidFill>
                  <a:schemeClr val="tx1">
                    <a:lumMod val="75000"/>
                  </a:schemeClr>
                </a:solidFill>
                <a:latin typeface="+mn-lt"/>
                <a:ea typeface="Source Sans Pro" charset="0"/>
                <a:cs typeface="Source Sans Pro" charset="0"/>
              </a:defRPr>
            </a:lvl4pPr>
            <a:lvl5pPr marL="182880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80000"/>
              <a:buFontTx/>
              <a:buNone/>
              <a:tabLst/>
              <a:defRPr sz="2800" b="0" i="0">
                <a:solidFill>
                  <a:schemeClr val="tx1">
                    <a:lumMod val="75000"/>
                  </a:schemeClr>
                </a:solidFill>
                <a:latin typeface="+mn-lt"/>
                <a:ea typeface="Source Sans Pro" charset="0"/>
                <a:cs typeface="Source Sans Pro" charset="0"/>
              </a:defRPr>
            </a:lvl5pPr>
          </a:lstStyle>
          <a:p>
            <a:pPr lvl="0"/>
            <a:r>
              <a:rPr lang="en-GB" noProof="0"/>
              <a:t>Click here to add text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endParaRPr lang="it-IT" dirty="0"/>
          </a:p>
          <a:p>
            <a:pPr lvl="4"/>
            <a:endParaRPr lang="it-IT" dirty="0"/>
          </a:p>
          <a:p>
            <a:pPr lvl="4"/>
            <a:endParaRPr lang="it-IT" dirty="0"/>
          </a:p>
          <a:p>
            <a:pPr lvl="4"/>
            <a:endParaRPr lang="it-IT" dirty="0"/>
          </a:p>
          <a:p>
            <a:pPr lvl="4"/>
            <a:endParaRPr lang="it-IT" dirty="0"/>
          </a:p>
          <a:p>
            <a:pPr lvl="4"/>
            <a:endParaRPr lang="it-IT" dirty="0"/>
          </a:p>
        </p:txBody>
      </p:sp>
      <p:sp>
        <p:nvSpPr>
          <p:cNvPr id="22" name="Content Placeholder 2">
            <a:extLst>
              <a:ext uri="{FF2B5EF4-FFF2-40B4-BE49-F238E27FC236}">
                <a16:creationId xmlns:a16="http://schemas.microsoft.com/office/drawing/2014/main" xmlns="" id="{EA9C6E97-D6ED-C742-B3BF-F3C7F85504AE}"/>
              </a:ext>
            </a:extLst>
          </p:cNvPr>
          <p:cNvSpPr>
            <a:spLocks noGrp="1"/>
          </p:cNvSpPr>
          <p:nvPr>
            <p:ph idx="15" hasCustomPrompt="1"/>
          </p:nvPr>
        </p:nvSpPr>
        <p:spPr>
          <a:xfrm>
            <a:off x="6192012" y="1293223"/>
            <a:ext cx="5664629" cy="4794992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>
              <a:buSzPct val="100000"/>
              <a:buFontTx/>
              <a:buBlip>
                <a:blip r:embed="rId2"/>
              </a:buBlip>
              <a:defRPr sz="2800" b="0" i="0">
                <a:solidFill>
                  <a:schemeClr val="tx1">
                    <a:lumMod val="75000"/>
                  </a:schemeClr>
                </a:solidFill>
                <a:latin typeface="+mn-lt"/>
                <a:ea typeface="Source Sans Pro" charset="0"/>
                <a:cs typeface="Source Sans Pro" charset="0"/>
              </a:defRPr>
            </a:lvl1pPr>
            <a:lvl2pPr marL="742950" indent="-285750">
              <a:buSzPct val="90000"/>
              <a:buFont typeface="Calibri" panose="020F0502020204030204" pitchFamily="34" charset="0"/>
              <a:buChar char="-"/>
              <a:defRPr sz="2600" b="0" i="0">
                <a:solidFill>
                  <a:schemeClr val="tx1">
                    <a:lumMod val="75000"/>
                  </a:schemeClr>
                </a:solidFill>
                <a:latin typeface="+mn-lt"/>
                <a:ea typeface="Source Sans Pro" charset="0"/>
                <a:cs typeface="Source Sans Pro" charset="0"/>
              </a:defRPr>
            </a:lvl2pPr>
            <a:lvl3pPr marL="1143000" indent="-228600">
              <a:buSzPct val="80000"/>
              <a:buFont typeface="Wingdings" panose="05000000000000000000" pitchFamily="2" charset="2"/>
              <a:buChar char="§"/>
              <a:defRPr sz="2400" b="0" i="0">
                <a:solidFill>
                  <a:schemeClr val="tx1">
                    <a:lumMod val="75000"/>
                  </a:schemeClr>
                </a:solidFill>
                <a:latin typeface="+mn-lt"/>
                <a:ea typeface="Source Sans Pro" charset="0"/>
                <a:cs typeface="Source Sans Pro" charset="0"/>
              </a:defRPr>
            </a:lvl3pPr>
            <a:lvl4pPr marL="137160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70000"/>
              <a:buFontTx/>
              <a:buNone/>
              <a:tabLst/>
              <a:defRPr sz="2800" b="0" i="0">
                <a:solidFill>
                  <a:schemeClr val="tx1">
                    <a:lumMod val="75000"/>
                  </a:schemeClr>
                </a:solidFill>
                <a:latin typeface="+mn-lt"/>
                <a:ea typeface="Source Sans Pro" charset="0"/>
                <a:cs typeface="Source Sans Pro" charset="0"/>
              </a:defRPr>
            </a:lvl4pPr>
            <a:lvl5pPr marL="182880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80000"/>
              <a:buFontTx/>
              <a:buNone/>
              <a:tabLst/>
              <a:defRPr sz="2800" b="0" i="0">
                <a:solidFill>
                  <a:schemeClr val="tx1">
                    <a:lumMod val="75000"/>
                  </a:schemeClr>
                </a:solidFill>
                <a:latin typeface="+mn-lt"/>
                <a:ea typeface="Source Sans Pro" charset="0"/>
                <a:cs typeface="Source Sans Pro" charset="0"/>
              </a:defRPr>
            </a:lvl5pPr>
          </a:lstStyle>
          <a:p>
            <a:pPr lvl="0"/>
            <a:r>
              <a:rPr lang="en-GB" noProof="0"/>
              <a:t>Click here to add text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endParaRPr lang="en-GB" noProof="0"/>
          </a:p>
          <a:p>
            <a:pPr lvl="4"/>
            <a:endParaRPr lang="en-GB" noProof="0"/>
          </a:p>
          <a:p>
            <a:pPr lvl="4"/>
            <a:endParaRPr lang="en-GB" noProof="0"/>
          </a:p>
          <a:p>
            <a:pPr lvl="4"/>
            <a:endParaRPr lang="en-GB" noProof="0"/>
          </a:p>
          <a:p>
            <a:pPr lvl="4"/>
            <a:endParaRPr lang="en-GB" noProof="0"/>
          </a:p>
          <a:p>
            <a:pPr lvl="4"/>
            <a:endParaRPr lang="en-GB" noProof="0"/>
          </a:p>
        </p:txBody>
      </p:sp>
      <p:sp>
        <p:nvSpPr>
          <p:cNvPr id="26" name="Rettangolo 25"/>
          <p:cNvSpPr>
            <a:spLocks/>
          </p:cNvSpPr>
          <p:nvPr userDrawn="1"/>
        </p:nvSpPr>
        <p:spPr>
          <a:xfrm>
            <a:off x="4152612" y="0"/>
            <a:ext cx="1511361" cy="36000"/>
          </a:xfrm>
          <a:prstGeom prst="rect">
            <a:avLst/>
          </a:prstGeom>
          <a:solidFill>
            <a:srgbClr val="1C304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800"/>
          </a:p>
        </p:txBody>
      </p:sp>
      <p:sp>
        <p:nvSpPr>
          <p:cNvPr id="27" name="Rettangolo 26"/>
          <p:cNvSpPr>
            <a:spLocks/>
          </p:cNvSpPr>
          <p:nvPr userDrawn="1"/>
        </p:nvSpPr>
        <p:spPr>
          <a:xfrm>
            <a:off x="7920205" y="0"/>
            <a:ext cx="4223295" cy="36000"/>
          </a:xfrm>
          <a:prstGeom prst="rect">
            <a:avLst/>
          </a:prstGeom>
          <a:solidFill>
            <a:srgbClr val="B5892D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800"/>
          </a:p>
        </p:txBody>
      </p:sp>
      <p:sp>
        <p:nvSpPr>
          <p:cNvPr id="28" name="Rettangolo 27"/>
          <p:cNvSpPr>
            <a:spLocks/>
          </p:cNvSpPr>
          <p:nvPr userDrawn="1"/>
        </p:nvSpPr>
        <p:spPr>
          <a:xfrm>
            <a:off x="11202275" y="0"/>
            <a:ext cx="996844" cy="36000"/>
          </a:xfrm>
          <a:prstGeom prst="rect">
            <a:avLst/>
          </a:prstGeom>
          <a:solidFill>
            <a:srgbClr val="75A5D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800"/>
          </a:p>
        </p:txBody>
      </p:sp>
      <p:sp>
        <p:nvSpPr>
          <p:cNvPr id="29" name="Rettangolo 28"/>
          <p:cNvSpPr>
            <a:spLocks/>
          </p:cNvSpPr>
          <p:nvPr userDrawn="1"/>
        </p:nvSpPr>
        <p:spPr>
          <a:xfrm>
            <a:off x="2543607" y="0"/>
            <a:ext cx="1354740" cy="36000"/>
          </a:xfrm>
          <a:prstGeom prst="rect">
            <a:avLst/>
          </a:prstGeom>
          <a:solidFill>
            <a:srgbClr val="B5892D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800"/>
          </a:p>
        </p:txBody>
      </p:sp>
      <p:sp>
        <p:nvSpPr>
          <p:cNvPr id="30" name="Rettangolo 29"/>
          <p:cNvSpPr>
            <a:spLocks/>
          </p:cNvSpPr>
          <p:nvPr userDrawn="1"/>
        </p:nvSpPr>
        <p:spPr>
          <a:xfrm>
            <a:off x="9552385" y="0"/>
            <a:ext cx="1738195" cy="36000"/>
          </a:xfrm>
          <a:prstGeom prst="rect">
            <a:avLst/>
          </a:prstGeom>
          <a:solidFill>
            <a:srgbClr val="1C304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800"/>
          </a:p>
        </p:txBody>
      </p:sp>
      <p:sp>
        <p:nvSpPr>
          <p:cNvPr id="31" name="Rettangolo 30"/>
          <p:cNvSpPr>
            <a:spLocks/>
          </p:cNvSpPr>
          <p:nvPr userDrawn="1"/>
        </p:nvSpPr>
        <p:spPr>
          <a:xfrm>
            <a:off x="6960098" y="0"/>
            <a:ext cx="1523817" cy="36000"/>
          </a:xfrm>
          <a:prstGeom prst="rect">
            <a:avLst/>
          </a:prstGeom>
          <a:solidFill>
            <a:srgbClr val="75A5D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800"/>
          </a:p>
        </p:txBody>
      </p:sp>
      <p:sp>
        <p:nvSpPr>
          <p:cNvPr id="32" name="Rettangolo 31"/>
          <p:cNvSpPr>
            <a:spLocks/>
          </p:cNvSpPr>
          <p:nvPr userDrawn="1"/>
        </p:nvSpPr>
        <p:spPr>
          <a:xfrm>
            <a:off x="1701959" y="-2"/>
            <a:ext cx="841647" cy="36000"/>
          </a:xfrm>
          <a:prstGeom prst="rect">
            <a:avLst/>
          </a:prstGeom>
          <a:solidFill>
            <a:srgbClr val="1C304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800"/>
          </a:p>
        </p:txBody>
      </p:sp>
      <p:sp>
        <p:nvSpPr>
          <p:cNvPr id="33" name="Rettangolo 32"/>
          <p:cNvSpPr>
            <a:spLocks/>
          </p:cNvSpPr>
          <p:nvPr userDrawn="1"/>
        </p:nvSpPr>
        <p:spPr>
          <a:xfrm>
            <a:off x="857970" y="0"/>
            <a:ext cx="854092" cy="36000"/>
          </a:xfrm>
          <a:prstGeom prst="rect">
            <a:avLst/>
          </a:prstGeom>
          <a:solidFill>
            <a:srgbClr val="75A5D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800"/>
          </a:p>
        </p:txBody>
      </p:sp>
      <p:sp>
        <p:nvSpPr>
          <p:cNvPr id="34" name="Rettangolo 33"/>
          <p:cNvSpPr>
            <a:spLocks/>
          </p:cNvSpPr>
          <p:nvPr userDrawn="1"/>
        </p:nvSpPr>
        <p:spPr>
          <a:xfrm>
            <a:off x="3454402" y="0"/>
            <a:ext cx="854092" cy="36000"/>
          </a:xfrm>
          <a:prstGeom prst="rect">
            <a:avLst/>
          </a:prstGeom>
          <a:solidFill>
            <a:srgbClr val="75A5D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800"/>
          </a:p>
        </p:txBody>
      </p:sp>
      <p:sp>
        <p:nvSpPr>
          <p:cNvPr id="35" name="Rettangolo 34"/>
          <p:cNvSpPr>
            <a:spLocks/>
          </p:cNvSpPr>
          <p:nvPr userDrawn="1"/>
        </p:nvSpPr>
        <p:spPr>
          <a:xfrm>
            <a:off x="5663973" y="0"/>
            <a:ext cx="1403313" cy="36000"/>
          </a:xfrm>
          <a:prstGeom prst="rect">
            <a:avLst/>
          </a:prstGeom>
          <a:solidFill>
            <a:srgbClr val="B5892D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800"/>
          </a:p>
        </p:txBody>
      </p:sp>
      <p:sp>
        <p:nvSpPr>
          <p:cNvPr id="36" name="Rettangolo 35"/>
          <p:cNvSpPr>
            <a:spLocks/>
          </p:cNvSpPr>
          <p:nvPr userDrawn="1"/>
        </p:nvSpPr>
        <p:spPr>
          <a:xfrm>
            <a:off x="9810659" y="0"/>
            <a:ext cx="221780" cy="36000"/>
          </a:xfrm>
          <a:prstGeom prst="rect">
            <a:avLst/>
          </a:prstGeom>
          <a:solidFill>
            <a:srgbClr val="75A5D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800"/>
          </a:p>
        </p:txBody>
      </p:sp>
      <p:sp>
        <p:nvSpPr>
          <p:cNvPr id="37" name="Rettangolo 36"/>
          <p:cNvSpPr>
            <a:spLocks/>
          </p:cNvSpPr>
          <p:nvPr userDrawn="1"/>
        </p:nvSpPr>
        <p:spPr>
          <a:xfrm>
            <a:off x="-181" y="-2"/>
            <a:ext cx="858151" cy="36000"/>
          </a:xfrm>
          <a:prstGeom prst="rect">
            <a:avLst/>
          </a:prstGeom>
          <a:solidFill>
            <a:srgbClr val="B5892D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800"/>
          </a:p>
        </p:txBody>
      </p:sp>
      <p:sp>
        <p:nvSpPr>
          <p:cNvPr id="39" name="Date Placeholder 3">
            <a:extLst>
              <a:ext uri="{FF2B5EF4-FFF2-40B4-BE49-F238E27FC236}">
                <a16:creationId xmlns:a16="http://schemas.microsoft.com/office/drawing/2014/main" xmlns="" id="{2D6204B7-1D0D-1E43-967C-261D932E2D4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35360" y="6381328"/>
            <a:ext cx="2844800" cy="288032"/>
          </a:xfrm>
          <a:prstGeom prst="rect">
            <a:avLst/>
          </a:prstGeom>
        </p:spPr>
        <p:txBody>
          <a:bodyPr/>
          <a:lstStyle>
            <a:lvl1pPr>
              <a:defRPr sz="2000" b="0" i="0">
                <a:solidFill>
                  <a:schemeClr val="tx1">
                    <a:lumMod val="75000"/>
                  </a:schemeClr>
                </a:solidFill>
                <a:latin typeface="+mn-lt"/>
                <a:ea typeface="Source Sans Pro" charset="0"/>
                <a:cs typeface="Source Sans Pro" charset="0"/>
              </a:defRPr>
            </a:lvl1pPr>
          </a:lstStyle>
          <a:p>
            <a:fld id="{E28DAB20-03EB-4D39-A0F2-B73A96222495}" type="datetime1">
              <a:rPr lang="en-GB" smtClean="0"/>
              <a:t>10/4/18</a:t>
            </a:fld>
            <a:endParaRPr lang="en-US" dirty="0"/>
          </a:p>
        </p:txBody>
      </p:sp>
      <p:sp>
        <p:nvSpPr>
          <p:cNvPr id="40" name="Footer Placeholder 4">
            <a:extLst>
              <a:ext uri="{FF2B5EF4-FFF2-40B4-BE49-F238E27FC236}">
                <a16:creationId xmlns:a16="http://schemas.microsoft.com/office/drawing/2014/main" xmlns="" id="{E1E01ECC-58A4-0745-A3E0-F9FCCE41DA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165600" y="6381328"/>
            <a:ext cx="3860800" cy="28803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000" b="0" i="0">
                <a:solidFill>
                  <a:schemeClr val="tx1">
                    <a:lumMod val="75000"/>
                  </a:schemeClr>
                </a:solidFill>
                <a:latin typeface="+mn-lt"/>
                <a:ea typeface="Source Sans Pro" charset="0"/>
                <a:cs typeface="Source Sans Pro" charset="0"/>
              </a:defRPr>
            </a:lvl1pPr>
          </a:lstStyle>
          <a:p>
            <a:endParaRPr lang="en-US" dirty="0"/>
          </a:p>
        </p:txBody>
      </p:sp>
      <p:cxnSp>
        <p:nvCxnSpPr>
          <p:cNvPr id="41" name="Connettore 1 40">
            <a:extLst>
              <a:ext uri="{FF2B5EF4-FFF2-40B4-BE49-F238E27FC236}">
                <a16:creationId xmlns:a16="http://schemas.microsoft.com/office/drawing/2014/main" xmlns="" id="{05EEB7C1-79E8-894A-A6D8-E6E8AF7BA267}"/>
              </a:ext>
            </a:extLst>
          </p:cNvPr>
          <p:cNvCxnSpPr>
            <a:cxnSpLocks/>
          </p:cNvCxnSpPr>
          <p:nvPr userDrawn="1"/>
        </p:nvCxnSpPr>
        <p:spPr>
          <a:xfrm flipH="1" flipV="1">
            <a:off x="335360" y="6376246"/>
            <a:ext cx="11521280" cy="5085"/>
          </a:xfrm>
          <a:prstGeom prst="line">
            <a:avLst/>
          </a:prstGeom>
          <a:ln w="12700">
            <a:solidFill>
              <a:srgbClr val="1D2F45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3" name="Slide Number Placeholder 5">
            <a:extLst>
              <a:ext uri="{FF2B5EF4-FFF2-40B4-BE49-F238E27FC236}">
                <a16:creationId xmlns:a16="http://schemas.microsoft.com/office/drawing/2014/main" xmlns="" id="{B526890D-A7E7-0848-AAB2-0716D2C403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37600" y="6381328"/>
            <a:ext cx="3119040" cy="288032"/>
          </a:xfrm>
          <a:prstGeom prst="rect">
            <a:avLst/>
          </a:prstGeom>
        </p:spPr>
        <p:txBody>
          <a:bodyPr/>
          <a:lstStyle>
            <a:lvl1pPr algn="r">
              <a:defRPr sz="1300" b="0" i="0">
                <a:solidFill>
                  <a:schemeClr val="tx1">
                    <a:lumMod val="75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4" name="Immagine 23">
            <a:extLst>
              <a:ext uri="{FF2B5EF4-FFF2-40B4-BE49-F238E27FC236}">
                <a16:creationId xmlns:a16="http://schemas.microsoft.com/office/drawing/2014/main" xmlns="" id="{194572B0-78DD-4243-9D5D-D9DAD50C2F7A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6826217"/>
            <a:ext cx="12192000" cy="31783"/>
          </a:xfrm>
          <a:prstGeom prst="rect">
            <a:avLst/>
          </a:prstGeom>
        </p:spPr>
      </p:pic>
      <p:sp>
        <p:nvSpPr>
          <p:cNvPr id="25" name="Titolo 1">
            <a:extLst>
              <a:ext uri="{FF2B5EF4-FFF2-40B4-BE49-F238E27FC236}">
                <a16:creationId xmlns:a16="http://schemas.microsoft.com/office/drawing/2014/main" xmlns="" id="{8C81318F-A6E2-4E4E-AD26-649A9150427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220977" y="188640"/>
            <a:ext cx="8640960" cy="537716"/>
          </a:xfrm>
          <a:prstGeom prst="rect">
            <a:avLst/>
          </a:prstGeom>
        </p:spPr>
        <p:txBody>
          <a:bodyPr vert="horz">
            <a:normAutofit/>
          </a:bodyPr>
          <a:lstStyle>
            <a:lvl1pPr algn="l">
              <a:defRPr sz="3600" b="1" i="0">
                <a:solidFill>
                  <a:srgbClr val="1D2F45"/>
                </a:solidFill>
                <a:latin typeface="+mn-lt"/>
                <a:ea typeface="Source Sans Pro" charset="0"/>
                <a:cs typeface="Source Sans Pro" charset="0"/>
              </a:defRPr>
            </a:lvl1pPr>
          </a:lstStyle>
          <a:p>
            <a:r>
              <a:rPr lang="en-GB" noProof="0" dirty="0"/>
              <a:t>Click here to add Title</a:t>
            </a:r>
          </a:p>
        </p:txBody>
      </p:sp>
      <p:pic>
        <p:nvPicPr>
          <p:cNvPr id="42" name="Picture 41" descr="EOSC-Hub_Logo_A_2 (1).pn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2799080" cy="8367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70228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ermediate Slide">
    <p:bg>
      <p:bgPr>
        <a:blipFill dpi="0" rotWithShape="1">
          <a:blip r:embed="rId2"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>
            <a:extLst>
              <a:ext uri="{FF2B5EF4-FFF2-40B4-BE49-F238E27FC236}">
                <a16:creationId xmlns:a16="http://schemas.microsoft.com/office/drawing/2014/main" xmlns="" id="{1EF6C7B7-1597-4762-9541-39E64CD64D0B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28650" y="3631913"/>
            <a:ext cx="7759774" cy="231736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SzPct val="100000"/>
              <a:buFontTx/>
              <a:buNone/>
              <a:defRPr sz="2800" b="0" i="0">
                <a:solidFill>
                  <a:schemeClr val="tx1">
                    <a:lumMod val="75000"/>
                  </a:schemeClr>
                </a:solidFill>
                <a:latin typeface="+mn-lt"/>
                <a:ea typeface="Source Sans Pro" charset="0"/>
                <a:cs typeface="Source Sans Pro" charset="0"/>
              </a:defRPr>
            </a:lvl1pPr>
            <a:lvl2pPr marL="557213" indent="-214313">
              <a:buSzPct val="90000"/>
              <a:buFont typeface="Calibri" panose="020F0502020204030204" pitchFamily="34" charset="0"/>
              <a:buChar char="-"/>
              <a:defRPr sz="2600" b="0" i="0">
                <a:solidFill>
                  <a:schemeClr val="tx1">
                    <a:lumMod val="75000"/>
                  </a:schemeClr>
                </a:solidFill>
                <a:latin typeface="+mn-lt"/>
                <a:ea typeface="Source Sans Pro" charset="0"/>
                <a:cs typeface="Source Sans Pro" charset="0"/>
              </a:defRPr>
            </a:lvl2pPr>
            <a:lvl3pPr marL="857250" indent="-171450">
              <a:buSzPct val="80000"/>
              <a:buFont typeface="Wingdings" panose="05000000000000000000" pitchFamily="2" charset="2"/>
              <a:buChar char="§"/>
              <a:defRPr sz="2400" b="0" i="0">
                <a:solidFill>
                  <a:schemeClr val="tx1">
                    <a:lumMod val="75000"/>
                  </a:schemeClr>
                </a:solidFill>
                <a:latin typeface="+mn-lt"/>
                <a:ea typeface="Source Sans Pro" charset="0"/>
                <a:cs typeface="Source Sans Pro" charset="0"/>
              </a:defRPr>
            </a:lvl3pPr>
            <a:lvl4pPr marL="1028700" marR="0" indent="0" algn="l" defTabSz="3429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70000"/>
              <a:buFont typeface="Calibri" panose="020F0502020204030204" pitchFamily="34" charset="0"/>
              <a:buNone/>
              <a:tabLst/>
              <a:defRPr sz="2800" b="0" i="0">
                <a:solidFill>
                  <a:schemeClr val="tx1">
                    <a:lumMod val="75000"/>
                  </a:schemeClr>
                </a:solidFill>
                <a:latin typeface="+mn-lt"/>
                <a:ea typeface="Source Sans Pro" charset="0"/>
                <a:cs typeface="Source Sans Pro" charset="0"/>
              </a:defRPr>
            </a:lvl4pPr>
            <a:lvl5pPr marL="1371600" marR="0" indent="0" algn="l" defTabSz="3429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80000"/>
              <a:buFontTx/>
              <a:buNone/>
              <a:tabLst/>
              <a:defRPr sz="2800" b="0" i="0">
                <a:solidFill>
                  <a:schemeClr val="tx1">
                    <a:lumMod val="75000"/>
                  </a:schemeClr>
                </a:solidFill>
                <a:latin typeface="+mn-lt"/>
                <a:ea typeface="Source Sans Pro" charset="0"/>
                <a:cs typeface="Source Sans Pro" charset="0"/>
              </a:defRPr>
            </a:lvl5pPr>
          </a:lstStyle>
          <a:p>
            <a:pPr lvl="0"/>
            <a:r>
              <a:rPr lang="en-GB" noProof="0" dirty="0"/>
              <a:t>Click here to add text</a:t>
            </a:r>
            <a:endParaRPr lang="it-IT" dirty="0"/>
          </a:p>
          <a:p>
            <a:pPr lvl="4"/>
            <a:endParaRPr lang="it-IT" dirty="0"/>
          </a:p>
          <a:p>
            <a:pPr lvl="4"/>
            <a:endParaRPr lang="it-IT" dirty="0"/>
          </a:p>
          <a:p>
            <a:pPr lvl="4"/>
            <a:endParaRPr lang="it-IT" dirty="0"/>
          </a:p>
          <a:p>
            <a:pPr lvl="4"/>
            <a:endParaRPr lang="it-IT" dirty="0"/>
          </a:p>
          <a:p>
            <a:pPr lvl="4"/>
            <a:endParaRPr lang="it-IT" dirty="0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xmlns="" id="{2003D9A9-DAB0-4043-9528-4822DD2D82EF}"/>
              </a:ext>
            </a:extLst>
          </p:cNvPr>
          <p:cNvSpPr>
            <a:spLocks noGrp="1"/>
          </p:cNvSpPr>
          <p:nvPr>
            <p:ph idx="10" hasCustomPrompt="1"/>
          </p:nvPr>
        </p:nvSpPr>
        <p:spPr>
          <a:xfrm>
            <a:off x="628650" y="2944594"/>
            <a:ext cx="5883079" cy="505729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SzPct val="100000"/>
              <a:buFontTx/>
              <a:buNone/>
              <a:defRPr sz="2800" b="0" i="0">
                <a:solidFill>
                  <a:schemeClr val="accent5">
                    <a:lumMod val="75000"/>
                  </a:schemeClr>
                </a:solidFill>
                <a:latin typeface="+mn-lt"/>
                <a:ea typeface="Source Sans Pro" charset="0"/>
                <a:cs typeface="Source Sans Pro" charset="0"/>
              </a:defRPr>
            </a:lvl1pPr>
            <a:lvl2pPr marL="557213" indent="-214313">
              <a:buSzPct val="90000"/>
              <a:buFont typeface="Calibri" panose="020F0502020204030204" pitchFamily="34" charset="0"/>
              <a:buChar char="-"/>
              <a:defRPr sz="2600" b="0" i="0">
                <a:solidFill>
                  <a:schemeClr val="tx1">
                    <a:lumMod val="75000"/>
                  </a:schemeClr>
                </a:solidFill>
                <a:latin typeface="+mn-lt"/>
                <a:ea typeface="Source Sans Pro" charset="0"/>
                <a:cs typeface="Source Sans Pro" charset="0"/>
              </a:defRPr>
            </a:lvl2pPr>
            <a:lvl3pPr marL="857250" indent="-171450">
              <a:buSzPct val="80000"/>
              <a:buFont typeface="Wingdings" panose="05000000000000000000" pitchFamily="2" charset="2"/>
              <a:buChar char="§"/>
              <a:defRPr sz="2400" b="0" i="0">
                <a:solidFill>
                  <a:schemeClr val="tx1">
                    <a:lumMod val="75000"/>
                  </a:schemeClr>
                </a:solidFill>
                <a:latin typeface="+mn-lt"/>
                <a:ea typeface="Source Sans Pro" charset="0"/>
                <a:cs typeface="Source Sans Pro" charset="0"/>
              </a:defRPr>
            </a:lvl3pPr>
            <a:lvl4pPr marL="1028700" marR="0" indent="0" algn="l" defTabSz="3429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70000"/>
              <a:buFont typeface="Calibri" panose="020F0502020204030204" pitchFamily="34" charset="0"/>
              <a:buNone/>
              <a:tabLst/>
              <a:defRPr sz="2800" b="0" i="0">
                <a:solidFill>
                  <a:schemeClr val="tx1">
                    <a:lumMod val="75000"/>
                  </a:schemeClr>
                </a:solidFill>
                <a:latin typeface="+mn-lt"/>
                <a:ea typeface="Source Sans Pro" charset="0"/>
                <a:cs typeface="Source Sans Pro" charset="0"/>
              </a:defRPr>
            </a:lvl4pPr>
            <a:lvl5pPr marL="1371600" marR="0" indent="0" algn="l" defTabSz="3429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80000"/>
              <a:buFontTx/>
              <a:buNone/>
              <a:tabLst/>
              <a:defRPr sz="2800" b="0" i="0">
                <a:solidFill>
                  <a:schemeClr val="tx1">
                    <a:lumMod val="75000"/>
                  </a:schemeClr>
                </a:solidFill>
                <a:latin typeface="+mn-lt"/>
                <a:ea typeface="Source Sans Pro" charset="0"/>
                <a:cs typeface="Source Sans Pro" charset="0"/>
              </a:defRPr>
            </a:lvl5pPr>
          </a:lstStyle>
          <a:p>
            <a:r>
              <a:rPr lang="en-GB" b="0" dirty="0">
                <a:solidFill>
                  <a:schemeClr val="accent5">
                    <a:lumMod val="75000"/>
                  </a:schemeClr>
                </a:solidFill>
              </a:rPr>
              <a:t>Click here to add subtitle</a:t>
            </a:r>
            <a:endParaRPr lang="it-IT" dirty="0"/>
          </a:p>
        </p:txBody>
      </p:sp>
      <p:pic>
        <p:nvPicPr>
          <p:cNvPr id="7" name="Immagine 6">
            <a:extLst>
              <a:ext uri="{FF2B5EF4-FFF2-40B4-BE49-F238E27FC236}">
                <a16:creationId xmlns:a16="http://schemas.microsoft.com/office/drawing/2014/main" xmlns="" id="{EE416F95-D136-4291-9DBD-6D01BD783D36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6826217"/>
            <a:ext cx="12192000" cy="31783"/>
          </a:xfrm>
          <a:prstGeom prst="rect">
            <a:avLst/>
          </a:prstGeom>
        </p:spPr>
      </p:pic>
      <p:sp>
        <p:nvSpPr>
          <p:cNvPr id="8" name="Titolo 1">
            <a:extLst>
              <a:ext uri="{FF2B5EF4-FFF2-40B4-BE49-F238E27FC236}">
                <a16:creationId xmlns:a16="http://schemas.microsoft.com/office/drawing/2014/main" xmlns="" id="{B4701CE1-45E5-49C0-9675-78EC85F6A44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28650" y="2286670"/>
            <a:ext cx="5756582" cy="505729"/>
          </a:xfrm>
          <a:prstGeom prst="rect">
            <a:avLst/>
          </a:prstGeom>
        </p:spPr>
        <p:txBody>
          <a:bodyPr vert="horz">
            <a:normAutofit/>
          </a:bodyPr>
          <a:lstStyle>
            <a:lvl1pPr algn="l">
              <a:defRPr sz="3600" b="1" i="0">
                <a:solidFill>
                  <a:srgbClr val="1D2F45"/>
                </a:solidFill>
                <a:latin typeface="+mn-lt"/>
                <a:ea typeface="Source Sans Pro" charset="0"/>
                <a:cs typeface="Source Sans Pro" charset="0"/>
              </a:defRPr>
            </a:lvl1pPr>
          </a:lstStyle>
          <a:p>
            <a:r>
              <a:rPr lang="en-GB" noProof="0" dirty="0"/>
              <a:t>Click here to add title</a:t>
            </a:r>
          </a:p>
        </p:txBody>
      </p:sp>
      <p:pic>
        <p:nvPicPr>
          <p:cNvPr id="9" name="Picture 8" descr="EOSC-Hub_Logo_A_2 (1).pn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376" y="1196752"/>
            <a:ext cx="3071664" cy="9181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53622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ntermediate Slide">
    <p:bg>
      <p:bgPr>
        <a:blipFill dpi="0" rotWithShape="1">
          <a:blip r:embed="rId2"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>
            <a:extLst>
              <a:ext uri="{FF2B5EF4-FFF2-40B4-BE49-F238E27FC236}">
                <a16:creationId xmlns:a16="http://schemas.microsoft.com/office/drawing/2014/main" xmlns="" id="{EE416F95-D136-4291-9DBD-6D01BD783D36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6826217"/>
            <a:ext cx="12192000" cy="31783"/>
          </a:xfrm>
          <a:prstGeom prst="rect">
            <a:avLst/>
          </a:prstGeom>
        </p:spPr>
      </p:pic>
      <p:sp>
        <p:nvSpPr>
          <p:cNvPr id="9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64638"/>
            <a:ext cx="12192000" cy="768085"/>
          </a:xfrm>
          <a:prstGeom prst="rect">
            <a:avLst/>
          </a:prstGeom>
        </p:spPr>
        <p:txBody>
          <a:bodyPr lIns="121917" tIns="60958" rIns="121917" bIns="60958" anchor="ctr"/>
          <a:lstStyle>
            <a:lvl1pPr marL="0" indent="0" algn="ctr">
              <a:buNone/>
              <a:defRPr sz="3600" b="1" baseline="0"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GB" noProof="0" dirty="0"/>
              <a:t>Click here to add Title</a:t>
            </a:r>
            <a:endParaRPr lang="en-US" altLang="ko-KR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932723"/>
            <a:ext cx="12192000" cy="384043"/>
          </a:xfrm>
          <a:prstGeom prst="rect">
            <a:avLst/>
          </a:prstGeom>
        </p:spPr>
        <p:txBody>
          <a:bodyPr lIns="121917" tIns="60958" rIns="121917" bIns="60958" anchor="ctr"/>
          <a:lstStyle>
            <a:lvl1pPr marL="0" indent="0" algn="ctr">
              <a:buNone/>
              <a:defRPr sz="1900" b="0" baseline="0">
                <a:solidFill>
                  <a:schemeClr val="accent3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8" name="Picture 7" descr="EOSC-Hub_Logo_A_2 (1).pn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2799080" cy="8367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33049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End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xmlns="" id="{6AEF2F36-B244-4AAF-8FF9-09D26625E39C}"/>
              </a:ext>
            </a:extLst>
          </p:cNvPr>
          <p:cNvGrpSpPr/>
          <p:nvPr userDrawn="1"/>
        </p:nvGrpSpPr>
        <p:grpSpPr>
          <a:xfrm>
            <a:off x="4192277" y="4365104"/>
            <a:ext cx="3956040" cy="633228"/>
            <a:chOff x="4269008" y="5638956"/>
            <a:chExt cx="3956040" cy="633228"/>
          </a:xfrm>
        </p:grpSpPr>
        <p:pic>
          <p:nvPicPr>
            <p:cNvPr id="7" name="Immagine 6">
              <a:extLst>
                <a:ext uri="{FF2B5EF4-FFF2-40B4-BE49-F238E27FC236}">
                  <a16:creationId xmlns:a16="http://schemas.microsoft.com/office/drawing/2014/main" xmlns="" id="{4E9FBBCD-1A09-854C-AD37-ABFC23BF7217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269008" y="5666091"/>
              <a:ext cx="630033" cy="578959"/>
            </a:xfrm>
            <a:prstGeom prst="rect">
              <a:avLst/>
            </a:prstGeom>
          </p:spPr>
        </p:pic>
        <p:pic>
          <p:nvPicPr>
            <p:cNvPr id="8" name="Immagine 7">
              <a:extLst>
                <a:ext uri="{FF2B5EF4-FFF2-40B4-BE49-F238E27FC236}">
                  <a16:creationId xmlns:a16="http://schemas.microsoft.com/office/drawing/2014/main" xmlns="" id="{AB059FA9-527F-3047-9752-902117098987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143505" y="5638956"/>
              <a:ext cx="658903" cy="633228"/>
            </a:xfrm>
            <a:prstGeom prst="rect">
              <a:avLst/>
            </a:prstGeom>
          </p:spPr>
        </p:pic>
        <p:sp>
          <p:nvSpPr>
            <p:cNvPr id="10" name="CasellaDiTesto 9">
              <a:extLst>
                <a:ext uri="{FF2B5EF4-FFF2-40B4-BE49-F238E27FC236}">
                  <a16:creationId xmlns:a16="http://schemas.microsoft.com/office/drawing/2014/main" xmlns="" id="{0C463FB9-8E58-4D7E-9AEC-9058EB62CFA0}"/>
                </a:ext>
              </a:extLst>
            </p:cNvPr>
            <p:cNvSpPr txBox="1"/>
            <p:nvPr userDrawn="1"/>
          </p:nvSpPr>
          <p:spPr>
            <a:xfrm>
              <a:off x="4759216" y="5755515"/>
              <a:ext cx="155298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GB" sz="2000" dirty="0" err="1">
                  <a:solidFill>
                    <a:srgbClr val="1C3046"/>
                  </a:solidFill>
                  <a:ea typeface="Source Sans Pro" charset="0"/>
                  <a:cs typeface="Source Sans Pro" charset="0"/>
                </a:rPr>
                <a:t>eosc-dih.eu</a:t>
              </a:r>
              <a:endParaRPr lang="en-GB" sz="2000" dirty="0">
                <a:solidFill>
                  <a:srgbClr val="1C3046"/>
                </a:solidFill>
                <a:ea typeface="Source Sans Pro" charset="0"/>
                <a:cs typeface="Source Sans Pro" charset="0"/>
              </a:endParaRPr>
            </a:p>
          </p:txBody>
        </p:sp>
        <p:sp>
          <p:nvSpPr>
            <p:cNvPr id="11" name="CasellaDiTesto 10">
              <a:extLst>
                <a:ext uri="{FF2B5EF4-FFF2-40B4-BE49-F238E27FC236}">
                  <a16:creationId xmlns:a16="http://schemas.microsoft.com/office/drawing/2014/main" xmlns="" id="{7C1AC704-9BA4-4C9D-8727-21E0A6C216B1}"/>
                </a:ext>
              </a:extLst>
            </p:cNvPr>
            <p:cNvSpPr txBox="1"/>
            <p:nvPr userDrawn="1"/>
          </p:nvSpPr>
          <p:spPr>
            <a:xfrm>
              <a:off x="6600056" y="5755515"/>
              <a:ext cx="162499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GB" sz="2000" dirty="0">
                  <a:solidFill>
                    <a:srgbClr val="1C3046"/>
                  </a:solidFill>
                  <a:ea typeface="Source Sans Pro" charset="0"/>
                  <a:cs typeface="Source Sans Pro" charset="0"/>
                </a:rPr>
                <a:t>@</a:t>
              </a:r>
              <a:r>
                <a:rPr lang="en-GB" sz="2000" dirty="0" err="1">
                  <a:solidFill>
                    <a:srgbClr val="1C3046"/>
                  </a:solidFill>
                  <a:ea typeface="Source Sans Pro" charset="0"/>
                  <a:cs typeface="Source Sans Pro" charset="0"/>
                </a:rPr>
                <a:t>EOSC_eu</a:t>
              </a:r>
              <a:endParaRPr lang="en-GB" sz="2000" dirty="0">
                <a:solidFill>
                  <a:srgbClr val="1C3046"/>
                </a:solidFill>
                <a:ea typeface="Source Sans Pro" charset="0"/>
                <a:cs typeface="Source Sans Pro" charset="0"/>
              </a:endParaRPr>
            </a:p>
          </p:txBody>
        </p:sp>
      </p:grpSp>
      <p:sp>
        <p:nvSpPr>
          <p:cNvPr id="14" name="CasellaDiTesto 1">
            <a:extLst>
              <a:ext uri="{FF2B5EF4-FFF2-40B4-BE49-F238E27FC236}">
                <a16:creationId xmlns:a16="http://schemas.microsoft.com/office/drawing/2014/main" xmlns="" id="{B9E0F5DF-28BF-4603-9413-29E52713A802}"/>
              </a:ext>
            </a:extLst>
          </p:cNvPr>
          <p:cNvSpPr txBox="1"/>
          <p:nvPr userDrawn="1"/>
        </p:nvSpPr>
        <p:spPr>
          <a:xfrm>
            <a:off x="1116252" y="1902602"/>
            <a:ext cx="412845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>
                <a:solidFill>
                  <a:srgbClr val="1D2F45"/>
                </a:solidFill>
                <a:ea typeface="Source Sans Pro" charset="0"/>
                <a:cs typeface="Source Sans Pro" charset="0"/>
              </a:rPr>
              <a:t>Thank you</a:t>
            </a:r>
          </a:p>
          <a:p>
            <a:r>
              <a:rPr lang="en-GB" sz="2800" b="1" dirty="0">
                <a:solidFill>
                  <a:srgbClr val="1D2F45"/>
                </a:solidFill>
                <a:ea typeface="Source Sans Pro" charset="0"/>
                <a:cs typeface="Source Sans Pro" charset="0"/>
              </a:rPr>
              <a:t>for your attention! </a:t>
            </a:r>
          </a:p>
        </p:txBody>
      </p:sp>
      <p:sp>
        <p:nvSpPr>
          <p:cNvPr id="15" name="CasellaDiTesto 2">
            <a:extLst>
              <a:ext uri="{FF2B5EF4-FFF2-40B4-BE49-F238E27FC236}">
                <a16:creationId xmlns:a16="http://schemas.microsoft.com/office/drawing/2014/main" xmlns="" id="{4D4D3755-ED45-4BF4-89D4-2BA41674BD19}"/>
              </a:ext>
            </a:extLst>
          </p:cNvPr>
          <p:cNvSpPr txBox="1"/>
          <p:nvPr userDrawn="1"/>
        </p:nvSpPr>
        <p:spPr>
          <a:xfrm>
            <a:off x="1103445" y="3145477"/>
            <a:ext cx="388845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i="1" dirty="0">
                <a:ea typeface="Source Sans Pro" panose="020B0503030403020204" pitchFamily="34" charset="0"/>
              </a:rPr>
              <a:t>Questions?</a:t>
            </a:r>
          </a:p>
        </p:txBody>
      </p:sp>
      <p:cxnSp>
        <p:nvCxnSpPr>
          <p:cNvPr id="17" name="Connettore 1 4">
            <a:extLst>
              <a:ext uri="{FF2B5EF4-FFF2-40B4-BE49-F238E27FC236}">
                <a16:creationId xmlns:a16="http://schemas.microsoft.com/office/drawing/2014/main" xmlns="" id="{8187ABF1-33F6-44C1-B88C-2672C628984B}"/>
              </a:ext>
            </a:extLst>
          </p:cNvPr>
          <p:cNvCxnSpPr/>
          <p:nvPr userDrawn="1"/>
        </p:nvCxnSpPr>
        <p:spPr>
          <a:xfrm>
            <a:off x="1199457" y="3084480"/>
            <a:ext cx="2112235" cy="0"/>
          </a:xfrm>
          <a:prstGeom prst="line">
            <a:avLst/>
          </a:prstGeom>
          <a:ln>
            <a:solidFill>
              <a:srgbClr val="1D2F45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2" name="Group 11">
            <a:extLst>
              <a:ext uri="{FF2B5EF4-FFF2-40B4-BE49-F238E27FC236}">
                <a16:creationId xmlns:a16="http://schemas.microsoft.com/office/drawing/2014/main" xmlns="" id="{557573BB-FFBE-4128-A867-CF98847BD44E}"/>
              </a:ext>
            </a:extLst>
          </p:cNvPr>
          <p:cNvGrpSpPr/>
          <p:nvPr userDrawn="1"/>
        </p:nvGrpSpPr>
        <p:grpSpPr>
          <a:xfrm>
            <a:off x="935074" y="5956688"/>
            <a:ext cx="10470446" cy="400110"/>
            <a:chOff x="899592" y="6271590"/>
            <a:chExt cx="7705726" cy="294461"/>
          </a:xfrm>
        </p:grpSpPr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xmlns="" id="{8988A985-D8B4-4CF8-8BFF-2DFCB01A16C0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5"/>
            <a:stretch>
              <a:fillRect/>
            </a:stretch>
          </p:blipFill>
          <p:spPr>
            <a:xfrm>
              <a:off x="899592" y="6271590"/>
              <a:ext cx="842697" cy="294461"/>
            </a:xfrm>
            <a:prstGeom prst="rect">
              <a:avLst/>
            </a:prstGeom>
          </p:spPr>
        </p:pic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xmlns="" id="{8396475E-36DF-4F28-A93D-81A651F0904A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/>
            <a:stretch>
              <a:fillRect/>
            </a:stretch>
          </p:blipFill>
          <p:spPr>
            <a:xfrm>
              <a:off x="1813045" y="6349354"/>
              <a:ext cx="6792273" cy="216697"/>
            </a:xfrm>
            <a:prstGeom prst="rect">
              <a:avLst/>
            </a:prstGeom>
          </p:spPr>
        </p:pic>
      </p:grpSp>
      <p:sp>
        <p:nvSpPr>
          <p:cNvPr id="19" name="CasellaDiTesto 10">
            <a:extLst>
              <a:ext uri="{FF2B5EF4-FFF2-40B4-BE49-F238E27FC236}">
                <a16:creationId xmlns:a16="http://schemas.microsoft.com/office/drawing/2014/main" xmlns="" id="{2DDC2E46-1459-4A4B-9071-05306CEF46B8}"/>
              </a:ext>
            </a:extLst>
          </p:cNvPr>
          <p:cNvSpPr txBox="1"/>
          <p:nvPr userDrawn="1"/>
        </p:nvSpPr>
        <p:spPr>
          <a:xfrm>
            <a:off x="4923988" y="4988457"/>
            <a:ext cx="262296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2000" dirty="0">
                <a:solidFill>
                  <a:srgbClr val="1C3046"/>
                </a:solidFill>
                <a:ea typeface="Source Sans Pro" charset="0"/>
                <a:cs typeface="Source Sans Pro" charset="0"/>
                <a:hlinkClick r:id="rId7"/>
              </a:rPr>
              <a:t>business@eosc-hub.eu</a:t>
            </a:r>
            <a:r>
              <a:rPr lang="en-GB" sz="2000" dirty="0">
                <a:solidFill>
                  <a:srgbClr val="1C3046"/>
                </a:solidFill>
                <a:ea typeface="Source Sans Pro" charset="0"/>
                <a:cs typeface="Source Sans Pro" charset="0"/>
              </a:rPr>
              <a:t> </a:t>
            </a:r>
          </a:p>
        </p:txBody>
      </p:sp>
      <p:pic>
        <p:nvPicPr>
          <p:cNvPr id="3" name="Picture 2" descr="EOSC-Hub_Logo_B_1 (2).png"/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51784" y="2132856"/>
            <a:ext cx="3628647" cy="18425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99419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Basic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64638"/>
            <a:ext cx="12192000" cy="768085"/>
          </a:xfrm>
          <a:prstGeom prst="rect">
            <a:avLst/>
          </a:prstGeom>
        </p:spPr>
        <p:txBody>
          <a:bodyPr lIns="121917" tIns="60958" rIns="121917" bIns="60958" anchor="ctr"/>
          <a:lstStyle>
            <a:lvl1pPr marL="0" indent="0" algn="ctr">
              <a:buNone/>
              <a:defRPr sz="3600" b="1" baseline="0"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GB" noProof="0" dirty="0"/>
              <a:t>Click here to add Title</a:t>
            </a:r>
            <a:endParaRPr lang="en-US" altLang="ko-KR" dirty="0"/>
          </a:p>
        </p:txBody>
      </p:sp>
      <p:sp>
        <p:nvSpPr>
          <p:cNvPr id="22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932723"/>
            <a:ext cx="12192000" cy="384043"/>
          </a:xfrm>
          <a:prstGeom prst="rect">
            <a:avLst/>
          </a:prstGeom>
        </p:spPr>
        <p:txBody>
          <a:bodyPr lIns="121917" tIns="60958" rIns="121917" bIns="60958" anchor="ctr"/>
          <a:lstStyle>
            <a:lvl1pPr marL="0" indent="0" algn="ctr">
              <a:buNone/>
              <a:defRPr sz="1900" b="0" baseline="0"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41" name="Immagine 33">
            <a:extLst>
              <a:ext uri="{FF2B5EF4-FFF2-40B4-BE49-F238E27FC236}">
                <a16:creationId xmlns:a16="http://schemas.microsoft.com/office/drawing/2014/main" xmlns="" id="{DC876967-883E-418D-B4C9-65119C6FA4A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24680" y="-27384"/>
            <a:ext cx="12192000" cy="45719"/>
          </a:xfrm>
          <a:prstGeom prst="rect">
            <a:avLst/>
          </a:prstGeom>
        </p:spPr>
      </p:pic>
      <p:pic>
        <p:nvPicPr>
          <p:cNvPr id="7" name="Picture 6" descr="EOSC-Hub_Logo_A_2 (1)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2799080" cy="8367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15865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595026" y="1700808"/>
            <a:ext cx="3484750" cy="2304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lIns="121917" tIns="60958" rIns="121917" bIns="60958" anchor="ctr"/>
          <a:lstStyle>
            <a:lvl1pPr marL="0" indent="0" algn="ctr">
              <a:buNone/>
              <a:defRPr sz="16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609585" indent="0">
              <a:buNone/>
              <a:defRPr sz="3700"/>
            </a:lvl2pPr>
            <a:lvl3pPr marL="1219170" indent="0">
              <a:buNone/>
              <a:defRPr sz="3200"/>
            </a:lvl3pPr>
            <a:lvl4pPr marL="1828754" indent="0">
              <a:buNone/>
              <a:defRPr sz="2700"/>
            </a:lvl4pPr>
            <a:lvl5pPr marL="2438339" indent="0">
              <a:buNone/>
              <a:defRPr sz="2700"/>
            </a:lvl5pPr>
            <a:lvl6pPr marL="3047924" indent="0">
              <a:buNone/>
              <a:defRPr sz="2700"/>
            </a:lvl6pPr>
            <a:lvl7pPr marL="3657509" indent="0">
              <a:buNone/>
              <a:defRPr sz="2700"/>
            </a:lvl7pPr>
            <a:lvl8pPr marL="4267093" indent="0">
              <a:buNone/>
              <a:defRPr sz="2700"/>
            </a:lvl8pPr>
            <a:lvl9pPr marL="4876678" indent="0">
              <a:buNone/>
              <a:defRPr sz="27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7" name="Picture Placeholder 2"/>
          <p:cNvSpPr>
            <a:spLocks noGrp="1"/>
          </p:cNvSpPr>
          <p:nvPr>
            <p:ph type="pic" idx="13" hasCustomPrompt="1"/>
          </p:nvPr>
        </p:nvSpPr>
        <p:spPr>
          <a:xfrm>
            <a:off x="4267434" y="1700808"/>
            <a:ext cx="3484750" cy="2304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lIns="121917" tIns="60958" rIns="121917" bIns="60958" anchor="ctr"/>
          <a:lstStyle>
            <a:lvl1pPr marL="0" indent="0" algn="ctr">
              <a:buNone/>
              <a:defRPr sz="16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609585" indent="0">
              <a:buNone/>
              <a:defRPr sz="3700"/>
            </a:lvl2pPr>
            <a:lvl3pPr marL="1219170" indent="0">
              <a:buNone/>
              <a:defRPr sz="3200"/>
            </a:lvl3pPr>
            <a:lvl4pPr marL="1828754" indent="0">
              <a:buNone/>
              <a:defRPr sz="2700"/>
            </a:lvl4pPr>
            <a:lvl5pPr marL="2438339" indent="0">
              <a:buNone/>
              <a:defRPr sz="2700"/>
            </a:lvl5pPr>
            <a:lvl6pPr marL="3047924" indent="0">
              <a:buNone/>
              <a:defRPr sz="2700"/>
            </a:lvl6pPr>
            <a:lvl7pPr marL="3657509" indent="0">
              <a:buNone/>
              <a:defRPr sz="2700"/>
            </a:lvl7pPr>
            <a:lvl8pPr marL="4267093" indent="0">
              <a:buNone/>
              <a:defRPr sz="2700"/>
            </a:lvl8pPr>
            <a:lvl9pPr marL="4876678" indent="0">
              <a:buNone/>
              <a:defRPr sz="27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8" name="Picture Placeholder 2"/>
          <p:cNvSpPr>
            <a:spLocks noGrp="1"/>
          </p:cNvSpPr>
          <p:nvPr>
            <p:ph type="pic" idx="14" hasCustomPrompt="1"/>
          </p:nvPr>
        </p:nvSpPr>
        <p:spPr>
          <a:xfrm>
            <a:off x="7939842" y="1700808"/>
            <a:ext cx="3484750" cy="2304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lIns="121917" tIns="60958" rIns="121917" bIns="60958" anchor="ctr"/>
          <a:lstStyle>
            <a:lvl1pPr marL="0" indent="0" algn="ctr">
              <a:buNone/>
              <a:defRPr sz="16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609585" indent="0">
              <a:buNone/>
              <a:defRPr sz="3700"/>
            </a:lvl2pPr>
            <a:lvl3pPr marL="1219170" indent="0">
              <a:buNone/>
              <a:defRPr sz="3200"/>
            </a:lvl3pPr>
            <a:lvl4pPr marL="1828754" indent="0">
              <a:buNone/>
              <a:defRPr sz="2700"/>
            </a:lvl4pPr>
            <a:lvl5pPr marL="2438339" indent="0">
              <a:buNone/>
              <a:defRPr sz="2700"/>
            </a:lvl5pPr>
            <a:lvl6pPr marL="3047924" indent="0">
              <a:buNone/>
              <a:defRPr sz="2700"/>
            </a:lvl6pPr>
            <a:lvl7pPr marL="3657509" indent="0">
              <a:buNone/>
              <a:defRPr sz="2700"/>
            </a:lvl7pPr>
            <a:lvl8pPr marL="4267093" indent="0">
              <a:buNone/>
              <a:defRPr sz="2700"/>
            </a:lvl8pPr>
            <a:lvl9pPr marL="4876678" indent="0">
              <a:buNone/>
              <a:defRPr sz="27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9" name="Picture Placeholder 2"/>
          <p:cNvSpPr>
            <a:spLocks noGrp="1"/>
          </p:cNvSpPr>
          <p:nvPr>
            <p:ph type="pic" idx="15" hasCustomPrompt="1"/>
          </p:nvPr>
        </p:nvSpPr>
        <p:spPr>
          <a:xfrm>
            <a:off x="595026" y="4149080"/>
            <a:ext cx="3484750" cy="2304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lIns="121917" tIns="60958" rIns="121917" bIns="60958" anchor="ctr"/>
          <a:lstStyle>
            <a:lvl1pPr marL="0" indent="0" algn="ctr">
              <a:buNone/>
              <a:defRPr sz="16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609585" indent="0">
              <a:buNone/>
              <a:defRPr sz="3700"/>
            </a:lvl2pPr>
            <a:lvl3pPr marL="1219170" indent="0">
              <a:buNone/>
              <a:defRPr sz="3200"/>
            </a:lvl3pPr>
            <a:lvl4pPr marL="1828754" indent="0">
              <a:buNone/>
              <a:defRPr sz="2700"/>
            </a:lvl4pPr>
            <a:lvl5pPr marL="2438339" indent="0">
              <a:buNone/>
              <a:defRPr sz="2700"/>
            </a:lvl5pPr>
            <a:lvl6pPr marL="3047924" indent="0">
              <a:buNone/>
              <a:defRPr sz="2700"/>
            </a:lvl6pPr>
            <a:lvl7pPr marL="3657509" indent="0">
              <a:buNone/>
              <a:defRPr sz="2700"/>
            </a:lvl7pPr>
            <a:lvl8pPr marL="4267093" indent="0">
              <a:buNone/>
              <a:defRPr sz="2700"/>
            </a:lvl8pPr>
            <a:lvl9pPr marL="4876678" indent="0">
              <a:buNone/>
              <a:defRPr sz="27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20" name="Picture Placeholder 2"/>
          <p:cNvSpPr>
            <a:spLocks noGrp="1"/>
          </p:cNvSpPr>
          <p:nvPr>
            <p:ph type="pic" idx="16" hasCustomPrompt="1"/>
          </p:nvPr>
        </p:nvSpPr>
        <p:spPr>
          <a:xfrm>
            <a:off x="4267434" y="4149080"/>
            <a:ext cx="3484750" cy="2304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lIns="121917" tIns="60958" rIns="121917" bIns="60958" anchor="ctr"/>
          <a:lstStyle>
            <a:lvl1pPr marL="0" indent="0" algn="ctr">
              <a:buNone/>
              <a:defRPr sz="16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609585" indent="0">
              <a:buNone/>
              <a:defRPr sz="3700"/>
            </a:lvl2pPr>
            <a:lvl3pPr marL="1219170" indent="0">
              <a:buNone/>
              <a:defRPr sz="3200"/>
            </a:lvl3pPr>
            <a:lvl4pPr marL="1828754" indent="0">
              <a:buNone/>
              <a:defRPr sz="2700"/>
            </a:lvl4pPr>
            <a:lvl5pPr marL="2438339" indent="0">
              <a:buNone/>
              <a:defRPr sz="2700"/>
            </a:lvl5pPr>
            <a:lvl6pPr marL="3047924" indent="0">
              <a:buNone/>
              <a:defRPr sz="2700"/>
            </a:lvl6pPr>
            <a:lvl7pPr marL="3657509" indent="0">
              <a:buNone/>
              <a:defRPr sz="2700"/>
            </a:lvl7pPr>
            <a:lvl8pPr marL="4267093" indent="0">
              <a:buNone/>
              <a:defRPr sz="2700"/>
            </a:lvl8pPr>
            <a:lvl9pPr marL="4876678" indent="0">
              <a:buNone/>
              <a:defRPr sz="27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21" name="Picture Placeholder 2"/>
          <p:cNvSpPr>
            <a:spLocks noGrp="1"/>
          </p:cNvSpPr>
          <p:nvPr>
            <p:ph type="pic" idx="17" hasCustomPrompt="1"/>
          </p:nvPr>
        </p:nvSpPr>
        <p:spPr>
          <a:xfrm>
            <a:off x="7939842" y="4149080"/>
            <a:ext cx="3484750" cy="2304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lIns="121917" tIns="60958" rIns="121917" bIns="60958" anchor="ctr"/>
          <a:lstStyle>
            <a:lvl1pPr marL="0" indent="0" algn="ctr">
              <a:buNone/>
              <a:defRPr sz="16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609585" indent="0">
              <a:buNone/>
              <a:defRPr sz="3700"/>
            </a:lvl2pPr>
            <a:lvl3pPr marL="1219170" indent="0">
              <a:buNone/>
              <a:defRPr sz="3200"/>
            </a:lvl3pPr>
            <a:lvl4pPr marL="1828754" indent="0">
              <a:buNone/>
              <a:defRPr sz="2700"/>
            </a:lvl4pPr>
            <a:lvl5pPr marL="2438339" indent="0">
              <a:buNone/>
              <a:defRPr sz="2700"/>
            </a:lvl5pPr>
            <a:lvl6pPr marL="3047924" indent="0">
              <a:buNone/>
              <a:defRPr sz="2700"/>
            </a:lvl6pPr>
            <a:lvl7pPr marL="3657509" indent="0">
              <a:buNone/>
              <a:defRPr sz="2700"/>
            </a:lvl7pPr>
            <a:lvl8pPr marL="4267093" indent="0">
              <a:buNone/>
              <a:defRPr sz="2700"/>
            </a:lvl8pPr>
            <a:lvl9pPr marL="4876678" indent="0">
              <a:buNone/>
              <a:defRPr sz="27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22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64638"/>
            <a:ext cx="12192000" cy="768085"/>
          </a:xfrm>
          <a:prstGeom prst="rect">
            <a:avLst/>
          </a:prstGeom>
        </p:spPr>
        <p:txBody>
          <a:bodyPr lIns="121917" tIns="60958" rIns="121917" bIns="60958" anchor="ctr"/>
          <a:lstStyle>
            <a:lvl1pPr marL="0" indent="0" algn="ctr">
              <a:buNone/>
              <a:defRPr sz="3600" b="1" baseline="0"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GB" noProof="0" dirty="0"/>
              <a:t>Click here to add Title</a:t>
            </a:r>
            <a:endParaRPr lang="en-US" altLang="ko-KR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932723"/>
            <a:ext cx="12192000" cy="384043"/>
          </a:xfrm>
          <a:prstGeom prst="rect">
            <a:avLst/>
          </a:prstGeom>
        </p:spPr>
        <p:txBody>
          <a:bodyPr lIns="121917" tIns="60958" rIns="121917" bIns="60958" anchor="ctr"/>
          <a:lstStyle>
            <a:lvl1pPr marL="0" indent="0" algn="ctr">
              <a:buNone/>
              <a:defRPr sz="1900" b="0" baseline="0"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5" name="Immagine 33">
            <a:extLst>
              <a:ext uri="{FF2B5EF4-FFF2-40B4-BE49-F238E27FC236}">
                <a16:creationId xmlns:a16="http://schemas.microsoft.com/office/drawing/2014/main" xmlns="" id="{DC876967-883E-418D-B4C9-65119C6FA4A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24680" y="-27384"/>
            <a:ext cx="12192000" cy="45719"/>
          </a:xfrm>
          <a:prstGeom prst="rect">
            <a:avLst/>
          </a:prstGeom>
        </p:spPr>
      </p:pic>
      <p:pic>
        <p:nvPicPr>
          <p:cNvPr id="14" name="Picture 13" descr="EOSC-Hub_Logo_A_2 (1)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2799080" cy="8367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00538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721837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  <p:sldLayoutId id="2147483708" r:id="rId2"/>
    <p:sldLayoutId id="2147483704" r:id="rId3"/>
    <p:sldLayoutId id="2147483709" r:id="rId4"/>
    <p:sldLayoutId id="2147483712" r:id="rId5"/>
    <p:sldLayoutId id="2147483717" r:id="rId6"/>
    <p:sldLayoutId id="2147483711" r:id="rId7"/>
    <p:sldLayoutId id="2147483714" r:id="rId8"/>
    <p:sldLayoutId id="2147483715" r:id="rId9"/>
    <p:sldLayoutId id="2147483716" r:id="rId10"/>
  </p:sldLayoutIdLst>
  <p:hf hdr="0" ft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4" Type="http://schemas.openxmlformats.org/officeDocument/2006/relationships/image" Target="../media/image34.png"/><Relationship Id="rId5" Type="http://schemas.openxmlformats.org/officeDocument/2006/relationships/image" Target="../media/image35.png"/><Relationship Id="rId6" Type="http://schemas.openxmlformats.org/officeDocument/2006/relationships/image" Target="../media/image36.png"/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32.png"/></Relationships>
</file>

<file path=ppt/slides/_rels/slide11.xml.rels><?xml version="1.0" encoding="UTF-8" standalone="yes"?>
<Relationships xmlns="http://schemas.openxmlformats.org/package/2006/relationships"><Relationship Id="rId9" Type="http://schemas.openxmlformats.org/officeDocument/2006/relationships/image" Target="../media/image43.png"/><Relationship Id="rId20" Type="http://schemas.openxmlformats.org/officeDocument/2006/relationships/image" Target="../media/image54.png"/><Relationship Id="rId21" Type="http://schemas.openxmlformats.org/officeDocument/2006/relationships/image" Target="../media/image55.png"/><Relationship Id="rId22" Type="http://schemas.openxmlformats.org/officeDocument/2006/relationships/image" Target="../media/image56.png"/><Relationship Id="rId23" Type="http://schemas.openxmlformats.org/officeDocument/2006/relationships/image" Target="../media/image57.png"/><Relationship Id="rId10" Type="http://schemas.openxmlformats.org/officeDocument/2006/relationships/image" Target="../media/image44.png"/><Relationship Id="rId11" Type="http://schemas.openxmlformats.org/officeDocument/2006/relationships/image" Target="../media/image45.png"/><Relationship Id="rId12" Type="http://schemas.openxmlformats.org/officeDocument/2006/relationships/image" Target="../media/image46.png"/><Relationship Id="rId13" Type="http://schemas.openxmlformats.org/officeDocument/2006/relationships/image" Target="../media/image47.png"/><Relationship Id="rId14" Type="http://schemas.openxmlformats.org/officeDocument/2006/relationships/image" Target="../media/image48.png"/><Relationship Id="rId15" Type="http://schemas.openxmlformats.org/officeDocument/2006/relationships/image" Target="../media/image49.png"/><Relationship Id="rId16" Type="http://schemas.openxmlformats.org/officeDocument/2006/relationships/image" Target="../media/image50.png"/><Relationship Id="rId17" Type="http://schemas.openxmlformats.org/officeDocument/2006/relationships/image" Target="../media/image51.png"/><Relationship Id="rId18" Type="http://schemas.openxmlformats.org/officeDocument/2006/relationships/image" Target="../media/image52.png"/><Relationship Id="rId19" Type="http://schemas.openxmlformats.org/officeDocument/2006/relationships/image" Target="../media/image53.png"/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37.png"/><Relationship Id="rId4" Type="http://schemas.openxmlformats.org/officeDocument/2006/relationships/image" Target="../media/image38.png"/><Relationship Id="rId5" Type="http://schemas.openxmlformats.org/officeDocument/2006/relationships/image" Target="../media/image39.png"/><Relationship Id="rId6" Type="http://schemas.openxmlformats.org/officeDocument/2006/relationships/image" Target="../media/image40.png"/><Relationship Id="rId7" Type="http://schemas.openxmlformats.org/officeDocument/2006/relationships/image" Target="../media/image41.png"/><Relationship Id="rId8" Type="http://schemas.openxmlformats.org/officeDocument/2006/relationships/image" Target="../media/image4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jpg"/><Relationship Id="rId4" Type="http://schemas.openxmlformats.org/officeDocument/2006/relationships/image" Target="../media/image60.png"/><Relationship Id="rId5" Type="http://schemas.openxmlformats.org/officeDocument/2006/relationships/image" Target="../media/image61.jpg"/><Relationship Id="rId6" Type="http://schemas.openxmlformats.org/officeDocument/2006/relationships/image" Target="../media/image62.jpg"/><Relationship Id="rId7" Type="http://schemas.openxmlformats.org/officeDocument/2006/relationships/image" Target="../media/image63.jpg"/><Relationship Id="rId1" Type="http://schemas.openxmlformats.org/officeDocument/2006/relationships/slideLayout" Target="../slideLayouts/slideLayout9.xml"/><Relationship Id="rId2" Type="http://schemas.openxmlformats.org/officeDocument/2006/relationships/image" Target="../media/image58.jp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jpg"/><Relationship Id="rId4" Type="http://schemas.openxmlformats.org/officeDocument/2006/relationships/image" Target="../media/image59.jpg"/><Relationship Id="rId5" Type="http://schemas.openxmlformats.org/officeDocument/2006/relationships/image" Target="../media/image60.png"/><Relationship Id="rId6" Type="http://schemas.openxmlformats.org/officeDocument/2006/relationships/image" Target="../media/image61.jpg"/><Relationship Id="rId7" Type="http://schemas.openxmlformats.org/officeDocument/2006/relationships/image" Target="../media/image62.jpg"/><Relationship Id="rId8" Type="http://schemas.openxmlformats.org/officeDocument/2006/relationships/image" Target="../media/image63.jpg"/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5.xml"/><Relationship Id="rId3" Type="http://schemas.openxmlformats.org/officeDocument/2006/relationships/hyperlink" Target="mailto:business@eosc-hub.eu" TargetMode="Externa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14.png"/><Relationship Id="rId3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4" Type="http://schemas.openxmlformats.org/officeDocument/2006/relationships/diagramQuickStyle" Target="../diagrams/quickStyle1.xml"/><Relationship Id="rId5" Type="http://schemas.openxmlformats.org/officeDocument/2006/relationships/diagramColors" Target="../diagrams/colors1.xml"/><Relationship Id="rId6" Type="http://schemas.microsoft.com/office/2007/relationships/diagramDrawing" Target="../diagrams/drawing1.xml"/><Relationship Id="rId1" Type="http://schemas.openxmlformats.org/officeDocument/2006/relationships/slideLayout" Target="../slideLayouts/slideLayout8.xml"/><Relationship Id="rId2" Type="http://schemas.openxmlformats.org/officeDocument/2006/relationships/diagramData" Target="../diagrams/data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4" Type="http://schemas.openxmlformats.org/officeDocument/2006/relationships/image" Target="../media/image16.png"/><Relationship Id="rId5" Type="http://schemas.openxmlformats.org/officeDocument/2006/relationships/image" Target="../media/image17.png"/><Relationship Id="rId6" Type="http://schemas.openxmlformats.org/officeDocument/2006/relationships/image" Target="../media/image18.png"/><Relationship Id="rId7" Type="http://schemas.openxmlformats.org/officeDocument/2006/relationships/image" Target="../media/image19.png"/><Relationship Id="rId8" Type="http://schemas.openxmlformats.org/officeDocument/2006/relationships/image" Target="../media/image20.png"/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4" Type="http://schemas.openxmlformats.org/officeDocument/2006/relationships/image" Target="../media/image23.jpg"/><Relationship Id="rId5" Type="http://schemas.openxmlformats.org/officeDocument/2006/relationships/image" Target="../media/image24.jpeg"/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2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g"/><Relationship Id="rId4" Type="http://schemas.openxmlformats.org/officeDocument/2006/relationships/image" Target="../media/image26.jpg"/><Relationship Id="rId5" Type="http://schemas.openxmlformats.org/officeDocument/2006/relationships/image" Target="../media/image27.jpg"/><Relationship Id="rId6" Type="http://schemas.openxmlformats.org/officeDocument/2006/relationships/image" Target="../media/image28.jpeg"/><Relationship Id="rId7" Type="http://schemas.openxmlformats.org/officeDocument/2006/relationships/image" Target="../media/image29.png"/><Relationship Id="rId8" Type="http://schemas.openxmlformats.org/officeDocument/2006/relationships/image" Target="../media/image30.jpg"/><Relationship Id="rId9" Type="http://schemas.openxmlformats.org/officeDocument/2006/relationships/image" Target="../media/image31.jpg"/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olo 1">
            <a:extLst>
              <a:ext uri="{FF2B5EF4-FFF2-40B4-BE49-F238E27FC236}">
                <a16:creationId xmlns:a16="http://schemas.microsoft.com/office/drawing/2014/main" xmlns="" id="{DA40618A-E780-6B4C-9F22-53ADEAFB468E}"/>
              </a:ext>
            </a:extLst>
          </p:cNvPr>
          <p:cNvSpPr txBox="1">
            <a:spLocks/>
          </p:cNvSpPr>
          <p:nvPr/>
        </p:nvSpPr>
        <p:spPr>
          <a:xfrm>
            <a:off x="1343472" y="3717032"/>
            <a:ext cx="9793088" cy="576065"/>
          </a:xfrm>
          <a:prstGeom prst="rect">
            <a:avLst/>
          </a:prstGeom>
        </p:spPr>
        <p:txBody>
          <a:bodyPr vert="horz"/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i="0" kern="1200">
                <a:solidFill>
                  <a:schemeClr val="tx1"/>
                </a:solidFill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pPr algn="l"/>
            <a:r>
              <a:rPr lang="en-US" b="0" dirty="0">
                <a:solidFill>
                  <a:srgbClr val="B5892D"/>
                </a:solidFill>
                <a:latin typeface="+mn-lt"/>
              </a:rPr>
              <a:t>Bringing industry into the European Open Science Cloud (EOSC)</a:t>
            </a:r>
            <a:endParaRPr lang="en-GB" b="0" dirty="0">
              <a:solidFill>
                <a:srgbClr val="B5892D"/>
              </a:solidFill>
              <a:latin typeface="+mn-lt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BA7AD28B-C595-4505-A53C-4A8CA5E69B72}"/>
              </a:ext>
            </a:extLst>
          </p:cNvPr>
          <p:cNvSpPr txBox="1"/>
          <p:nvPr/>
        </p:nvSpPr>
        <p:spPr>
          <a:xfrm>
            <a:off x="4055096" y="4941168"/>
            <a:ext cx="813690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GB" sz="1600" b="1" dirty="0">
                <a:solidFill>
                  <a:srgbClr val="1C3046"/>
                </a:solidFill>
              </a:rPr>
              <a:t>Dissemination level</a:t>
            </a:r>
            <a:r>
              <a:rPr lang="en-GB" sz="1600" dirty="0">
                <a:solidFill>
                  <a:srgbClr val="1C3046"/>
                </a:solidFill>
              </a:rPr>
              <a:t>: Public</a:t>
            </a:r>
          </a:p>
        </p:txBody>
      </p:sp>
    </p:spTree>
    <p:extLst>
      <p:ext uri="{BB962C8B-B14F-4D97-AF65-F5344CB8AC3E}">
        <p14:creationId xmlns:p14="http://schemas.microsoft.com/office/powerpoint/2010/main" val="46406342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4294967295"/>
          </p:nvPr>
        </p:nvSpPr>
        <p:spPr>
          <a:xfrm>
            <a:off x="0" y="164638"/>
            <a:ext cx="12192000" cy="768085"/>
          </a:xfrm>
          <a:prstGeom prst="rect">
            <a:avLst/>
          </a:prstGeom>
        </p:spPr>
        <p:txBody>
          <a:bodyPr/>
          <a:lstStyle/>
          <a:p>
            <a:pPr marL="0" indent="0" algn="ctr">
              <a:buNone/>
            </a:pPr>
            <a:r>
              <a:rPr lang="en-US" altLang="ko-KR" sz="3600" dirty="0">
                <a:solidFill>
                  <a:schemeClr val="tx2"/>
                </a:solidFill>
              </a:rPr>
              <a:t>Our</a:t>
            </a:r>
            <a:r>
              <a:rPr lang="en-US" altLang="ko-KR" sz="3600" dirty="0"/>
              <a:t> </a:t>
            </a:r>
            <a:r>
              <a:rPr lang="en-US" altLang="ko-KR" sz="3600" dirty="0">
                <a:solidFill>
                  <a:srgbClr val="A4762A"/>
                </a:solidFill>
              </a:rPr>
              <a:t>Services</a:t>
            </a:r>
            <a:endParaRPr lang="ko-KR" altLang="en-US" sz="3600" dirty="0">
              <a:solidFill>
                <a:srgbClr val="A4762A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4294967295"/>
          </p:nvPr>
        </p:nvSpPr>
        <p:spPr>
          <a:xfrm>
            <a:off x="0" y="932723"/>
            <a:ext cx="12192000" cy="384043"/>
          </a:xfrm>
          <a:prstGeom prst="rect">
            <a:avLst/>
          </a:prstGeom>
        </p:spPr>
        <p:txBody>
          <a:bodyPr/>
          <a:lstStyle/>
          <a:p>
            <a:pPr marL="0" lvl="0" indent="0" algn="ctr">
              <a:buNone/>
            </a:pPr>
            <a:r>
              <a:rPr lang="en-US" altLang="ko-KR" sz="1800" dirty="0"/>
              <a:t>Insert the title of your subtitle Here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3167915" y="2370543"/>
            <a:ext cx="5856171" cy="2160000"/>
            <a:chOff x="2375936" y="2061640"/>
            <a:chExt cx="4392128" cy="1620000"/>
          </a:xfrm>
        </p:grpSpPr>
        <p:sp>
          <p:nvSpPr>
            <p:cNvPr id="6" name="Diamond 5"/>
            <p:cNvSpPr/>
            <p:nvPr/>
          </p:nvSpPr>
          <p:spPr>
            <a:xfrm>
              <a:off x="5148064" y="2061640"/>
              <a:ext cx="1620000" cy="1620000"/>
            </a:xfrm>
            <a:prstGeom prst="diamond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7" name="Diamond 6"/>
            <p:cNvSpPr/>
            <p:nvPr/>
          </p:nvSpPr>
          <p:spPr>
            <a:xfrm>
              <a:off x="2375936" y="2061640"/>
              <a:ext cx="1620000" cy="1620000"/>
            </a:xfrm>
            <a:prstGeom prst="diamond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8" name="Diamond 7"/>
            <p:cNvSpPr/>
            <p:nvPr/>
          </p:nvSpPr>
          <p:spPr>
            <a:xfrm>
              <a:off x="4572000" y="2241640"/>
              <a:ext cx="1260000" cy="126000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9" name="Diamond 8"/>
            <p:cNvSpPr/>
            <p:nvPr/>
          </p:nvSpPr>
          <p:spPr>
            <a:xfrm>
              <a:off x="3312000" y="2241640"/>
              <a:ext cx="1260000" cy="126000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</p:grpSp>
      <p:sp>
        <p:nvSpPr>
          <p:cNvPr id="11" name="Oval 21"/>
          <p:cNvSpPr>
            <a:spLocks noChangeAspect="1"/>
          </p:cNvSpPr>
          <p:nvPr/>
        </p:nvSpPr>
        <p:spPr>
          <a:xfrm>
            <a:off x="9041703" y="2350759"/>
            <a:ext cx="434136" cy="437763"/>
          </a:xfrm>
          <a:custGeom>
            <a:avLst/>
            <a:gdLst/>
            <a:ahLst/>
            <a:cxnLst/>
            <a:rect l="l" t="t" r="r" b="b"/>
            <a:pathLst>
              <a:path w="1652142" h="1665940">
                <a:moveTo>
                  <a:pt x="898689" y="548008"/>
                </a:moveTo>
                <a:cubicBezTo>
                  <a:pt x="737950" y="504938"/>
                  <a:pt x="572731" y="600328"/>
                  <a:pt x="529661" y="761066"/>
                </a:cubicBezTo>
                <a:cubicBezTo>
                  <a:pt x="486591" y="921805"/>
                  <a:pt x="581980" y="1087025"/>
                  <a:pt x="742719" y="1130094"/>
                </a:cubicBezTo>
                <a:cubicBezTo>
                  <a:pt x="903458" y="1173164"/>
                  <a:pt x="1068677" y="1077775"/>
                  <a:pt x="1111747" y="917036"/>
                </a:cubicBezTo>
                <a:cubicBezTo>
                  <a:pt x="1154817" y="756297"/>
                  <a:pt x="1059428" y="591077"/>
                  <a:pt x="898689" y="548008"/>
                </a:cubicBezTo>
                <a:close/>
                <a:moveTo>
                  <a:pt x="952303" y="347916"/>
                </a:moveTo>
                <a:cubicBezTo>
                  <a:pt x="1223549" y="420596"/>
                  <a:pt x="1384519" y="699404"/>
                  <a:pt x="1311839" y="970650"/>
                </a:cubicBezTo>
                <a:cubicBezTo>
                  <a:pt x="1239159" y="1241896"/>
                  <a:pt x="960351" y="1402866"/>
                  <a:pt x="689105" y="1330186"/>
                </a:cubicBezTo>
                <a:cubicBezTo>
                  <a:pt x="417859" y="1257506"/>
                  <a:pt x="256889" y="978698"/>
                  <a:pt x="329569" y="707451"/>
                </a:cubicBezTo>
                <a:cubicBezTo>
                  <a:pt x="402249" y="436205"/>
                  <a:pt x="681057" y="275235"/>
                  <a:pt x="952303" y="347916"/>
                </a:cubicBezTo>
                <a:close/>
                <a:moveTo>
                  <a:pt x="971799" y="275155"/>
                </a:moveTo>
                <a:cubicBezTo>
                  <a:pt x="660368" y="191707"/>
                  <a:pt x="340256" y="376524"/>
                  <a:pt x="256808" y="687955"/>
                </a:cubicBezTo>
                <a:cubicBezTo>
                  <a:pt x="173361" y="999387"/>
                  <a:pt x="358178" y="1319499"/>
                  <a:pt x="669609" y="1402947"/>
                </a:cubicBezTo>
                <a:cubicBezTo>
                  <a:pt x="981040" y="1486395"/>
                  <a:pt x="1301152" y="1301577"/>
                  <a:pt x="1384600" y="990146"/>
                </a:cubicBezTo>
                <a:cubicBezTo>
                  <a:pt x="1468047" y="678715"/>
                  <a:pt x="1283230" y="358603"/>
                  <a:pt x="971799" y="275155"/>
                </a:cubicBezTo>
                <a:close/>
                <a:moveTo>
                  <a:pt x="1652142" y="394531"/>
                </a:moveTo>
                <a:lnTo>
                  <a:pt x="1649662" y="403784"/>
                </a:lnTo>
                <a:lnTo>
                  <a:pt x="1647140" y="399895"/>
                </a:lnTo>
                <a:close/>
                <a:moveTo>
                  <a:pt x="1158157" y="65026"/>
                </a:moveTo>
                <a:lnTo>
                  <a:pt x="1154679" y="271718"/>
                </a:lnTo>
                <a:lnTo>
                  <a:pt x="1148331" y="270017"/>
                </a:lnTo>
                <a:cubicBezTo>
                  <a:pt x="1200055" y="299127"/>
                  <a:pt x="1246804" y="334821"/>
                  <a:pt x="1286346" y="377149"/>
                </a:cubicBezTo>
                <a:lnTo>
                  <a:pt x="1470353" y="331395"/>
                </a:lnTo>
                <a:lnTo>
                  <a:pt x="1588305" y="553229"/>
                </a:lnTo>
                <a:lnTo>
                  <a:pt x="1457194" y="671432"/>
                </a:lnTo>
                <a:cubicBezTo>
                  <a:pt x="1473630" y="731297"/>
                  <a:pt x="1481376" y="793983"/>
                  <a:pt x="1478595" y="857704"/>
                </a:cubicBezTo>
                <a:lnTo>
                  <a:pt x="1642362" y="948616"/>
                </a:lnTo>
                <a:lnTo>
                  <a:pt x="1577335" y="1191298"/>
                </a:lnTo>
                <a:lnTo>
                  <a:pt x="1378614" y="1187955"/>
                </a:lnTo>
                <a:cubicBezTo>
                  <a:pt x="1353489" y="1229936"/>
                  <a:pt x="1323048" y="1267799"/>
                  <a:pt x="1288939" y="1301599"/>
                </a:cubicBezTo>
                <a:lnTo>
                  <a:pt x="1354201" y="1471932"/>
                </a:lnTo>
                <a:lnTo>
                  <a:pt x="1148396" y="1616039"/>
                </a:lnTo>
                <a:lnTo>
                  <a:pt x="992294" y="1480516"/>
                </a:lnTo>
                <a:lnTo>
                  <a:pt x="1011291" y="1467215"/>
                </a:lnTo>
                <a:cubicBezTo>
                  <a:pt x="951500" y="1486565"/>
                  <a:pt x="888271" y="1495869"/>
                  <a:pt x="823805" y="1495510"/>
                </a:cubicBezTo>
                <a:lnTo>
                  <a:pt x="729193" y="1665940"/>
                </a:lnTo>
                <a:lnTo>
                  <a:pt x="486511" y="1600914"/>
                </a:lnTo>
                <a:lnTo>
                  <a:pt x="489790" y="1406012"/>
                </a:lnTo>
                <a:cubicBezTo>
                  <a:pt x="438364" y="1376702"/>
                  <a:pt x="391917" y="1340859"/>
                  <a:pt x="352658" y="1298452"/>
                </a:cubicBezTo>
                <a:lnTo>
                  <a:pt x="355803" y="1305197"/>
                </a:lnTo>
                <a:lnTo>
                  <a:pt x="152856" y="1344512"/>
                </a:lnTo>
                <a:lnTo>
                  <a:pt x="46675" y="1116809"/>
                </a:lnTo>
                <a:lnTo>
                  <a:pt x="183929" y="1005520"/>
                </a:lnTo>
                <a:cubicBezTo>
                  <a:pt x="169279" y="951824"/>
                  <a:pt x="161626" y="895865"/>
                  <a:pt x="161615" y="838915"/>
                </a:cubicBezTo>
                <a:lnTo>
                  <a:pt x="0" y="749197"/>
                </a:lnTo>
                <a:lnTo>
                  <a:pt x="65026" y="506515"/>
                </a:lnTo>
                <a:lnTo>
                  <a:pt x="250227" y="509630"/>
                </a:lnTo>
                <a:cubicBezTo>
                  <a:pt x="275353" y="465291"/>
                  <a:pt x="305693" y="424864"/>
                  <a:pt x="340015" y="388679"/>
                </a:cubicBezTo>
                <a:lnTo>
                  <a:pt x="277984" y="197357"/>
                </a:lnTo>
                <a:lnTo>
                  <a:pt x="491050" y="64219"/>
                </a:lnTo>
                <a:lnTo>
                  <a:pt x="639843" y="207726"/>
                </a:lnTo>
                <a:lnTo>
                  <a:pt x="638348" y="208660"/>
                </a:lnTo>
                <a:cubicBezTo>
                  <a:pt x="696840" y="190256"/>
                  <a:pt x="758594" y="181748"/>
                  <a:pt x="821488" y="182440"/>
                </a:cubicBezTo>
                <a:lnTo>
                  <a:pt x="815140" y="180739"/>
                </a:lnTo>
                <a:lnTo>
                  <a:pt x="915476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917" tIns="60958" rIns="121917" bIns="6095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3" name="Rectangle 23"/>
          <p:cNvSpPr/>
          <p:nvPr/>
        </p:nvSpPr>
        <p:spPr>
          <a:xfrm>
            <a:off x="7896200" y="3175331"/>
            <a:ext cx="576064" cy="390127"/>
          </a:xfrm>
          <a:custGeom>
            <a:avLst/>
            <a:gdLst/>
            <a:ahLst/>
            <a:cxnLst/>
            <a:rect l="l" t="t" r="r" b="b"/>
            <a:pathLst>
              <a:path w="4529836" h="2664566">
                <a:moveTo>
                  <a:pt x="1861969" y="0"/>
                </a:moveTo>
                <a:cubicBezTo>
                  <a:pt x="2177122" y="0"/>
                  <a:pt x="2455874" y="155855"/>
                  <a:pt x="2611443" y="404565"/>
                </a:cubicBezTo>
                <a:cubicBezTo>
                  <a:pt x="2709453" y="315054"/>
                  <a:pt x="2840684" y="266178"/>
                  <a:pt x="2983336" y="266178"/>
                </a:cubicBezTo>
                <a:cubicBezTo>
                  <a:pt x="3293144" y="266178"/>
                  <a:pt x="3549108" y="496718"/>
                  <a:pt x="3578241" y="797044"/>
                </a:cubicBezTo>
                <a:cubicBezTo>
                  <a:pt x="3583592" y="793823"/>
                  <a:pt x="3589010" y="793774"/>
                  <a:pt x="3594440" y="793774"/>
                </a:cubicBezTo>
                <a:cubicBezTo>
                  <a:pt x="4111042" y="793774"/>
                  <a:pt x="4529836" y="1212568"/>
                  <a:pt x="4529836" y="1729170"/>
                </a:cubicBezTo>
                <a:cubicBezTo>
                  <a:pt x="4529836" y="2216938"/>
                  <a:pt x="4156487" y="2617512"/>
                  <a:pt x="3679930" y="2660249"/>
                </a:cubicBezTo>
                <a:lnTo>
                  <a:pt x="3679930" y="2664566"/>
                </a:lnTo>
                <a:lnTo>
                  <a:pt x="3594440" y="2664566"/>
                </a:lnTo>
                <a:lnTo>
                  <a:pt x="1043912" y="2664566"/>
                </a:lnTo>
                <a:lnTo>
                  <a:pt x="1043912" y="2657589"/>
                </a:lnTo>
                <a:cubicBezTo>
                  <a:pt x="1008374" y="2662448"/>
                  <a:pt x="972132" y="2664566"/>
                  <a:pt x="935396" y="2664566"/>
                </a:cubicBezTo>
                <a:cubicBezTo>
                  <a:pt x="418794" y="2664566"/>
                  <a:pt x="0" y="2245772"/>
                  <a:pt x="0" y="1729170"/>
                </a:cubicBezTo>
                <a:cubicBezTo>
                  <a:pt x="0" y="1212568"/>
                  <a:pt x="418794" y="793774"/>
                  <a:pt x="935396" y="793774"/>
                </a:cubicBezTo>
                <a:lnTo>
                  <a:pt x="954395" y="797612"/>
                </a:lnTo>
                <a:cubicBezTo>
                  <a:pt x="1004779" y="344999"/>
                  <a:pt x="1393085" y="0"/>
                  <a:pt x="1861969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endParaRPr lang="ko-KR" altLang="en-US"/>
          </a:p>
        </p:txBody>
      </p:sp>
      <p:sp>
        <p:nvSpPr>
          <p:cNvPr id="16" name="Oval 21"/>
          <p:cNvSpPr>
            <a:spLocks noChangeAspect="1"/>
          </p:cNvSpPr>
          <p:nvPr/>
        </p:nvSpPr>
        <p:spPr>
          <a:xfrm>
            <a:off x="7796660" y="3391355"/>
            <a:ext cx="459580" cy="463420"/>
          </a:xfrm>
          <a:custGeom>
            <a:avLst/>
            <a:gdLst/>
            <a:ahLst/>
            <a:cxnLst/>
            <a:rect l="l" t="t" r="r" b="b"/>
            <a:pathLst>
              <a:path w="1652142" h="1665940">
                <a:moveTo>
                  <a:pt x="898689" y="548008"/>
                </a:moveTo>
                <a:cubicBezTo>
                  <a:pt x="737950" y="504938"/>
                  <a:pt x="572731" y="600328"/>
                  <a:pt x="529661" y="761066"/>
                </a:cubicBezTo>
                <a:cubicBezTo>
                  <a:pt x="486591" y="921805"/>
                  <a:pt x="581980" y="1087025"/>
                  <a:pt x="742719" y="1130094"/>
                </a:cubicBezTo>
                <a:cubicBezTo>
                  <a:pt x="903458" y="1173164"/>
                  <a:pt x="1068677" y="1077775"/>
                  <a:pt x="1111747" y="917036"/>
                </a:cubicBezTo>
                <a:cubicBezTo>
                  <a:pt x="1154817" y="756297"/>
                  <a:pt x="1059428" y="591077"/>
                  <a:pt x="898689" y="548008"/>
                </a:cubicBezTo>
                <a:close/>
                <a:moveTo>
                  <a:pt x="952303" y="347916"/>
                </a:moveTo>
                <a:cubicBezTo>
                  <a:pt x="1223549" y="420596"/>
                  <a:pt x="1384519" y="699404"/>
                  <a:pt x="1311839" y="970650"/>
                </a:cubicBezTo>
                <a:cubicBezTo>
                  <a:pt x="1239159" y="1241896"/>
                  <a:pt x="960351" y="1402866"/>
                  <a:pt x="689105" y="1330186"/>
                </a:cubicBezTo>
                <a:cubicBezTo>
                  <a:pt x="417859" y="1257506"/>
                  <a:pt x="256889" y="978698"/>
                  <a:pt x="329569" y="707451"/>
                </a:cubicBezTo>
                <a:cubicBezTo>
                  <a:pt x="402249" y="436205"/>
                  <a:pt x="681057" y="275235"/>
                  <a:pt x="952303" y="347916"/>
                </a:cubicBezTo>
                <a:close/>
                <a:moveTo>
                  <a:pt x="971799" y="275155"/>
                </a:moveTo>
                <a:cubicBezTo>
                  <a:pt x="660368" y="191707"/>
                  <a:pt x="340256" y="376524"/>
                  <a:pt x="256808" y="687955"/>
                </a:cubicBezTo>
                <a:cubicBezTo>
                  <a:pt x="173361" y="999387"/>
                  <a:pt x="358178" y="1319499"/>
                  <a:pt x="669609" y="1402947"/>
                </a:cubicBezTo>
                <a:cubicBezTo>
                  <a:pt x="981040" y="1486395"/>
                  <a:pt x="1301152" y="1301577"/>
                  <a:pt x="1384600" y="990146"/>
                </a:cubicBezTo>
                <a:cubicBezTo>
                  <a:pt x="1468047" y="678715"/>
                  <a:pt x="1283230" y="358603"/>
                  <a:pt x="971799" y="275155"/>
                </a:cubicBezTo>
                <a:close/>
                <a:moveTo>
                  <a:pt x="1652142" y="394531"/>
                </a:moveTo>
                <a:lnTo>
                  <a:pt x="1649662" y="403784"/>
                </a:lnTo>
                <a:lnTo>
                  <a:pt x="1647140" y="399895"/>
                </a:lnTo>
                <a:close/>
                <a:moveTo>
                  <a:pt x="1158157" y="65026"/>
                </a:moveTo>
                <a:lnTo>
                  <a:pt x="1154679" y="271718"/>
                </a:lnTo>
                <a:lnTo>
                  <a:pt x="1148331" y="270017"/>
                </a:lnTo>
                <a:cubicBezTo>
                  <a:pt x="1200055" y="299127"/>
                  <a:pt x="1246804" y="334821"/>
                  <a:pt x="1286346" y="377149"/>
                </a:cubicBezTo>
                <a:lnTo>
                  <a:pt x="1470353" y="331395"/>
                </a:lnTo>
                <a:lnTo>
                  <a:pt x="1588305" y="553229"/>
                </a:lnTo>
                <a:lnTo>
                  <a:pt x="1457194" y="671432"/>
                </a:lnTo>
                <a:cubicBezTo>
                  <a:pt x="1473630" y="731297"/>
                  <a:pt x="1481376" y="793983"/>
                  <a:pt x="1478595" y="857704"/>
                </a:cubicBezTo>
                <a:lnTo>
                  <a:pt x="1642362" y="948616"/>
                </a:lnTo>
                <a:lnTo>
                  <a:pt x="1577335" y="1191298"/>
                </a:lnTo>
                <a:lnTo>
                  <a:pt x="1378614" y="1187955"/>
                </a:lnTo>
                <a:cubicBezTo>
                  <a:pt x="1353489" y="1229936"/>
                  <a:pt x="1323048" y="1267799"/>
                  <a:pt x="1288939" y="1301599"/>
                </a:cubicBezTo>
                <a:lnTo>
                  <a:pt x="1354201" y="1471932"/>
                </a:lnTo>
                <a:lnTo>
                  <a:pt x="1148396" y="1616039"/>
                </a:lnTo>
                <a:lnTo>
                  <a:pt x="992294" y="1480516"/>
                </a:lnTo>
                <a:lnTo>
                  <a:pt x="1011291" y="1467215"/>
                </a:lnTo>
                <a:cubicBezTo>
                  <a:pt x="951500" y="1486565"/>
                  <a:pt x="888271" y="1495869"/>
                  <a:pt x="823805" y="1495510"/>
                </a:cubicBezTo>
                <a:lnTo>
                  <a:pt x="729193" y="1665940"/>
                </a:lnTo>
                <a:lnTo>
                  <a:pt x="486511" y="1600914"/>
                </a:lnTo>
                <a:lnTo>
                  <a:pt x="489790" y="1406012"/>
                </a:lnTo>
                <a:cubicBezTo>
                  <a:pt x="438364" y="1376702"/>
                  <a:pt x="391917" y="1340859"/>
                  <a:pt x="352658" y="1298452"/>
                </a:cubicBezTo>
                <a:lnTo>
                  <a:pt x="355803" y="1305197"/>
                </a:lnTo>
                <a:lnTo>
                  <a:pt x="152856" y="1344512"/>
                </a:lnTo>
                <a:lnTo>
                  <a:pt x="46675" y="1116809"/>
                </a:lnTo>
                <a:lnTo>
                  <a:pt x="183929" y="1005520"/>
                </a:lnTo>
                <a:cubicBezTo>
                  <a:pt x="169279" y="951824"/>
                  <a:pt x="161626" y="895865"/>
                  <a:pt x="161615" y="838915"/>
                </a:cubicBezTo>
                <a:lnTo>
                  <a:pt x="0" y="749197"/>
                </a:lnTo>
                <a:lnTo>
                  <a:pt x="65026" y="506515"/>
                </a:lnTo>
                <a:lnTo>
                  <a:pt x="250227" y="509630"/>
                </a:lnTo>
                <a:cubicBezTo>
                  <a:pt x="275353" y="465291"/>
                  <a:pt x="305693" y="424864"/>
                  <a:pt x="340015" y="388679"/>
                </a:cubicBezTo>
                <a:lnTo>
                  <a:pt x="277984" y="197357"/>
                </a:lnTo>
                <a:lnTo>
                  <a:pt x="491050" y="64219"/>
                </a:lnTo>
                <a:lnTo>
                  <a:pt x="639843" y="207726"/>
                </a:lnTo>
                <a:lnTo>
                  <a:pt x="638348" y="208660"/>
                </a:lnTo>
                <a:cubicBezTo>
                  <a:pt x="696840" y="190256"/>
                  <a:pt x="758594" y="181748"/>
                  <a:pt x="821488" y="182440"/>
                </a:cubicBezTo>
                <a:lnTo>
                  <a:pt x="815140" y="180739"/>
                </a:lnTo>
                <a:lnTo>
                  <a:pt x="915476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917" tIns="60958" rIns="121917" bIns="6095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grpSp>
        <p:nvGrpSpPr>
          <p:cNvPr id="17" name="Group 16"/>
          <p:cNvGrpSpPr/>
          <p:nvPr/>
        </p:nvGrpSpPr>
        <p:grpSpPr>
          <a:xfrm>
            <a:off x="444071" y="1447142"/>
            <a:ext cx="2627593" cy="2073713"/>
            <a:chOff x="2551705" y="4348980"/>
            <a:chExt cx="2357003" cy="817887"/>
          </a:xfrm>
        </p:grpSpPr>
        <p:sp>
          <p:nvSpPr>
            <p:cNvPr id="18" name="TextBox 17"/>
            <p:cNvSpPr txBox="1"/>
            <p:nvPr/>
          </p:nvSpPr>
          <p:spPr>
            <a:xfrm>
              <a:off x="2551706" y="4547782"/>
              <a:ext cx="2357002" cy="619085"/>
            </a:xfrm>
            <a:prstGeom prst="rect">
              <a:avLst/>
            </a:prstGeom>
            <a:solidFill>
              <a:schemeClr val="accent4"/>
            </a:solidFill>
          </p:spPr>
          <p:txBody>
            <a:bodyPr wrap="square" rtlCol="0" anchor="ctr">
              <a:spAutoFit/>
            </a:bodyPr>
            <a:lstStyle/>
            <a:p>
              <a:pPr algn="r"/>
              <a:r>
                <a:rPr lang="en-US" altLang="ko-KR" sz="1600" b="1" dirty="0">
                  <a:solidFill>
                    <a:srgbClr val="192E44"/>
                  </a:solidFill>
                  <a:cs typeface="Arial" pitchFamily="34" charset="0"/>
                </a:rPr>
                <a:t>Pilots</a:t>
              </a:r>
            </a:p>
            <a:p>
              <a:pPr algn="r"/>
              <a:r>
                <a:rPr lang="en-US" altLang="ko-KR" sz="1600" b="1" dirty="0">
                  <a:solidFill>
                    <a:srgbClr val="192E44"/>
                  </a:solidFill>
                  <a:cs typeface="Arial" pitchFamily="34" charset="0"/>
                </a:rPr>
                <a:t>Scaling-up</a:t>
              </a:r>
            </a:p>
            <a:p>
              <a:pPr algn="r"/>
              <a:r>
                <a:rPr lang="en-US" altLang="ko-KR" sz="1600" b="1" dirty="0">
                  <a:solidFill>
                    <a:srgbClr val="192E44"/>
                  </a:solidFill>
                  <a:cs typeface="Arial" pitchFamily="34" charset="0"/>
                </a:rPr>
                <a:t>Design</a:t>
              </a:r>
            </a:p>
            <a:p>
              <a:pPr algn="r"/>
              <a:r>
                <a:rPr lang="en-US" altLang="ko-KR" sz="1600" b="1" dirty="0">
                  <a:solidFill>
                    <a:srgbClr val="192E44"/>
                  </a:solidFill>
                  <a:cs typeface="Arial" pitchFamily="34" charset="0"/>
                </a:rPr>
                <a:t>Testing</a:t>
              </a:r>
            </a:p>
            <a:p>
              <a:pPr algn="r"/>
              <a:r>
                <a:rPr lang="en-US" altLang="ko-KR" sz="1600" b="1" dirty="0">
                  <a:solidFill>
                    <a:srgbClr val="192E44"/>
                  </a:solidFill>
                  <a:cs typeface="Arial" pitchFamily="34" charset="0"/>
                </a:rPr>
                <a:t>Demonstrators</a:t>
              </a:r>
            </a:p>
            <a:p>
              <a:pPr algn="r"/>
              <a:r>
                <a:rPr lang="en-US" altLang="ko-KR" sz="1600" b="1" dirty="0">
                  <a:solidFill>
                    <a:srgbClr val="192E44"/>
                  </a:solidFill>
                  <a:cs typeface="Arial" pitchFamily="34" charset="0"/>
                </a:rPr>
                <a:t>Performance Verification </a:t>
              </a: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2551705" y="4348980"/>
              <a:ext cx="2336966" cy="145667"/>
            </a:xfrm>
            <a:prstGeom prst="rect">
              <a:avLst/>
            </a:prstGeom>
            <a:solidFill>
              <a:schemeClr val="accent1"/>
            </a:solidFill>
          </p:spPr>
          <p:txBody>
            <a:bodyPr wrap="square" rtlCol="0" anchor="ctr">
              <a:spAutoFit/>
            </a:bodyPr>
            <a:lstStyle/>
            <a:p>
              <a:pPr algn="r"/>
              <a:r>
                <a:rPr lang="en-US" altLang="ko-KR" b="1" dirty="0">
                  <a:solidFill>
                    <a:schemeClr val="bg1"/>
                  </a:solidFill>
                  <a:cs typeface="Arial" pitchFamily="34" charset="0"/>
                </a:rPr>
                <a:t>Piloting and co-design</a:t>
              </a:r>
              <a:endParaRPr lang="ko-KR" altLang="en-US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407368" y="4150506"/>
            <a:ext cx="2710623" cy="2337191"/>
            <a:chOff x="2551705" y="4335332"/>
            <a:chExt cx="2357003" cy="1094534"/>
          </a:xfrm>
        </p:grpSpPr>
        <p:sp>
          <p:nvSpPr>
            <p:cNvPr id="21" name="TextBox 20"/>
            <p:cNvSpPr txBox="1"/>
            <p:nvPr/>
          </p:nvSpPr>
          <p:spPr>
            <a:xfrm>
              <a:off x="2551706" y="4579467"/>
              <a:ext cx="2357002" cy="850399"/>
            </a:xfrm>
            <a:prstGeom prst="rect">
              <a:avLst/>
            </a:prstGeom>
            <a:solidFill>
              <a:schemeClr val="accent4"/>
            </a:solidFill>
          </p:spPr>
          <p:txBody>
            <a:bodyPr wrap="square" rtlCol="0" anchor="ctr">
              <a:spAutoFit/>
            </a:bodyPr>
            <a:lstStyle/>
            <a:p>
              <a:pPr algn="r"/>
              <a:r>
                <a:rPr lang="en-US" altLang="ko-KR" sz="1600" b="1" dirty="0">
                  <a:solidFill>
                    <a:srgbClr val="192E44"/>
                  </a:solidFill>
                  <a:cs typeface="Arial" pitchFamily="34" charset="0"/>
                </a:rPr>
                <a:t>Technical expertise &amp; support</a:t>
              </a:r>
            </a:p>
            <a:p>
              <a:pPr algn="r"/>
              <a:r>
                <a:rPr lang="en-US" altLang="ko-KR" sz="1600" b="1" dirty="0">
                  <a:solidFill>
                    <a:srgbClr val="192E44"/>
                  </a:solidFill>
                  <a:cs typeface="Arial" pitchFamily="34" charset="0"/>
                </a:rPr>
                <a:t>Trainings</a:t>
              </a:r>
            </a:p>
            <a:p>
              <a:pPr algn="r"/>
              <a:r>
                <a:rPr lang="en-US" altLang="ko-KR" sz="1600" b="1" dirty="0">
                  <a:solidFill>
                    <a:srgbClr val="192E44"/>
                  </a:solidFill>
                  <a:cs typeface="Arial" pitchFamily="34" charset="0"/>
                </a:rPr>
                <a:t>Commercialization consultancy</a:t>
              </a:r>
            </a:p>
            <a:p>
              <a:pPr algn="r"/>
              <a:r>
                <a:rPr lang="en-US" altLang="ko-KR" sz="1600" b="1" dirty="0">
                  <a:solidFill>
                    <a:srgbClr val="192E44"/>
                  </a:solidFill>
                  <a:cs typeface="Arial" pitchFamily="34" charset="0"/>
                </a:rPr>
                <a:t>Brokerage to funding and business</a:t>
              </a:r>
            </a:p>
            <a:p>
              <a:pPr algn="r"/>
              <a:r>
                <a:rPr lang="en-US" altLang="ko-KR" sz="1600" b="1" dirty="0">
                  <a:solidFill>
                    <a:srgbClr val="192E44"/>
                  </a:solidFill>
                  <a:cs typeface="Arial" pitchFamily="34" charset="0"/>
                </a:rPr>
                <a:t>acceleration opportunities</a:t>
              </a: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2551705" y="4335332"/>
              <a:ext cx="2336966" cy="172963"/>
            </a:xfrm>
            <a:prstGeom prst="rect">
              <a:avLst/>
            </a:prstGeom>
            <a:solidFill>
              <a:schemeClr val="accent1"/>
            </a:solidFill>
          </p:spPr>
          <p:txBody>
            <a:bodyPr wrap="square" rtlCol="0" anchor="ctr">
              <a:spAutoFit/>
            </a:bodyPr>
            <a:lstStyle/>
            <a:p>
              <a:pPr algn="r"/>
              <a:r>
                <a:rPr lang="en-US" altLang="ko-KR" b="1" dirty="0">
                  <a:solidFill>
                    <a:srgbClr val="FFFFFF"/>
                  </a:solidFill>
                  <a:cs typeface="Arial" pitchFamily="34" charset="0"/>
                </a:rPr>
                <a:t>Human Services</a:t>
              </a:r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9034546" y="1447140"/>
            <a:ext cx="2894102" cy="2587063"/>
            <a:chOff x="2551705" y="4179440"/>
            <a:chExt cx="2368090" cy="2445587"/>
          </a:xfrm>
        </p:grpSpPr>
        <p:sp>
          <p:nvSpPr>
            <p:cNvPr id="24" name="TextBox 23"/>
            <p:cNvSpPr txBox="1"/>
            <p:nvPr/>
          </p:nvSpPr>
          <p:spPr>
            <a:xfrm>
              <a:off x="2562793" y="4908448"/>
              <a:ext cx="2357002" cy="1716579"/>
            </a:xfrm>
            <a:prstGeom prst="rect">
              <a:avLst/>
            </a:prstGeom>
            <a:solidFill>
              <a:schemeClr val="accent4"/>
            </a:solidFill>
          </p:spPr>
          <p:txBody>
            <a:bodyPr wrap="square" rtlCol="0" anchor="ctr">
              <a:spAutoFit/>
            </a:bodyPr>
            <a:lstStyle/>
            <a:p>
              <a:r>
                <a:rPr lang="en-US" altLang="ko-KR" sz="1600" b="1" dirty="0">
                  <a:solidFill>
                    <a:schemeClr val="tx2"/>
                  </a:solidFill>
                  <a:cs typeface="Arial" pitchFamily="34" charset="0"/>
                </a:rPr>
                <a:t>Federated HTC &amp; Cloud</a:t>
              </a:r>
            </a:p>
            <a:p>
              <a:r>
                <a:rPr lang="en-US" altLang="ko-KR" sz="1600" b="1" dirty="0">
                  <a:solidFill>
                    <a:schemeClr val="tx2"/>
                  </a:solidFill>
                  <a:cs typeface="Arial" pitchFamily="34" charset="0"/>
                </a:rPr>
                <a:t>Compute </a:t>
              </a:r>
              <a:r>
                <a:rPr lang="en-US" altLang="ko-KR" sz="1600" b="1" dirty="0" err="1">
                  <a:solidFill>
                    <a:schemeClr val="tx2"/>
                  </a:solidFill>
                  <a:cs typeface="Arial" pitchFamily="34" charset="0"/>
                </a:rPr>
                <a:t>IaaS</a:t>
              </a:r>
              <a:r>
                <a:rPr lang="en-US" altLang="ko-KR" sz="1600" b="1" dirty="0">
                  <a:solidFill>
                    <a:schemeClr val="tx2"/>
                  </a:solidFill>
                  <a:cs typeface="Arial" pitchFamily="34" charset="0"/>
                </a:rPr>
                <a:t> &amp; </a:t>
              </a:r>
              <a:r>
                <a:rPr lang="en-US" altLang="ko-KR" sz="1600" b="1" dirty="0" err="1">
                  <a:solidFill>
                    <a:schemeClr val="tx2"/>
                  </a:solidFill>
                  <a:cs typeface="Arial" pitchFamily="34" charset="0"/>
                </a:rPr>
                <a:t>PaaS</a:t>
              </a:r>
              <a:endParaRPr lang="en-US" altLang="ko-KR" sz="1600" b="1" dirty="0">
                <a:solidFill>
                  <a:schemeClr val="tx2"/>
                </a:solidFill>
                <a:cs typeface="Arial" pitchFamily="34" charset="0"/>
              </a:endParaRPr>
            </a:p>
            <a:p>
              <a:r>
                <a:rPr lang="en-US" altLang="ko-KR" sz="1600" b="1" dirty="0">
                  <a:solidFill>
                    <a:schemeClr val="tx2"/>
                  </a:solidFill>
                  <a:cs typeface="Arial" pitchFamily="34" charset="0"/>
                </a:rPr>
                <a:t>Thematic data analytics</a:t>
              </a:r>
            </a:p>
            <a:p>
              <a:r>
                <a:rPr lang="fr-FR" altLang="ko-KR" sz="1600" b="1" dirty="0">
                  <a:solidFill>
                    <a:schemeClr val="tx2"/>
                  </a:solidFill>
                  <a:cs typeface="Arial" pitchFamily="34" charset="0"/>
                </a:rPr>
                <a:t>Data Management, curation &amp;</a:t>
              </a:r>
            </a:p>
            <a:p>
              <a:r>
                <a:rPr lang="en-US" altLang="ko-KR" sz="1600" b="1" dirty="0">
                  <a:solidFill>
                    <a:schemeClr val="tx2"/>
                  </a:solidFill>
                  <a:cs typeface="Arial" pitchFamily="34" charset="0"/>
                </a:rPr>
                <a:t>P</a:t>
              </a:r>
              <a:r>
                <a:rPr lang="fr-FR" altLang="ko-KR" sz="1600" b="1" dirty="0" err="1">
                  <a:solidFill>
                    <a:schemeClr val="tx2"/>
                  </a:solidFill>
                  <a:cs typeface="Arial" pitchFamily="34" charset="0"/>
                </a:rPr>
                <a:t>reservation</a:t>
              </a:r>
              <a:endParaRPr lang="fr-FR" altLang="ko-KR" sz="1600" b="1" dirty="0">
                <a:solidFill>
                  <a:schemeClr val="tx2"/>
                </a:solidFill>
                <a:cs typeface="Arial" pitchFamily="34" charset="0"/>
              </a:endParaRPr>
            </a:p>
            <a:p>
              <a:r>
                <a:rPr lang="en-US" altLang="ko-KR" sz="1600" b="1" dirty="0">
                  <a:solidFill>
                    <a:schemeClr val="tx2"/>
                  </a:solidFill>
                  <a:cs typeface="Arial" pitchFamily="34" charset="0"/>
                </a:rPr>
                <a:t>Processing of sensitive data</a:t>
              </a:r>
            </a:p>
            <a:p>
              <a:endParaRPr lang="ko-KR" altLang="en-US" sz="1600" dirty="0">
                <a:solidFill>
                  <a:schemeClr val="tx2"/>
                </a:solidFill>
                <a:cs typeface="Arial" pitchFamily="34" charset="0"/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2551705" y="4179440"/>
              <a:ext cx="2336966" cy="484748"/>
            </a:xfrm>
            <a:prstGeom prst="rect">
              <a:avLst/>
            </a:prstGeom>
            <a:solidFill>
              <a:schemeClr val="accent1"/>
            </a:solidFill>
          </p:spPr>
          <p:txBody>
            <a:bodyPr wrap="square" rtlCol="0" anchor="ctr">
              <a:spAutoFit/>
            </a:bodyPr>
            <a:lstStyle/>
            <a:p>
              <a:r>
                <a:rPr lang="en-US" altLang="ko-KR" b="1" dirty="0">
                  <a:solidFill>
                    <a:srgbClr val="FFFFFF"/>
                  </a:solidFill>
                  <a:cs typeface="Arial" pitchFamily="34" charset="0"/>
                </a:rPr>
                <a:t>Technical access and Resources</a:t>
              </a:r>
              <a:endParaRPr lang="ko-KR" altLang="en-US" b="1" dirty="0">
                <a:solidFill>
                  <a:srgbClr val="FFFFFF"/>
                </a:solidFill>
                <a:cs typeface="Arial" pitchFamily="34" charset="0"/>
              </a:endParaRP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9048328" y="4383966"/>
            <a:ext cx="2880320" cy="2103732"/>
            <a:chOff x="2609193" y="4318752"/>
            <a:chExt cx="2299515" cy="953138"/>
          </a:xfrm>
        </p:grpSpPr>
        <p:sp>
          <p:nvSpPr>
            <p:cNvPr id="27" name="TextBox 26"/>
            <p:cNvSpPr txBox="1"/>
            <p:nvPr/>
          </p:nvSpPr>
          <p:spPr>
            <a:xfrm>
              <a:off x="2609193" y="4560724"/>
              <a:ext cx="2299515" cy="711166"/>
            </a:xfrm>
            <a:prstGeom prst="rect">
              <a:avLst/>
            </a:prstGeom>
            <a:solidFill>
              <a:schemeClr val="accent4"/>
            </a:solidFill>
          </p:spPr>
          <p:txBody>
            <a:bodyPr wrap="square" rtlCol="0" anchor="ctr">
              <a:spAutoFit/>
            </a:bodyPr>
            <a:lstStyle/>
            <a:p>
              <a:r>
                <a:rPr lang="en-US" altLang="ko-KR" sz="1600" b="1" dirty="0">
                  <a:solidFill>
                    <a:srgbClr val="192E44"/>
                  </a:solidFill>
                  <a:cs typeface="Arial" pitchFamily="34" charset="0"/>
                </a:rPr>
                <a:t>Promotion of service and products in EOSC-hub service catalogue</a:t>
              </a:r>
            </a:p>
            <a:p>
              <a:endParaRPr lang="en-US" altLang="ko-KR" sz="1600" b="1" dirty="0">
                <a:solidFill>
                  <a:srgbClr val="192E44"/>
                </a:solidFill>
                <a:cs typeface="Arial" pitchFamily="34" charset="0"/>
              </a:endParaRPr>
            </a:p>
            <a:p>
              <a:r>
                <a:rPr lang="en-US" altLang="ko-KR" sz="1600" b="1" dirty="0">
                  <a:solidFill>
                    <a:srgbClr val="192E44"/>
                  </a:solidFill>
                  <a:cs typeface="Arial" pitchFamily="34" charset="0"/>
                </a:rPr>
                <a:t>Facilitate collaborations and partnerships</a:t>
              </a: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2616961" y="4318752"/>
              <a:ext cx="2271710" cy="167333"/>
            </a:xfrm>
            <a:prstGeom prst="rect">
              <a:avLst/>
            </a:prstGeom>
            <a:solidFill>
              <a:schemeClr val="accent1"/>
            </a:solidFill>
          </p:spPr>
          <p:txBody>
            <a:bodyPr wrap="square" rtlCol="0" anchor="ctr">
              <a:spAutoFit/>
            </a:bodyPr>
            <a:lstStyle/>
            <a:p>
              <a:r>
                <a:rPr lang="en-US" altLang="ko-KR" b="1" dirty="0">
                  <a:solidFill>
                    <a:srgbClr val="FFFFFF"/>
                  </a:solidFill>
                  <a:cs typeface="Arial" pitchFamily="34" charset="0"/>
                </a:rPr>
                <a:t>Visibility</a:t>
              </a:r>
              <a:endParaRPr lang="ko-KR" altLang="en-US" b="1" dirty="0">
                <a:solidFill>
                  <a:srgbClr val="FFFFFF"/>
                </a:solidFill>
                <a:cs typeface="Arial" pitchFamily="34" charset="0"/>
              </a:endParaRPr>
            </a:p>
          </p:txBody>
        </p:sp>
      </p:grpSp>
      <p:cxnSp>
        <p:nvCxnSpPr>
          <p:cNvPr id="32" name="Elbow Connector 31"/>
          <p:cNvCxnSpPr>
            <a:stCxn id="7" idx="0"/>
          </p:cNvCxnSpPr>
          <p:nvPr/>
        </p:nvCxnSpPr>
        <p:spPr>
          <a:xfrm rot="16200000" flipV="1">
            <a:off x="3757875" y="1880502"/>
            <a:ext cx="279495" cy="700588"/>
          </a:xfrm>
          <a:prstGeom prst="bentConnector2">
            <a:avLst/>
          </a:prstGeom>
          <a:ln w="12700">
            <a:solidFill>
              <a:schemeClr val="tx1">
                <a:lumMod val="65000"/>
                <a:lumOff val="35000"/>
              </a:schemeClr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Elbow Connector 32"/>
          <p:cNvCxnSpPr>
            <a:stCxn id="6" idx="0"/>
          </p:cNvCxnSpPr>
          <p:nvPr/>
        </p:nvCxnSpPr>
        <p:spPr>
          <a:xfrm rot="5400000" flipH="1" flipV="1">
            <a:off x="8139350" y="1917615"/>
            <a:ext cx="257665" cy="648192"/>
          </a:xfrm>
          <a:prstGeom prst="bentConnector2">
            <a:avLst/>
          </a:prstGeom>
          <a:ln w="12700">
            <a:solidFill>
              <a:schemeClr val="tx1">
                <a:lumMod val="65000"/>
                <a:lumOff val="35000"/>
              </a:schemeClr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Elbow Connector 34"/>
          <p:cNvCxnSpPr/>
          <p:nvPr/>
        </p:nvCxnSpPr>
        <p:spPr>
          <a:xfrm rot="10800000" flipV="1">
            <a:off x="3791746" y="4256007"/>
            <a:ext cx="1474140" cy="623513"/>
          </a:xfrm>
          <a:prstGeom prst="bentConnector3">
            <a:avLst>
              <a:gd name="adj1" fmla="val 40523"/>
            </a:avLst>
          </a:prstGeom>
          <a:ln w="12700">
            <a:solidFill>
              <a:schemeClr val="tx1">
                <a:lumMod val="65000"/>
                <a:lumOff val="35000"/>
              </a:schemeClr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Elbow Connector 35"/>
          <p:cNvCxnSpPr/>
          <p:nvPr/>
        </p:nvCxnSpPr>
        <p:spPr>
          <a:xfrm rot="10800000" flipH="1" flipV="1">
            <a:off x="6944617" y="4256008"/>
            <a:ext cx="1474140" cy="623513"/>
          </a:xfrm>
          <a:prstGeom prst="bentConnector3">
            <a:avLst>
              <a:gd name="adj1" fmla="val 40523"/>
            </a:avLst>
          </a:prstGeom>
          <a:ln w="12700">
            <a:solidFill>
              <a:schemeClr val="tx1">
                <a:lumMod val="65000"/>
                <a:lumOff val="35000"/>
              </a:schemeClr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8" name="Picture 3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43672" y="6096569"/>
            <a:ext cx="1296144" cy="572791"/>
          </a:xfrm>
          <a:prstGeom prst="rect">
            <a:avLst/>
          </a:prstGeom>
        </p:spPr>
      </p:pic>
      <p:pic>
        <p:nvPicPr>
          <p:cNvPr id="39" name="Picture 3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15680" y="5407579"/>
            <a:ext cx="936104" cy="647653"/>
          </a:xfrm>
          <a:prstGeom prst="rect">
            <a:avLst/>
          </a:prstGeom>
        </p:spPr>
      </p:pic>
      <p:pic>
        <p:nvPicPr>
          <p:cNvPr id="42" name="Picture 4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15680" y="4759507"/>
            <a:ext cx="595784" cy="595784"/>
          </a:xfrm>
          <a:prstGeom prst="rect">
            <a:avLst/>
          </a:prstGeom>
        </p:spPr>
      </p:pic>
      <p:sp>
        <p:nvSpPr>
          <p:cNvPr id="43" name="Round Same Side Corner Rectangle 8">
            <a:extLst>
              <a:ext uri="{FF2B5EF4-FFF2-40B4-BE49-F238E27FC236}">
                <a16:creationId xmlns:a16="http://schemas.microsoft.com/office/drawing/2014/main" xmlns="" id="{71A12EB0-4E4A-4C89-AF42-1CAD10105CF8}"/>
              </a:ext>
            </a:extLst>
          </p:cNvPr>
          <p:cNvSpPr/>
          <p:nvPr/>
        </p:nvSpPr>
        <p:spPr>
          <a:xfrm>
            <a:off x="5015880" y="3247339"/>
            <a:ext cx="354992" cy="355536"/>
          </a:xfrm>
          <a:custGeom>
            <a:avLst/>
            <a:gdLst/>
            <a:ahLst/>
            <a:cxnLst/>
            <a:rect l="l" t="t" r="r" b="b"/>
            <a:pathLst>
              <a:path w="3197597" h="3202496">
                <a:moveTo>
                  <a:pt x="601421" y="1611393"/>
                </a:moveTo>
                <a:lnTo>
                  <a:pt x="2596176" y="1611393"/>
                </a:lnTo>
                <a:cubicBezTo>
                  <a:pt x="2928331" y="1611393"/>
                  <a:pt x="3197594" y="1880656"/>
                  <a:pt x="3197594" y="2212811"/>
                </a:cubicBezTo>
                <a:lnTo>
                  <a:pt x="3197594" y="2776360"/>
                </a:lnTo>
                <a:lnTo>
                  <a:pt x="3197597" y="2776360"/>
                </a:lnTo>
                <a:lnTo>
                  <a:pt x="3197597" y="2914824"/>
                </a:lnTo>
                <a:lnTo>
                  <a:pt x="3197198" y="2914824"/>
                </a:lnTo>
                <a:lnTo>
                  <a:pt x="3197198" y="3202496"/>
                </a:lnTo>
                <a:lnTo>
                  <a:pt x="398" y="3202496"/>
                </a:lnTo>
                <a:lnTo>
                  <a:pt x="398" y="2914824"/>
                </a:lnTo>
                <a:lnTo>
                  <a:pt x="0" y="2914824"/>
                </a:lnTo>
                <a:lnTo>
                  <a:pt x="0" y="2212811"/>
                </a:lnTo>
                <a:cubicBezTo>
                  <a:pt x="0" y="1880656"/>
                  <a:pt x="269266" y="1611393"/>
                  <a:pt x="601421" y="1611393"/>
                </a:cubicBezTo>
                <a:close/>
                <a:moveTo>
                  <a:pt x="1598801" y="0"/>
                </a:moveTo>
                <a:cubicBezTo>
                  <a:pt x="1998649" y="0"/>
                  <a:pt x="2322791" y="324142"/>
                  <a:pt x="2322791" y="723993"/>
                </a:cubicBezTo>
                <a:cubicBezTo>
                  <a:pt x="2322791" y="1123843"/>
                  <a:pt x="1998649" y="1447985"/>
                  <a:pt x="1598801" y="1447985"/>
                </a:cubicBezTo>
                <a:cubicBezTo>
                  <a:pt x="1198951" y="1447985"/>
                  <a:pt x="874809" y="1123843"/>
                  <a:pt x="874809" y="723993"/>
                </a:cubicBezTo>
                <a:cubicBezTo>
                  <a:pt x="874809" y="324142"/>
                  <a:pt x="1198951" y="0"/>
                  <a:pt x="1598801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44" name="Trapezoid 28">
            <a:extLst>
              <a:ext uri="{FF2B5EF4-FFF2-40B4-BE49-F238E27FC236}">
                <a16:creationId xmlns:a16="http://schemas.microsoft.com/office/drawing/2014/main" xmlns="" id="{504F52E7-5F93-4D9B-B23C-436B7FAA98EA}"/>
              </a:ext>
            </a:extLst>
          </p:cNvPr>
          <p:cNvSpPr>
            <a:spLocks noChangeAspect="1"/>
          </p:cNvSpPr>
          <p:nvPr/>
        </p:nvSpPr>
        <p:spPr>
          <a:xfrm>
            <a:off x="3863752" y="3088065"/>
            <a:ext cx="504056" cy="610864"/>
          </a:xfrm>
          <a:custGeom>
            <a:avLst/>
            <a:gdLst/>
            <a:ahLst/>
            <a:cxnLst/>
            <a:rect l="l" t="t" r="r" b="b"/>
            <a:pathLst>
              <a:path w="2664297" h="3228846">
                <a:moveTo>
                  <a:pt x="2006233" y="1910002"/>
                </a:moveTo>
                <a:cubicBezTo>
                  <a:pt x="2195393" y="2270441"/>
                  <a:pt x="2396463" y="2592453"/>
                  <a:pt x="2218318" y="2693318"/>
                </a:cubicBezTo>
                <a:cubicBezTo>
                  <a:pt x="1760490" y="2959655"/>
                  <a:pt x="875097" y="3011972"/>
                  <a:pt x="413381" y="2693318"/>
                </a:cubicBezTo>
                <a:cubicBezTo>
                  <a:pt x="278026" y="2578660"/>
                  <a:pt x="448417" y="2270210"/>
                  <a:pt x="622358" y="1918652"/>
                </a:cubicBezTo>
                <a:close/>
                <a:moveTo>
                  <a:pt x="998355" y="318176"/>
                </a:moveTo>
                <a:lnTo>
                  <a:pt x="1054483" y="938365"/>
                </a:lnTo>
                <a:cubicBezTo>
                  <a:pt x="1073419" y="1202005"/>
                  <a:pt x="-94533" y="2544942"/>
                  <a:pt x="263185" y="2803859"/>
                </a:cubicBezTo>
                <a:cubicBezTo>
                  <a:pt x="799752" y="3120272"/>
                  <a:pt x="1828684" y="3068324"/>
                  <a:pt x="2360732" y="2803859"/>
                </a:cubicBezTo>
                <a:cubicBezTo>
                  <a:pt x="2817826" y="2582721"/>
                  <a:pt x="1567592" y="1249230"/>
                  <a:pt x="1559424" y="938364"/>
                </a:cubicBezTo>
                <a:lnTo>
                  <a:pt x="1635785" y="320808"/>
                </a:lnTo>
                <a:lnTo>
                  <a:pt x="1616510" y="323841"/>
                </a:lnTo>
                <a:cubicBezTo>
                  <a:pt x="1541035" y="362546"/>
                  <a:pt x="1432716" y="386340"/>
                  <a:pt x="1312455" y="386340"/>
                </a:cubicBezTo>
                <a:cubicBezTo>
                  <a:pt x="1186664" y="386340"/>
                  <a:pt x="1073940" y="360308"/>
                  <a:pt x="998355" y="318176"/>
                </a:cubicBezTo>
                <a:close/>
                <a:moveTo>
                  <a:pt x="1312455" y="60748"/>
                </a:moveTo>
                <a:cubicBezTo>
                  <a:pt x="1155275" y="60748"/>
                  <a:pt x="1027857" y="120035"/>
                  <a:pt x="1027857" y="193171"/>
                </a:cubicBezTo>
                <a:cubicBezTo>
                  <a:pt x="1027857" y="266307"/>
                  <a:pt x="1155275" y="325594"/>
                  <a:pt x="1312455" y="325594"/>
                </a:cubicBezTo>
                <a:cubicBezTo>
                  <a:pt x="1469634" y="325594"/>
                  <a:pt x="1597052" y="266307"/>
                  <a:pt x="1597052" y="193171"/>
                </a:cubicBezTo>
                <a:cubicBezTo>
                  <a:pt x="1597052" y="120035"/>
                  <a:pt x="1469634" y="60748"/>
                  <a:pt x="1312455" y="60748"/>
                </a:cubicBezTo>
                <a:close/>
                <a:moveTo>
                  <a:pt x="1312455" y="0"/>
                </a:moveTo>
                <a:cubicBezTo>
                  <a:pt x="1537130" y="0"/>
                  <a:pt x="1720121" y="83046"/>
                  <a:pt x="1726235" y="186847"/>
                </a:cubicBezTo>
                <a:cubicBezTo>
                  <a:pt x="1726742" y="186524"/>
                  <a:pt x="1727174" y="186120"/>
                  <a:pt x="1727606" y="185717"/>
                </a:cubicBezTo>
                <a:lnTo>
                  <a:pt x="1727102" y="190850"/>
                </a:lnTo>
                <a:cubicBezTo>
                  <a:pt x="1727595" y="191614"/>
                  <a:pt x="1727605" y="192391"/>
                  <a:pt x="1727605" y="193170"/>
                </a:cubicBezTo>
                <a:lnTo>
                  <a:pt x="1726271" y="199326"/>
                </a:lnTo>
                <a:lnTo>
                  <a:pt x="1655630" y="919826"/>
                </a:lnTo>
                <a:cubicBezTo>
                  <a:pt x="1665213" y="1268678"/>
                  <a:pt x="3079202" y="2735754"/>
                  <a:pt x="2542920" y="2983914"/>
                </a:cubicBezTo>
                <a:cubicBezTo>
                  <a:pt x="1918698" y="3280693"/>
                  <a:pt x="711513" y="3338989"/>
                  <a:pt x="81991" y="2983914"/>
                </a:cubicBezTo>
                <a:cubicBezTo>
                  <a:pt x="-337699" y="2693358"/>
                  <a:pt x="991496" y="1215684"/>
                  <a:pt x="969280" y="919828"/>
                </a:cubicBezTo>
                <a:lnTo>
                  <a:pt x="898640" y="199335"/>
                </a:lnTo>
                <a:cubicBezTo>
                  <a:pt x="897375" y="197339"/>
                  <a:pt x="897304" y="195258"/>
                  <a:pt x="897304" y="193170"/>
                </a:cubicBezTo>
                <a:lnTo>
                  <a:pt x="897808" y="190847"/>
                </a:lnTo>
                <a:lnTo>
                  <a:pt x="897305" y="185717"/>
                </a:lnTo>
                <a:lnTo>
                  <a:pt x="898687" y="186789"/>
                </a:lnTo>
                <a:cubicBezTo>
                  <a:pt x="904857" y="83015"/>
                  <a:pt x="1087821" y="0"/>
                  <a:pt x="1312455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45" name="Round Same Side Corner Rectangle 11">
            <a:extLst>
              <a:ext uri="{FF2B5EF4-FFF2-40B4-BE49-F238E27FC236}">
                <a16:creationId xmlns:a16="http://schemas.microsoft.com/office/drawing/2014/main" xmlns="" id="{ABBE2211-6786-4D89-A0AA-989DE5EA66B7}"/>
              </a:ext>
            </a:extLst>
          </p:cNvPr>
          <p:cNvSpPr/>
          <p:nvPr/>
        </p:nvSpPr>
        <p:spPr>
          <a:xfrm rot="9900000">
            <a:off x="6853895" y="3294140"/>
            <a:ext cx="407173" cy="345815"/>
          </a:xfrm>
          <a:custGeom>
            <a:avLst/>
            <a:gdLst/>
            <a:ahLst/>
            <a:cxnLst/>
            <a:rect l="l" t="t" r="r" b="b"/>
            <a:pathLst>
              <a:path w="2911009" h="2472345">
                <a:moveTo>
                  <a:pt x="2219598" y="1335309"/>
                </a:moveTo>
                <a:lnTo>
                  <a:pt x="2219598" y="1222573"/>
                </a:lnTo>
                <a:cubicBezTo>
                  <a:pt x="2219598" y="1176944"/>
                  <a:pt x="2241926" y="1136530"/>
                  <a:pt x="2277694" y="1113650"/>
                </a:cubicBezTo>
                <a:lnTo>
                  <a:pt x="2277694" y="137786"/>
                </a:lnTo>
                <a:cubicBezTo>
                  <a:pt x="2277694" y="61689"/>
                  <a:pt x="2339383" y="0"/>
                  <a:pt x="2415480" y="0"/>
                </a:cubicBezTo>
                <a:lnTo>
                  <a:pt x="2545196" y="0"/>
                </a:lnTo>
                <a:cubicBezTo>
                  <a:pt x="2621293" y="0"/>
                  <a:pt x="2682982" y="61689"/>
                  <a:pt x="2682982" y="137786"/>
                </a:cubicBezTo>
                <a:lnTo>
                  <a:pt x="2682982" y="1099067"/>
                </a:lnTo>
                <a:cubicBezTo>
                  <a:pt x="2730197" y="1120049"/>
                  <a:pt x="2762708" y="1167515"/>
                  <a:pt x="2762708" y="1222573"/>
                </a:cubicBezTo>
                <a:lnTo>
                  <a:pt x="2762708" y="1480834"/>
                </a:lnTo>
                <a:close/>
                <a:moveTo>
                  <a:pt x="241900" y="1676361"/>
                </a:moveTo>
                <a:cubicBezTo>
                  <a:pt x="69371" y="1631107"/>
                  <a:pt x="-34146" y="1454930"/>
                  <a:pt x="10296" y="1282189"/>
                </a:cubicBezTo>
                <a:cubicBezTo>
                  <a:pt x="54739" y="1109449"/>
                  <a:pt x="230428" y="1005105"/>
                  <a:pt x="403375" y="1048736"/>
                </a:cubicBezTo>
                <a:cubicBezTo>
                  <a:pt x="349550" y="1257945"/>
                  <a:pt x="295726" y="1467153"/>
                  <a:pt x="241900" y="1676361"/>
                </a:cubicBezTo>
                <a:close/>
                <a:moveTo>
                  <a:pt x="2578947" y="2467929"/>
                </a:moveTo>
                <a:lnTo>
                  <a:pt x="1957545" y="2301425"/>
                </a:lnTo>
                <a:lnTo>
                  <a:pt x="2194209" y="1418183"/>
                </a:lnTo>
                <a:lnTo>
                  <a:pt x="2815611" y="1584687"/>
                </a:lnTo>
                <a:cubicBezTo>
                  <a:pt x="2884250" y="1603079"/>
                  <a:pt x="2924985" y="1673632"/>
                  <a:pt x="2906593" y="1742272"/>
                </a:cubicBezTo>
                <a:lnTo>
                  <a:pt x="2736532" y="2376947"/>
                </a:lnTo>
                <a:cubicBezTo>
                  <a:pt x="2718140" y="2445587"/>
                  <a:pt x="2647586" y="2486321"/>
                  <a:pt x="2578947" y="2467929"/>
                </a:cubicBezTo>
                <a:close/>
                <a:moveTo>
                  <a:pt x="610249" y="2287120"/>
                </a:moveTo>
                <a:lnTo>
                  <a:pt x="1020264" y="756923"/>
                </a:lnTo>
                <a:lnTo>
                  <a:pt x="2107356" y="1398691"/>
                </a:lnTo>
                <a:lnTo>
                  <a:pt x="1872582" y="2274879"/>
                </a:lnTo>
                <a:close/>
                <a:moveTo>
                  <a:pt x="426016" y="2349577"/>
                </a:moveTo>
                <a:lnTo>
                  <a:pt x="243978" y="2300800"/>
                </a:lnTo>
                <a:cubicBezTo>
                  <a:pt x="205115" y="2290387"/>
                  <a:pt x="182051" y="2250439"/>
                  <a:pt x="192464" y="2211576"/>
                </a:cubicBezTo>
                <a:lnTo>
                  <a:pt x="620679" y="613455"/>
                </a:lnTo>
                <a:cubicBezTo>
                  <a:pt x="631093" y="574592"/>
                  <a:pt x="671040" y="551528"/>
                  <a:pt x="709903" y="561941"/>
                </a:cubicBezTo>
                <a:lnTo>
                  <a:pt x="891942" y="610718"/>
                </a:lnTo>
                <a:cubicBezTo>
                  <a:pt x="930805" y="621132"/>
                  <a:pt x="953869" y="661079"/>
                  <a:pt x="943455" y="699942"/>
                </a:cubicBezTo>
                <a:lnTo>
                  <a:pt x="515240" y="2298064"/>
                </a:lnTo>
                <a:cubicBezTo>
                  <a:pt x="504827" y="2336927"/>
                  <a:pt x="464879" y="2359990"/>
                  <a:pt x="426016" y="2349577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pic>
        <p:nvPicPr>
          <p:cNvPr id="10" name="Picture 9" descr="EOSC-Hub_Logo_palla.pn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3912" y="2492896"/>
            <a:ext cx="1561856" cy="1646957"/>
          </a:xfrm>
          <a:prstGeom prst="rect">
            <a:avLst/>
          </a:prstGeom>
        </p:spPr>
      </p:pic>
      <p:pic>
        <p:nvPicPr>
          <p:cNvPr id="14" name="Picture 13" descr="EOSC-Hub_Logo_A_2.png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31904" y="4221088"/>
            <a:ext cx="1805762" cy="4621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587660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b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Technical </a:t>
            </a:r>
            <a:r>
              <a:rPr lang="en-US" altLang="ko-KR" b="0" dirty="0">
                <a:solidFill>
                  <a:srgbClr val="A4762A"/>
                </a:solidFill>
              </a:rPr>
              <a:t>Access</a:t>
            </a:r>
            <a:r>
              <a:rPr lang="en-US" altLang="ko-KR" b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and </a:t>
            </a:r>
            <a:r>
              <a:rPr lang="en-US" altLang="ko-KR" b="0" dirty="0">
                <a:solidFill>
                  <a:schemeClr val="accent1"/>
                </a:solidFill>
              </a:rPr>
              <a:t>Resources</a:t>
            </a:r>
            <a:endParaRPr lang="ko-KR" altLang="en-US" b="0" dirty="0">
              <a:solidFill>
                <a:schemeClr val="accent1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https://</a:t>
            </a:r>
            <a:r>
              <a:rPr lang="en-US" dirty="0" err="1"/>
              <a:t>www.eosc-hub.eu</a:t>
            </a:r>
            <a:r>
              <a:rPr lang="en-US" dirty="0"/>
              <a:t>/catalogue</a:t>
            </a:r>
          </a:p>
        </p:txBody>
      </p:sp>
      <p:sp>
        <p:nvSpPr>
          <p:cNvPr id="5" name="Rectangle 4"/>
          <p:cNvSpPr/>
          <p:nvPr/>
        </p:nvSpPr>
        <p:spPr>
          <a:xfrm>
            <a:off x="4007768" y="3573016"/>
            <a:ext cx="7992888" cy="3096344"/>
          </a:xfrm>
          <a:prstGeom prst="rect">
            <a:avLst/>
          </a:prstGeom>
          <a:noFill/>
          <a:ln w="25400">
            <a:prstDash val="sys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4943872" y="3356992"/>
            <a:ext cx="2762295" cy="369332"/>
          </a:xfrm>
          <a:prstGeom prst="rect">
            <a:avLst/>
          </a:prstGeom>
          <a:solidFill>
            <a:schemeClr val="tx2"/>
          </a:solidFill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Storage &amp; Data  Processing</a:t>
            </a:r>
          </a:p>
        </p:txBody>
      </p:sp>
      <p:sp>
        <p:nvSpPr>
          <p:cNvPr id="7" name="Rectangle 6"/>
          <p:cNvSpPr/>
          <p:nvPr/>
        </p:nvSpPr>
        <p:spPr>
          <a:xfrm>
            <a:off x="839416" y="1556792"/>
            <a:ext cx="2808312" cy="3024336"/>
          </a:xfrm>
          <a:prstGeom prst="rect">
            <a:avLst/>
          </a:prstGeom>
          <a:noFill/>
          <a:ln w="25400">
            <a:prstDash val="sys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1055440" y="1412776"/>
            <a:ext cx="1062686" cy="369332"/>
          </a:xfrm>
          <a:prstGeom prst="rect">
            <a:avLst/>
          </a:prstGeom>
          <a:solidFill>
            <a:schemeClr val="tx2"/>
          </a:solidFill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Compute</a:t>
            </a:r>
          </a:p>
        </p:txBody>
      </p:sp>
      <p:sp>
        <p:nvSpPr>
          <p:cNvPr id="9" name="Rectangle 8"/>
          <p:cNvSpPr/>
          <p:nvPr/>
        </p:nvSpPr>
        <p:spPr>
          <a:xfrm>
            <a:off x="4079776" y="1556792"/>
            <a:ext cx="7848872" cy="1512168"/>
          </a:xfrm>
          <a:prstGeom prst="rect">
            <a:avLst/>
          </a:prstGeom>
          <a:noFill/>
          <a:ln w="25400">
            <a:solidFill>
              <a:schemeClr val="bg2"/>
            </a:solidFill>
            <a:prstDash val="sys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5020734" y="1412776"/>
            <a:ext cx="3379522" cy="369332"/>
          </a:xfrm>
          <a:prstGeom prst="rect">
            <a:avLst/>
          </a:prstGeom>
          <a:solidFill>
            <a:schemeClr val="tx2"/>
          </a:solidFill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Thematic Data-Analytics Services</a:t>
            </a:r>
          </a:p>
        </p:txBody>
      </p:sp>
      <p:sp>
        <p:nvSpPr>
          <p:cNvPr id="11" name="Rectangle 10"/>
          <p:cNvSpPr/>
          <p:nvPr/>
        </p:nvSpPr>
        <p:spPr>
          <a:xfrm>
            <a:off x="767408" y="5301208"/>
            <a:ext cx="2880320" cy="1368152"/>
          </a:xfrm>
          <a:prstGeom prst="rect">
            <a:avLst/>
          </a:prstGeom>
          <a:noFill/>
          <a:ln w="25400">
            <a:prstDash val="sys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983432" y="5085184"/>
            <a:ext cx="1624325" cy="369332"/>
          </a:xfrm>
          <a:prstGeom prst="rect">
            <a:avLst/>
          </a:prstGeom>
          <a:solidFill>
            <a:schemeClr val="tx2"/>
          </a:solidFill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Authentication</a:t>
            </a: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55440" y="5517232"/>
            <a:ext cx="727190" cy="838561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983432" y="6361583"/>
            <a:ext cx="10081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B2access</a:t>
            </a:r>
            <a:endParaRPr lang="en-US" sz="1200" dirty="0"/>
          </a:p>
        </p:txBody>
      </p:sp>
      <p:sp>
        <p:nvSpPr>
          <p:cNvPr id="16" name="TextBox 15"/>
          <p:cNvSpPr txBox="1"/>
          <p:nvPr/>
        </p:nvSpPr>
        <p:spPr>
          <a:xfrm>
            <a:off x="2279576" y="6361583"/>
            <a:ext cx="122413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EGI Check-in</a:t>
            </a: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95600" y="5589239"/>
            <a:ext cx="748926" cy="704597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722756" y="2145922"/>
            <a:ext cx="751536" cy="590780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2670506" y="2801352"/>
            <a:ext cx="90281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/>
              <a:t>EGI Cloud</a:t>
            </a:r>
          </a:p>
          <a:p>
            <a:pPr algn="ctr"/>
            <a:r>
              <a:rPr lang="en-US" sz="1400" dirty="0"/>
              <a:t>Compute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4453085" y="2581498"/>
            <a:ext cx="83881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/>
              <a:t>Climate </a:t>
            </a:r>
          </a:p>
          <a:p>
            <a:pPr algn="ctr"/>
            <a:r>
              <a:rPr lang="en-US" sz="1400" dirty="0"/>
              <a:t>Analytics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10435744" y="6237312"/>
            <a:ext cx="159530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/>
              <a:t>EGI archive storage</a:t>
            </a:r>
            <a:endParaRPr lang="en-US" sz="1400" dirty="0"/>
          </a:p>
        </p:txBody>
      </p:sp>
      <p:pic>
        <p:nvPicPr>
          <p:cNvPr id="26" name="Picture 2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465960" y="1772816"/>
            <a:ext cx="909960" cy="909960"/>
          </a:xfrm>
          <a:prstGeom prst="rect">
            <a:avLst/>
          </a:prstGeom>
        </p:spPr>
      </p:pic>
      <p:sp>
        <p:nvSpPr>
          <p:cNvPr id="28" name="TextBox 27"/>
          <p:cNvSpPr txBox="1"/>
          <p:nvPr/>
        </p:nvSpPr>
        <p:spPr>
          <a:xfrm>
            <a:off x="5470266" y="2581744"/>
            <a:ext cx="11674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Arts &amp; Humanities</a:t>
            </a:r>
          </a:p>
        </p:txBody>
      </p:sp>
      <p:pic>
        <p:nvPicPr>
          <p:cNvPr id="31" name="Picture 3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816080" y="1772816"/>
            <a:ext cx="909960" cy="909960"/>
          </a:xfrm>
          <a:prstGeom prst="rect">
            <a:avLst/>
          </a:prstGeom>
        </p:spPr>
      </p:pic>
      <p:sp>
        <p:nvSpPr>
          <p:cNvPr id="32" name="TextBox 31"/>
          <p:cNvSpPr txBox="1"/>
          <p:nvPr/>
        </p:nvSpPr>
        <p:spPr>
          <a:xfrm>
            <a:off x="6816080" y="2564904"/>
            <a:ext cx="90438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/>
              <a:t>Structural</a:t>
            </a:r>
          </a:p>
          <a:p>
            <a:pPr algn="ctr"/>
            <a:r>
              <a:rPr lang="en-US" sz="1400" dirty="0"/>
              <a:t> biology</a:t>
            </a:r>
          </a:p>
        </p:txBody>
      </p:sp>
      <p:pic>
        <p:nvPicPr>
          <p:cNvPr id="33" name="Picture 32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735960" y="1916832"/>
            <a:ext cx="658912" cy="658912"/>
          </a:xfrm>
          <a:prstGeom prst="rect">
            <a:avLst/>
          </a:prstGeom>
        </p:spPr>
      </p:pic>
      <p:sp>
        <p:nvSpPr>
          <p:cNvPr id="36" name="TextBox 35"/>
          <p:cNvSpPr txBox="1"/>
          <p:nvPr/>
        </p:nvSpPr>
        <p:spPr>
          <a:xfrm>
            <a:off x="7938546" y="2563387"/>
            <a:ext cx="96767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Particle Physics</a:t>
            </a:r>
          </a:p>
        </p:txBody>
      </p:sp>
      <p:pic>
        <p:nvPicPr>
          <p:cNvPr id="38" name="Picture 37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040216" y="1844824"/>
            <a:ext cx="749409" cy="764704"/>
          </a:xfrm>
          <a:prstGeom prst="rect">
            <a:avLst/>
          </a:prstGeom>
        </p:spPr>
      </p:pic>
      <p:sp>
        <p:nvSpPr>
          <p:cNvPr id="39" name="TextBox 38"/>
          <p:cNvSpPr txBox="1"/>
          <p:nvPr/>
        </p:nvSpPr>
        <p:spPr>
          <a:xfrm>
            <a:off x="9007887" y="2563387"/>
            <a:ext cx="120837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Atlantic Coast Forecast</a:t>
            </a:r>
          </a:p>
        </p:txBody>
      </p:sp>
      <p:pic>
        <p:nvPicPr>
          <p:cNvPr id="42" name="Picture 41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9408368" y="1844824"/>
            <a:ext cx="764704" cy="764704"/>
          </a:xfrm>
          <a:prstGeom prst="rect">
            <a:avLst/>
          </a:prstGeom>
        </p:spPr>
      </p:pic>
      <p:pic>
        <p:nvPicPr>
          <p:cNvPr id="43" name="Picture 42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0632504" y="1844824"/>
            <a:ext cx="837952" cy="837952"/>
          </a:xfrm>
          <a:prstGeom prst="rect">
            <a:avLst/>
          </a:prstGeom>
        </p:spPr>
      </p:pic>
      <p:sp>
        <p:nvSpPr>
          <p:cNvPr id="44" name="TextBox 43"/>
          <p:cNvSpPr txBox="1"/>
          <p:nvPr/>
        </p:nvSpPr>
        <p:spPr>
          <a:xfrm>
            <a:off x="10495249" y="2554564"/>
            <a:ext cx="107743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/>
              <a:t>Earth </a:t>
            </a:r>
          </a:p>
          <a:p>
            <a:pPr algn="ctr"/>
            <a:r>
              <a:rPr lang="en-US" sz="1400" dirty="0"/>
              <a:t>Observation</a:t>
            </a:r>
          </a:p>
        </p:txBody>
      </p:sp>
      <p:pic>
        <p:nvPicPr>
          <p:cNvPr id="47" name="Picture 46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151784" y="3861048"/>
            <a:ext cx="835090" cy="968533"/>
          </a:xfrm>
          <a:prstGeom prst="rect">
            <a:avLst/>
          </a:prstGeom>
        </p:spPr>
      </p:pic>
      <p:pic>
        <p:nvPicPr>
          <p:cNvPr id="48" name="Picture 47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4151784" y="5301208"/>
            <a:ext cx="864854" cy="1003052"/>
          </a:xfrm>
          <a:prstGeom prst="rect">
            <a:avLst/>
          </a:prstGeom>
        </p:spPr>
      </p:pic>
      <p:pic>
        <p:nvPicPr>
          <p:cNvPr id="49" name="Picture 48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5375920" y="5301208"/>
            <a:ext cx="864854" cy="1003052"/>
          </a:xfrm>
          <a:prstGeom prst="rect">
            <a:avLst/>
          </a:prstGeom>
        </p:spPr>
      </p:pic>
      <p:pic>
        <p:nvPicPr>
          <p:cNvPr id="50" name="Picture 49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5375920" y="3861048"/>
            <a:ext cx="869216" cy="1008112"/>
          </a:xfrm>
          <a:prstGeom prst="rect">
            <a:avLst/>
          </a:prstGeom>
        </p:spPr>
      </p:pic>
      <p:pic>
        <p:nvPicPr>
          <p:cNvPr id="51" name="Picture 50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6629062" y="3861048"/>
            <a:ext cx="907098" cy="1052047"/>
          </a:xfrm>
          <a:prstGeom prst="rect">
            <a:avLst/>
          </a:prstGeom>
        </p:spPr>
      </p:pic>
      <p:pic>
        <p:nvPicPr>
          <p:cNvPr id="52" name="Picture 51"/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6600056" y="5301208"/>
            <a:ext cx="879138" cy="1019618"/>
          </a:xfrm>
          <a:prstGeom prst="rect">
            <a:avLst/>
          </a:prstGeom>
        </p:spPr>
      </p:pic>
      <p:pic>
        <p:nvPicPr>
          <p:cNvPr id="54" name="Picture 53"/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1287536" y="2126194"/>
            <a:ext cx="736082" cy="662474"/>
          </a:xfrm>
          <a:prstGeom prst="rect">
            <a:avLst/>
          </a:prstGeom>
        </p:spPr>
      </p:pic>
      <p:sp>
        <p:nvSpPr>
          <p:cNvPr id="55" name="TextBox 54"/>
          <p:cNvSpPr txBox="1"/>
          <p:nvPr/>
        </p:nvSpPr>
        <p:spPr>
          <a:xfrm>
            <a:off x="1383454" y="4018375"/>
            <a:ext cx="171931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/>
              <a:t>EGI High-Throughput</a:t>
            </a:r>
          </a:p>
          <a:p>
            <a:pPr algn="ctr"/>
            <a:r>
              <a:rPr lang="en-US" sz="1400" dirty="0"/>
              <a:t>Compute</a:t>
            </a:r>
          </a:p>
        </p:txBody>
      </p:sp>
      <p:pic>
        <p:nvPicPr>
          <p:cNvPr id="57" name="Picture 56"/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1957668" y="3310399"/>
            <a:ext cx="649922" cy="727140"/>
          </a:xfrm>
          <a:prstGeom prst="rect">
            <a:avLst/>
          </a:prstGeom>
        </p:spPr>
      </p:pic>
      <p:sp>
        <p:nvSpPr>
          <p:cNvPr id="58" name="TextBox 57"/>
          <p:cNvSpPr txBox="1"/>
          <p:nvPr/>
        </p:nvSpPr>
        <p:spPr>
          <a:xfrm>
            <a:off x="821552" y="2797066"/>
            <a:ext cx="16561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EGI Cloud Container</a:t>
            </a:r>
          </a:p>
          <a:p>
            <a:pPr algn="ctr"/>
            <a:r>
              <a:rPr lang="en-US" sz="1400" dirty="0"/>
              <a:t>Compute</a:t>
            </a:r>
          </a:p>
        </p:txBody>
      </p:sp>
      <p:sp>
        <p:nvSpPr>
          <p:cNvPr id="59" name="TextBox 58"/>
          <p:cNvSpPr txBox="1"/>
          <p:nvPr/>
        </p:nvSpPr>
        <p:spPr>
          <a:xfrm>
            <a:off x="7824192" y="4869160"/>
            <a:ext cx="11521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EGI Data hub</a:t>
            </a:r>
          </a:p>
        </p:txBody>
      </p:sp>
      <p:sp>
        <p:nvSpPr>
          <p:cNvPr id="60" name="TextBox 59"/>
          <p:cNvSpPr txBox="1"/>
          <p:nvPr/>
        </p:nvSpPr>
        <p:spPr>
          <a:xfrm>
            <a:off x="4171115" y="4869160"/>
            <a:ext cx="10081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B2Handle</a:t>
            </a:r>
            <a:endParaRPr lang="en-US" sz="1200" dirty="0"/>
          </a:p>
        </p:txBody>
      </p:sp>
      <p:sp>
        <p:nvSpPr>
          <p:cNvPr id="61" name="TextBox 60"/>
          <p:cNvSpPr txBox="1"/>
          <p:nvPr/>
        </p:nvSpPr>
        <p:spPr>
          <a:xfrm>
            <a:off x="5303912" y="4869160"/>
            <a:ext cx="10081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B2Share</a:t>
            </a:r>
            <a:endParaRPr lang="en-US" sz="1200" dirty="0"/>
          </a:p>
        </p:txBody>
      </p:sp>
      <p:pic>
        <p:nvPicPr>
          <p:cNvPr id="62" name="Picture 61"/>
          <p:cNvPicPr>
            <a:picLocks noChangeAspect="1"/>
          </p:cNvPicPr>
          <p:nvPr/>
        </p:nvPicPr>
        <p:blipFill>
          <a:blip r:embed="rId20"/>
          <a:stretch>
            <a:fillRect/>
          </a:stretch>
        </p:blipFill>
        <p:spPr>
          <a:xfrm>
            <a:off x="9300816" y="3789041"/>
            <a:ext cx="670543" cy="936104"/>
          </a:xfrm>
          <a:prstGeom prst="rect">
            <a:avLst/>
          </a:prstGeom>
        </p:spPr>
      </p:pic>
      <p:sp>
        <p:nvSpPr>
          <p:cNvPr id="63" name="TextBox 62"/>
          <p:cNvSpPr txBox="1"/>
          <p:nvPr/>
        </p:nvSpPr>
        <p:spPr>
          <a:xfrm>
            <a:off x="9120336" y="4797152"/>
            <a:ext cx="11521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EGI Online Storage</a:t>
            </a:r>
          </a:p>
        </p:txBody>
      </p:sp>
      <p:sp>
        <p:nvSpPr>
          <p:cNvPr id="64" name="TextBox 63"/>
          <p:cNvSpPr txBox="1"/>
          <p:nvPr/>
        </p:nvSpPr>
        <p:spPr>
          <a:xfrm>
            <a:off x="6600056" y="4869160"/>
            <a:ext cx="10081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B2Drop</a:t>
            </a:r>
            <a:endParaRPr lang="en-US" sz="1200" dirty="0"/>
          </a:p>
        </p:txBody>
      </p:sp>
      <p:pic>
        <p:nvPicPr>
          <p:cNvPr id="67" name="Picture 66"/>
          <p:cNvPicPr>
            <a:picLocks noChangeAspect="1"/>
          </p:cNvPicPr>
          <p:nvPr/>
        </p:nvPicPr>
        <p:blipFill>
          <a:blip r:embed="rId21"/>
          <a:stretch>
            <a:fillRect/>
          </a:stretch>
        </p:blipFill>
        <p:spPr>
          <a:xfrm>
            <a:off x="10560496" y="3861048"/>
            <a:ext cx="946944" cy="946944"/>
          </a:xfrm>
          <a:prstGeom prst="rect">
            <a:avLst/>
          </a:prstGeom>
        </p:spPr>
      </p:pic>
      <p:sp>
        <p:nvSpPr>
          <p:cNvPr id="68" name="TextBox 67"/>
          <p:cNvSpPr txBox="1"/>
          <p:nvPr/>
        </p:nvSpPr>
        <p:spPr>
          <a:xfrm>
            <a:off x="10416480" y="4797152"/>
            <a:ext cx="14401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Services for Sensitive data</a:t>
            </a:r>
          </a:p>
        </p:txBody>
      </p:sp>
      <p:pic>
        <p:nvPicPr>
          <p:cNvPr id="69" name="Picture 68"/>
          <p:cNvPicPr>
            <a:picLocks noChangeAspect="1"/>
          </p:cNvPicPr>
          <p:nvPr/>
        </p:nvPicPr>
        <p:blipFill>
          <a:blip r:embed="rId22"/>
          <a:stretch>
            <a:fillRect/>
          </a:stretch>
        </p:blipFill>
        <p:spPr>
          <a:xfrm>
            <a:off x="8184232" y="5445224"/>
            <a:ext cx="2032000" cy="622300"/>
          </a:xfrm>
          <a:prstGeom prst="rect">
            <a:avLst/>
          </a:prstGeom>
        </p:spPr>
      </p:pic>
      <p:sp>
        <p:nvSpPr>
          <p:cNvPr id="70" name="Rectangle 69"/>
          <p:cNvSpPr/>
          <p:nvPr/>
        </p:nvSpPr>
        <p:spPr>
          <a:xfrm>
            <a:off x="8184232" y="6165304"/>
            <a:ext cx="165587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400" dirty="0" err="1"/>
              <a:t>CernVM</a:t>
            </a:r>
            <a:r>
              <a:rPr lang="en-US" dirty="0"/>
              <a:t> </a:t>
            </a:r>
            <a:r>
              <a:rPr lang="en-US" sz="1400" dirty="0"/>
              <a:t>File System</a:t>
            </a:r>
          </a:p>
        </p:txBody>
      </p:sp>
      <p:sp>
        <p:nvSpPr>
          <p:cNvPr id="71" name="TextBox 70"/>
          <p:cNvSpPr txBox="1"/>
          <p:nvPr/>
        </p:nvSpPr>
        <p:spPr>
          <a:xfrm>
            <a:off x="4079776" y="6309320"/>
            <a:ext cx="10081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B2Stage</a:t>
            </a:r>
            <a:endParaRPr lang="en-US" sz="1200" dirty="0"/>
          </a:p>
        </p:txBody>
      </p:sp>
      <p:sp>
        <p:nvSpPr>
          <p:cNvPr id="72" name="TextBox 71"/>
          <p:cNvSpPr txBox="1"/>
          <p:nvPr/>
        </p:nvSpPr>
        <p:spPr>
          <a:xfrm>
            <a:off x="5303912" y="6309320"/>
            <a:ext cx="10081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B2Find</a:t>
            </a:r>
            <a:endParaRPr lang="en-US" sz="1200" dirty="0"/>
          </a:p>
        </p:txBody>
      </p:sp>
      <p:sp>
        <p:nvSpPr>
          <p:cNvPr id="73" name="TextBox 72"/>
          <p:cNvSpPr txBox="1"/>
          <p:nvPr/>
        </p:nvSpPr>
        <p:spPr>
          <a:xfrm>
            <a:off x="6528048" y="6309320"/>
            <a:ext cx="10081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B2Safe</a:t>
            </a:r>
            <a:endParaRPr lang="en-US" sz="1200" dirty="0"/>
          </a:p>
        </p:txBody>
      </p:sp>
      <p:sp>
        <p:nvSpPr>
          <p:cNvPr id="74" name="Oval 25">
            <a:extLst>
              <a:ext uri="{FF2B5EF4-FFF2-40B4-BE49-F238E27FC236}">
                <a16:creationId xmlns:a16="http://schemas.microsoft.com/office/drawing/2014/main" xmlns="" id="{CEF86E81-D5C7-4B0F-9C35-BAD8F341B9CB}"/>
              </a:ext>
            </a:extLst>
          </p:cNvPr>
          <p:cNvSpPr>
            <a:spLocks noChangeAspect="1"/>
          </p:cNvSpPr>
          <p:nvPr/>
        </p:nvSpPr>
        <p:spPr>
          <a:xfrm>
            <a:off x="7968208" y="3861048"/>
            <a:ext cx="864096" cy="865274"/>
          </a:xfrm>
          <a:custGeom>
            <a:avLst/>
            <a:gdLst/>
            <a:ahLst/>
            <a:cxnLst/>
            <a:rect l="l" t="t" r="r" b="b"/>
            <a:pathLst>
              <a:path w="3225370" h="3229762">
                <a:moveTo>
                  <a:pt x="1355872" y="0"/>
                </a:moveTo>
                <a:cubicBezTo>
                  <a:pt x="1564636" y="0"/>
                  <a:pt x="1733872" y="169236"/>
                  <a:pt x="1733872" y="378000"/>
                </a:cubicBezTo>
                <a:cubicBezTo>
                  <a:pt x="1733872" y="530834"/>
                  <a:pt x="1643169" y="662483"/>
                  <a:pt x="1512292" y="721255"/>
                </a:cubicBezTo>
                <a:lnTo>
                  <a:pt x="1607042" y="1169019"/>
                </a:lnTo>
                <a:cubicBezTo>
                  <a:pt x="1611319" y="1167786"/>
                  <a:pt x="1615651" y="1167712"/>
                  <a:pt x="1620000" y="1167712"/>
                </a:cubicBezTo>
                <a:cubicBezTo>
                  <a:pt x="1828764" y="1167712"/>
                  <a:pt x="1998000" y="1336948"/>
                  <a:pt x="1998000" y="1545712"/>
                </a:cubicBezTo>
                <a:lnTo>
                  <a:pt x="1996362" y="1567711"/>
                </a:lnTo>
                <a:lnTo>
                  <a:pt x="2525816" y="1711728"/>
                </a:lnTo>
                <a:cubicBezTo>
                  <a:pt x="2591164" y="1602543"/>
                  <a:pt x="2710810" y="1530128"/>
                  <a:pt x="2847370" y="1530128"/>
                </a:cubicBezTo>
                <a:cubicBezTo>
                  <a:pt x="3056134" y="1530128"/>
                  <a:pt x="3225370" y="1699364"/>
                  <a:pt x="3225370" y="1908128"/>
                </a:cubicBezTo>
                <a:cubicBezTo>
                  <a:pt x="3225370" y="2116892"/>
                  <a:pt x="3056134" y="2286128"/>
                  <a:pt x="2847370" y="2286128"/>
                </a:cubicBezTo>
                <a:cubicBezTo>
                  <a:pt x="2638606" y="2286128"/>
                  <a:pt x="2469370" y="2116892"/>
                  <a:pt x="2469370" y="1908128"/>
                </a:cubicBezTo>
                <a:lnTo>
                  <a:pt x="2475505" y="1847275"/>
                </a:lnTo>
                <a:lnTo>
                  <a:pt x="1957861" y="1706471"/>
                </a:lnTo>
                <a:cubicBezTo>
                  <a:pt x="1922674" y="1789256"/>
                  <a:pt x="1855841" y="1854310"/>
                  <a:pt x="1773397" y="1890608"/>
                </a:cubicBezTo>
                <a:lnTo>
                  <a:pt x="1908290" y="2478637"/>
                </a:lnTo>
                <a:cubicBezTo>
                  <a:pt x="2094333" y="2500701"/>
                  <a:pt x="2237929" y="2659462"/>
                  <a:pt x="2237929" y="2851762"/>
                </a:cubicBezTo>
                <a:cubicBezTo>
                  <a:pt x="2237929" y="3060526"/>
                  <a:pt x="2068693" y="3229762"/>
                  <a:pt x="1859929" y="3229762"/>
                </a:cubicBezTo>
                <a:cubicBezTo>
                  <a:pt x="1651165" y="3229762"/>
                  <a:pt x="1481929" y="3060526"/>
                  <a:pt x="1481929" y="2851762"/>
                </a:cubicBezTo>
                <a:cubicBezTo>
                  <a:pt x="1481929" y="2676759"/>
                  <a:pt x="1600854" y="2529533"/>
                  <a:pt x="1762693" y="2487978"/>
                </a:cubicBezTo>
                <a:lnTo>
                  <a:pt x="1632951" y="1922407"/>
                </a:lnTo>
                <a:cubicBezTo>
                  <a:pt x="1628677" y="1923639"/>
                  <a:pt x="1624347" y="1923712"/>
                  <a:pt x="1620000" y="1923712"/>
                </a:cubicBezTo>
                <a:cubicBezTo>
                  <a:pt x="1474614" y="1923712"/>
                  <a:pt x="1348399" y="1841634"/>
                  <a:pt x="1286703" y="1720478"/>
                </a:cubicBezTo>
                <a:lnTo>
                  <a:pt x="726463" y="1950491"/>
                </a:lnTo>
                <a:cubicBezTo>
                  <a:pt x="745503" y="1995553"/>
                  <a:pt x="756000" y="2045092"/>
                  <a:pt x="756000" y="2097083"/>
                </a:cubicBezTo>
                <a:cubicBezTo>
                  <a:pt x="756000" y="2305847"/>
                  <a:pt x="586764" y="2475083"/>
                  <a:pt x="378000" y="2475083"/>
                </a:cubicBezTo>
                <a:cubicBezTo>
                  <a:pt x="169236" y="2475083"/>
                  <a:pt x="0" y="2305847"/>
                  <a:pt x="0" y="2097083"/>
                </a:cubicBezTo>
                <a:cubicBezTo>
                  <a:pt x="0" y="1888319"/>
                  <a:pt x="169236" y="1719083"/>
                  <a:pt x="378000" y="1719083"/>
                </a:cubicBezTo>
                <a:cubicBezTo>
                  <a:pt x="481765" y="1719083"/>
                  <a:pt x="575764" y="1760894"/>
                  <a:pt x="643957" y="1828700"/>
                </a:cubicBezTo>
                <a:lnTo>
                  <a:pt x="1245626" y="1581679"/>
                </a:lnTo>
                <a:cubicBezTo>
                  <a:pt x="1242578" y="1569964"/>
                  <a:pt x="1242000" y="1557905"/>
                  <a:pt x="1242000" y="1545712"/>
                </a:cubicBezTo>
                <a:cubicBezTo>
                  <a:pt x="1242000" y="1391666"/>
                  <a:pt x="1334148" y="1259142"/>
                  <a:pt x="1466584" y="1200827"/>
                </a:cubicBezTo>
                <a:lnTo>
                  <a:pt x="1372109" y="754363"/>
                </a:lnTo>
                <a:cubicBezTo>
                  <a:pt x="1366762" y="755885"/>
                  <a:pt x="1361331" y="756000"/>
                  <a:pt x="1355872" y="756000"/>
                </a:cubicBezTo>
                <a:cubicBezTo>
                  <a:pt x="1147108" y="756000"/>
                  <a:pt x="977872" y="586764"/>
                  <a:pt x="977872" y="378000"/>
                </a:cubicBezTo>
                <a:cubicBezTo>
                  <a:pt x="977872" y="169236"/>
                  <a:pt x="1147108" y="0"/>
                  <a:pt x="1355872" y="0"/>
                </a:cubicBezTo>
                <a:close/>
              </a:path>
            </a:pathLst>
          </a:custGeom>
          <a:solidFill>
            <a:srgbClr val="0C4A9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3"/>
          <a:stretch>
            <a:fillRect/>
          </a:stretch>
        </p:blipFill>
        <p:spPr>
          <a:xfrm>
            <a:off x="10632504" y="5373216"/>
            <a:ext cx="1019827" cy="8380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241185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4294967295"/>
          </p:nvPr>
        </p:nvSpPr>
        <p:spPr>
          <a:xfrm>
            <a:off x="0" y="242176"/>
            <a:ext cx="12192000" cy="768085"/>
          </a:xfrm>
          <a:prstGeom prst="rect">
            <a:avLst/>
          </a:prstGeom>
        </p:spPr>
        <p:txBody>
          <a:bodyPr/>
          <a:lstStyle/>
          <a:p>
            <a:pPr marL="0" indent="0" algn="ctr">
              <a:buNone/>
            </a:pPr>
            <a:r>
              <a:rPr lang="en-US" altLang="ko-KR" sz="3600" dirty="0"/>
              <a:t>Our </a:t>
            </a:r>
            <a:r>
              <a:rPr lang="en-US" altLang="ko-KR" sz="3600" dirty="0">
                <a:solidFill>
                  <a:schemeClr val="accent1"/>
                </a:solidFill>
              </a:rPr>
              <a:t>Pilots</a:t>
            </a:r>
            <a:endParaRPr lang="en-US" altLang="ko-KR" sz="3600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4294967295"/>
          </p:nvPr>
        </p:nvSpPr>
        <p:spPr>
          <a:xfrm>
            <a:off x="0" y="1010261"/>
            <a:ext cx="12192000" cy="384043"/>
          </a:xfrm>
          <a:prstGeom prst="rect">
            <a:avLst/>
          </a:prstGeom>
        </p:spPr>
        <p:txBody>
          <a:bodyPr/>
          <a:lstStyle/>
          <a:p>
            <a:pPr marL="0" indent="0" algn="ctr">
              <a:buNone/>
            </a:pPr>
            <a:r>
              <a:rPr lang="en-US" altLang="ko-KR" sz="2000" dirty="0"/>
              <a:t>Insert the title of your subtitle Here</a:t>
            </a:r>
          </a:p>
        </p:txBody>
      </p:sp>
      <p:pic>
        <p:nvPicPr>
          <p:cNvPr id="2" name="Picture Placeholder 1" descr="Seaport.jpg"/>
          <p:cNvPicPr>
            <a:picLocks noGrp="1" noChangeAspect="1"/>
          </p:cNvPicPr>
          <p:nvPr>
            <p:ph type="pic" idx="1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49" r="4849"/>
          <a:stretch>
            <a:fillRect/>
          </a:stretch>
        </p:blipFill>
        <p:spPr>
          <a:xfrm>
            <a:off x="407988" y="1700213"/>
            <a:ext cx="3700462" cy="2305050"/>
          </a:xfrm>
        </p:spPr>
      </p:pic>
      <p:pic>
        <p:nvPicPr>
          <p:cNvPr id="6" name="Picture Placeholder 5" descr="aurora.jpg"/>
          <p:cNvPicPr>
            <a:picLocks noGrp="1" noChangeAspect="1"/>
          </p:cNvPicPr>
          <p:nvPr>
            <p:ph type="pic" idx="1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49" r="4849"/>
          <a:stretch>
            <a:fillRect/>
          </a:stretch>
        </p:blipFill>
        <p:spPr>
          <a:xfrm>
            <a:off x="4295775" y="1700213"/>
            <a:ext cx="3700463" cy="2305050"/>
          </a:xfrm>
        </p:spPr>
      </p:pic>
      <p:pic>
        <p:nvPicPr>
          <p:cNvPr id="8" name="Picture Placeholder 7" descr="CyberHAB2.png"/>
          <p:cNvPicPr>
            <a:picLocks noGrp="1" noChangeAspect="1"/>
          </p:cNvPicPr>
          <p:nvPr>
            <p:ph type="pic" idx="1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30" r="4830"/>
          <a:stretch>
            <a:fillRect/>
          </a:stretch>
        </p:blipFill>
        <p:spPr>
          <a:xfrm>
            <a:off x="8183563" y="1700213"/>
            <a:ext cx="3702050" cy="2305050"/>
          </a:xfrm>
        </p:spPr>
      </p:pic>
      <p:pic>
        <p:nvPicPr>
          <p:cNvPr id="10" name="Picture Placeholder 9" descr="Bot.jpg"/>
          <p:cNvPicPr>
            <a:picLocks noGrp="1" noChangeAspect="1"/>
          </p:cNvPicPr>
          <p:nvPr>
            <p:ph type="pic" idx="12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49" r="4849"/>
          <a:stretch>
            <a:fillRect/>
          </a:stretch>
        </p:blipFill>
        <p:spPr>
          <a:xfrm>
            <a:off x="407988" y="4148138"/>
            <a:ext cx="3700462" cy="2305050"/>
          </a:xfrm>
        </p:spPr>
      </p:pic>
      <p:pic>
        <p:nvPicPr>
          <p:cNvPr id="12" name="Picture Placeholder 11" descr="SportBP.jpg"/>
          <p:cNvPicPr>
            <a:picLocks noGrp="1" noChangeAspect="1"/>
          </p:cNvPicPr>
          <p:nvPr>
            <p:ph type="pic" idx="12"/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49" r="4849"/>
          <a:stretch>
            <a:fillRect/>
          </a:stretch>
        </p:blipFill>
        <p:spPr>
          <a:xfrm>
            <a:off x="4295775" y="4148138"/>
            <a:ext cx="3700463" cy="2305050"/>
          </a:xfrm>
        </p:spPr>
      </p:pic>
      <p:pic>
        <p:nvPicPr>
          <p:cNvPr id="13" name="Picture Placeholder 12" descr="Furniture.jpg"/>
          <p:cNvPicPr>
            <a:picLocks noGrp="1" noChangeAspect="1"/>
          </p:cNvPicPr>
          <p:nvPr>
            <p:ph type="pic" idx="12"/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30" r="4830"/>
          <a:stretch>
            <a:fillRect/>
          </a:stretch>
        </p:blipFill>
        <p:spPr>
          <a:xfrm>
            <a:off x="8183563" y="4148138"/>
            <a:ext cx="3702050" cy="2305050"/>
          </a:xfrm>
        </p:spPr>
      </p:pic>
      <p:sp>
        <p:nvSpPr>
          <p:cNvPr id="31" name="Rectangle 30"/>
          <p:cNvSpPr/>
          <p:nvPr/>
        </p:nvSpPr>
        <p:spPr>
          <a:xfrm>
            <a:off x="407368" y="3429000"/>
            <a:ext cx="3744416" cy="576064"/>
          </a:xfrm>
          <a:prstGeom prst="rect">
            <a:avLst/>
          </a:prstGeom>
          <a:solidFill>
            <a:schemeClr val="bg1">
              <a:alpha val="7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accent1"/>
                </a:solidFill>
              </a:rPr>
              <a:t>ACTION Seaport</a:t>
            </a:r>
          </a:p>
        </p:txBody>
      </p:sp>
      <p:sp>
        <p:nvSpPr>
          <p:cNvPr id="33" name="Rectangle 32"/>
          <p:cNvSpPr/>
          <p:nvPr/>
        </p:nvSpPr>
        <p:spPr>
          <a:xfrm>
            <a:off x="4295800" y="3429000"/>
            <a:ext cx="3744416" cy="576064"/>
          </a:xfrm>
          <a:prstGeom prst="rect">
            <a:avLst/>
          </a:prstGeom>
          <a:solidFill>
            <a:schemeClr val="bg1">
              <a:alpha val="7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rgbClr val="A4762A"/>
                </a:solidFill>
              </a:rPr>
              <a:t>Space Weather Data for the DRACO Observatory</a:t>
            </a:r>
          </a:p>
        </p:txBody>
      </p:sp>
      <p:sp>
        <p:nvSpPr>
          <p:cNvPr id="34" name="Rectangle 33"/>
          <p:cNvSpPr/>
          <p:nvPr/>
        </p:nvSpPr>
        <p:spPr>
          <a:xfrm>
            <a:off x="407368" y="5877272"/>
            <a:ext cx="3816424" cy="576064"/>
          </a:xfrm>
          <a:prstGeom prst="rect">
            <a:avLst/>
          </a:prstGeom>
          <a:solidFill>
            <a:schemeClr val="bg1">
              <a:alpha val="7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rgbClr val="A4762A"/>
                </a:solidFill>
              </a:rPr>
              <a:t>Bot Mitigation Engine</a:t>
            </a:r>
          </a:p>
        </p:txBody>
      </p:sp>
      <p:sp>
        <p:nvSpPr>
          <p:cNvPr id="35" name="Rectangle 34"/>
          <p:cNvSpPr/>
          <p:nvPr/>
        </p:nvSpPr>
        <p:spPr>
          <a:xfrm>
            <a:off x="4295800" y="5877272"/>
            <a:ext cx="3744416" cy="576064"/>
          </a:xfrm>
          <a:prstGeom prst="rect">
            <a:avLst/>
          </a:prstGeom>
          <a:solidFill>
            <a:schemeClr val="bg1">
              <a:alpha val="7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rgbClr val="A4762A"/>
                </a:solidFill>
              </a:rPr>
              <a:t>Sport Smart Video Analysis</a:t>
            </a:r>
          </a:p>
        </p:txBody>
      </p:sp>
      <p:sp>
        <p:nvSpPr>
          <p:cNvPr id="36" name="Rectangle 35"/>
          <p:cNvSpPr/>
          <p:nvPr/>
        </p:nvSpPr>
        <p:spPr>
          <a:xfrm>
            <a:off x="8184232" y="3429000"/>
            <a:ext cx="3744416" cy="576064"/>
          </a:xfrm>
          <a:prstGeom prst="rect">
            <a:avLst/>
          </a:prstGeom>
          <a:solidFill>
            <a:schemeClr val="bg1">
              <a:alpha val="7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rgbClr val="A4762A"/>
                </a:solidFill>
              </a:rPr>
              <a:t>CyberHAB</a:t>
            </a:r>
          </a:p>
        </p:txBody>
      </p:sp>
      <p:sp>
        <p:nvSpPr>
          <p:cNvPr id="37" name="Rectangle 36"/>
          <p:cNvSpPr/>
          <p:nvPr/>
        </p:nvSpPr>
        <p:spPr>
          <a:xfrm>
            <a:off x="8184232" y="5877272"/>
            <a:ext cx="3672408" cy="576064"/>
          </a:xfrm>
          <a:prstGeom prst="rect">
            <a:avLst/>
          </a:prstGeom>
          <a:solidFill>
            <a:schemeClr val="bg1">
              <a:alpha val="7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rgbClr val="A4762A"/>
                </a:solidFill>
              </a:rPr>
              <a:t>Furniture Enterprise Analytics Datafurn</a:t>
            </a:r>
          </a:p>
        </p:txBody>
      </p:sp>
    </p:spTree>
    <p:extLst>
      <p:ext uri="{BB962C8B-B14F-4D97-AF65-F5344CB8AC3E}">
        <p14:creationId xmlns:p14="http://schemas.microsoft.com/office/powerpoint/2010/main" val="370249810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4294967295"/>
          </p:nvPr>
        </p:nvSpPr>
        <p:spPr>
          <a:xfrm>
            <a:off x="0" y="242176"/>
            <a:ext cx="12192000" cy="768085"/>
          </a:xfrm>
          <a:prstGeom prst="rect">
            <a:avLst/>
          </a:prstGeom>
        </p:spPr>
        <p:txBody>
          <a:bodyPr/>
          <a:lstStyle/>
          <a:p>
            <a:pPr marL="0" indent="0" algn="ctr">
              <a:buNone/>
            </a:pPr>
            <a:r>
              <a:rPr lang="en-US" altLang="ko-KR" sz="3600" dirty="0"/>
              <a:t>Our </a:t>
            </a:r>
            <a:r>
              <a:rPr lang="en-US" altLang="ko-KR" sz="3600" dirty="0">
                <a:solidFill>
                  <a:schemeClr val="accent1"/>
                </a:solidFill>
              </a:rPr>
              <a:t>Pilots</a:t>
            </a:r>
            <a:endParaRPr lang="en-US" altLang="ko-KR" sz="3600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4294967295"/>
          </p:nvPr>
        </p:nvSpPr>
        <p:spPr>
          <a:xfrm>
            <a:off x="0" y="1010261"/>
            <a:ext cx="12192000" cy="384043"/>
          </a:xfrm>
          <a:prstGeom prst="rect">
            <a:avLst/>
          </a:prstGeom>
        </p:spPr>
        <p:txBody>
          <a:bodyPr/>
          <a:lstStyle/>
          <a:p>
            <a:pPr marL="0" indent="0" algn="ctr">
              <a:buNone/>
            </a:pPr>
            <a:r>
              <a:rPr lang="en-US" altLang="ko-KR" sz="2000" dirty="0"/>
              <a:t>Insert the title of your subtitle Here</a:t>
            </a:r>
          </a:p>
        </p:txBody>
      </p:sp>
      <p:pic>
        <p:nvPicPr>
          <p:cNvPr id="2" name="Picture Placeholder 1" descr="Seaport.jpg"/>
          <p:cNvPicPr>
            <a:picLocks noGrp="1" noChangeAspect="1"/>
          </p:cNvPicPr>
          <p:nvPr>
            <p:ph type="pic" idx="1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49" r="4849"/>
          <a:stretch>
            <a:fillRect/>
          </a:stretch>
        </p:blipFill>
        <p:spPr>
          <a:xfrm>
            <a:off x="407988" y="1700213"/>
            <a:ext cx="3700462" cy="2305050"/>
          </a:xfrm>
        </p:spPr>
      </p:pic>
      <p:pic>
        <p:nvPicPr>
          <p:cNvPr id="6" name="Picture Placeholder 5" descr="aurora.jpg"/>
          <p:cNvPicPr>
            <a:picLocks noGrp="1" noChangeAspect="1"/>
          </p:cNvPicPr>
          <p:nvPr>
            <p:ph type="pic" idx="1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49" r="4849"/>
          <a:stretch>
            <a:fillRect/>
          </a:stretch>
        </p:blipFill>
        <p:spPr>
          <a:xfrm>
            <a:off x="4295775" y="1700213"/>
            <a:ext cx="3700463" cy="2305050"/>
          </a:xfrm>
        </p:spPr>
      </p:pic>
      <p:pic>
        <p:nvPicPr>
          <p:cNvPr id="8" name="Picture Placeholder 7" descr="CyberHAB2.png"/>
          <p:cNvPicPr>
            <a:picLocks noGrp="1" noChangeAspect="1"/>
          </p:cNvPicPr>
          <p:nvPr>
            <p:ph type="pic" idx="12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30" r="4830"/>
          <a:stretch>
            <a:fillRect/>
          </a:stretch>
        </p:blipFill>
        <p:spPr>
          <a:xfrm>
            <a:off x="8183563" y="1700213"/>
            <a:ext cx="3702050" cy="2305050"/>
          </a:xfrm>
        </p:spPr>
      </p:pic>
      <p:pic>
        <p:nvPicPr>
          <p:cNvPr id="10" name="Picture Placeholder 9" descr="Bot.jpg"/>
          <p:cNvPicPr>
            <a:picLocks noGrp="1" noChangeAspect="1"/>
          </p:cNvPicPr>
          <p:nvPr>
            <p:ph type="pic" idx="12"/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49" r="4849"/>
          <a:stretch>
            <a:fillRect/>
          </a:stretch>
        </p:blipFill>
        <p:spPr>
          <a:xfrm>
            <a:off x="407988" y="4148138"/>
            <a:ext cx="3700462" cy="2305050"/>
          </a:xfrm>
        </p:spPr>
      </p:pic>
      <p:pic>
        <p:nvPicPr>
          <p:cNvPr id="12" name="Picture Placeholder 11" descr="SportBP.jpg"/>
          <p:cNvPicPr>
            <a:picLocks noGrp="1" noChangeAspect="1"/>
          </p:cNvPicPr>
          <p:nvPr>
            <p:ph type="pic" idx="12"/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49" r="4849"/>
          <a:stretch>
            <a:fillRect/>
          </a:stretch>
        </p:blipFill>
        <p:spPr>
          <a:xfrm>
            <a:off x="4295775" y="4148138"/>
            <a:ext cx="3700463" cy="2305050"/>
          </a:xfrm>
        </p:spPr>
      </p:pic>
      <p:pic>
        <p:nvPicPr>
          <p:cNvPr id="13" name="Picture Placeholder 12" descr="Furniture.jpg"/>
          <p:cNvPicPr>
            <a:picLocks noGrp="1" noChangeAspect="1"/>
          </p:cNvPicPr>
          <p:nvPr>
            <p:ph type="pic" idx="12"/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30" r="4830"/>
          <a:stretch>
            <a:fillRect/>
          </a:stretch>
        </p:blipFill>
        <p:spPr>
          <a:xfrm>
            <a:off x="8183563" y="4148138"/>
            <a:ext cx="3702050" cy="2305050"/>
          </a:xfrm>
        </p:spPr>
      </p:pic>
      <p:sp>
        <p:nvSpPr>
          <p:cNvPr id="31" name="Rectangle 30"/>
          <p:cNvSpPr/>
          <p:nvPr/>
        </p:nvSpPr>
        <p:spPr>
          <a:xfrm>
            <a:off x="407368" y="3429000"/>
            <a:ext cx="3744416" cy="576064"/>
          </a:xfrm>
          <a:prstGeom prst="rect">
            <a:avLst/>
          </a:prstGeom>
          <a:solidFill>
            <a:schemeClr val="bg1">
              <a:alpha val="7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accent1"/>
                </a:solidFill>
              </a:rPr>
              <a:t>ACTION Seaport</a:t>
            </a:r>
          </a:p>
        </p:txBody>
      </p:sp>
      <p:sp>
        <p:nvSpPr>
          <p:cNvPr id="33" name="Rectangle 32"/>
          <p:cNvSpPr/>
          <p:nvPr/>
        </p:nvSpPr>
        <p:spPr>
          <a:xfrm>
            <a:off x="4295800" y="3429000"/>
            <a:ext cx="3744416" cy="576064"/>
          </a:xfrm>
          <a:prstGeom prst="rect">
            <a:avLst/>
          </a:prstGeom>
          <a:solidFill>
            <a:schemeClr val="bg1">
              <a:alpha val="7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rgbClr val="A4762A"/>
                </a:solidFill>
              </a:rPr>
              <a:t>Space Weather Data for the DRACO Observatory</a:t>
            </a:r>
          </a:p>
        </p:txBody>
      </p:sp>
      <p:sp>
        <p:nvSpPr>
          <p:cNvPr id="34" name="Rectangle 33"/>
          <p:cNvSpPr/>
          <p:nvPr/>
        </p:nvSpPr>
        <p:spPr>
          <a:xfrm>
            <a:off x="407368" y="5877272"/>
            <a:ext cx="3816424" cy="576064"/>
          </a:xfrm>
          <a:prstGeom prst="rect">
            <a:avLst/>
          </a:prstGeom>
          <a:solidFill>
            <a:schemeClr val="bg1">
              <a:alpha val="7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rgbClr val="A4762A"/>
                </a:solidFill>
              </a:rPr>
              <a:t>Bot Mitigation Engine</a:t>
            </a:r>
          </a:p>
        </p:txBody>
      </p:sp>
      <p:sp>
        <p:nvSpPr>
          <p:cNvPr id="35" name="Rectangle 34"/>
          <p:cNvSpPr/>
          <p:nvPr/>
        </p:nvSpPr>
        <p:spPr>
          <a:xfrm>
            <a:off x="4295800" y="5877272"/>
            <a:ext cx="3744416" cy="576064"/>
          </a:xfrm>
          <a:prstGeom prst="rect">
            <a:avLst/>
          </a:prstGeom>
          <a:solidFill>
            <a:schemeClr val="bg1">
              <a:alpha val="7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rgbClr val="A4762A"/>
                </a:solidFill>
              </a:rPr>
              <a:t>Sport Smart Video Analysis</a:t>
            </a:r>
          </a:p>
        </p:txBody>
      </p:sp>
      <p:sp>
        <p:nvSpPr>
          <p:cNvPr id="36" name="Rectangle 35"/>
          <p:cNvSpPr/>
          <p:nvPr/>
        </p:nvSpPr>
        <p:spPr>
          <a:xfrm>
            <a:off x="8184232" y="3429000"/>
            <a:ext cx="3744416" cy="576064"/>
          </a:xfrm>
          <a:prstGeom prst="rect">
            <a:avLst/>
          </a:prstGeom>
          <a:solidFill>
            <a:schemeClr val="bg1">
              <a:alpha val="7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rgbClr val="A4762A"/>
                </a:solidFill>
              </a:rPr>
              <a:t>CyberHAB</a:t>
            </a:r>
          </a:p>
        </p:txBody>
      </p:sp>
      <p:sp>
        <p:nvSpPr>
          <p:cNvPr id="37" name="Rectangle 36"/>
          <p:cNvSpPr/>
          <p:nvPr/>
        </p:nvSpPr>
        <p:spPr>
          <a:xfrm>
            <a:off x="8184232" y="5877272"/>
            <a:ext cx="3672408" cy="576064"/>
          </a:xfrm>
          <a:prstGeom prst="rect">
            <a:avLst/>
          </a:prstGeom>
          <a:solidFill>
            <a:schemeClr val="bg1">
              <a:alpha val="7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rgbClr val="A4762A"/>
                </a:solidFill>
              </a:rPr>
              <a:t>Furniture Enterprise Analytics Datafurn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xmlns="" id="{D3511107-27DB-6947-A13E-F823C812B729}"/>
              </a:ext>
            </a:extLst>
          </p:cNvPr>
          <p:cNvSpPr/>
          <p:nvPr/>
        </p:nvSpPr>
        <p:spPr>
          <a:xfrm>
            <a:off x="407368" y="1700808"/>
            <a:ext cx="3744416" cy="2304256"/>
          </a:xfrm>
          <a:prstGeom prst="rect">
            <a:avLst/>
          </a:prstGeom>
          <a:solidFill>
            <a:schemeClr val="tx2">
              <a:alpha val="8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Improving safety and operational performance of seaports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xmlns="" id="{6E5AF113-796E-B848-9ECA-BC43B8597A02}"/>
              </a:ext>
            </a:extLst>
          </p:cNvPr>
          <p:cNvSpPr/>
          <p:nvPr/>
        </p:nvSpPr>
        <p:spPr>
          <a:xfrm>
            <a:off x="4295800" y="1700808"/>
            <a:ext cx="3744416" cy="2304256"/>
          </a:xfrm>
          <a:prstGeom prst="rect">
            <a:avLst/>
          </a:prstGeom>
          <a:solidFill>
            <a:schemeClr val="tx2">
              <a:alpha val="8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A Cloud Framework for State-of-the-art Space Weather 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xmlns="" id="{AA8EA747-3337-904F-94CB-28A454199DD0}"/>
              </a:ext>
            </a:extLst>
          </p:cNvPr>
          <p:cNvSpPr/>
          <p:nvPr/>
        </p:nvSpPr>
        <p:spPr>
          <a:xfrm>
            <a:off x="8184232" y="1700808"/>
            <a:ext cx="3744416" cy="2304256"/>
          </a:xfrm>
          <a:prstGeom prst="rect">
            <a:avLst/>
          </a:prstGeom>
          <a:solidFill>
            <a:schemeClr val="tx2">
              <a:alpha val="8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Using data cloud Services to manage harmful algae blooms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xmlns="" id="{3E183CF0-7854-454A-987A-7D7E9FD6E7D7}"/>
              </a:ext>
            </a:extLst>
          </p:cNvPr>
          <p:cNvSpPr/>
          <p:nvPr/>
        </p:nvSpPr>
        <p:spPr>
          <a:xfrm>
            <a:off x="407368" y="4149080"/>
            <a:ext cx="3744416" cy="2304256"/>
          </a:xfrm>
          <a:prstGeom prst="rect">
            <a:avLst/>
          </a:prstGeom>
          <a:solidFill>
            <a:schemeClr val="tx2">
              <a:alpha val="8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Solutions to secure online services from Botnets Attacks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xmlns="" id="{EE99A1DD-CA8B-974F-9096-6AB26FDC68CE}"/>
              </a:ext>
            </a:extLst>
          </p:cNvPr>
          <p:cNvSpPr/>
          <p:nvPr/>
        </p:nvSpPr>
        <p:spPr>
          <a:xfrm>
            <a:off x="4295800" y="4149080"/>
            <a:ext cx="3744416" cy="2304256"/>
          </a:xfrm>
          <a:prstGeom prst="rect">
            <a:avLst/>
          </a:prstGeom>
          <a:solidFill>
            <a:schemeClr val="tx2">
              <a:alpha val="8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/>
              <a:t>Analysing</a:t>
            </a:r>
            <a:r>
              <a:rPr lang="en-US" dirty="0"/>
              <a:t> Sport Performance through a </a:t>
            </a:r>
            <a:r>
              <a:rPr lang="en-US" dirty="0" err="1"/>
              <a:t>Coud</a:t>
            </a:r>
            <a:r>
              <a:rPr lang="en-US" dirty="0"/>
              <a:t>-hosted platform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xmlns="" id="{4055177A-35F1-E143-BC60-C7C3CAAFB77D}"/>
              </a:ext>
            </a:extLst>
          </p:cNvPr>
          <p:cNvSpPr/>
          <p:nvPr/>
        </p:nvSpPr>
        <p:spPr>
          <a:xfrm>
            <a:off x="8184232" y="4149080"/>
            <a:ext cx="3744416" cy="2304256"/>
          </a:xfrm>
          <a:prstGeom prst="rect">
            <a:avLst/>
          </a:prstGeom>
          <a:solidFill>
            <a:schemeClr val="tx2">
              <a:alpha val="8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Platform-as-a-Service Data Analytics for the Furniture Industry</a:t>
            </a:r>
          </a:p>
        </p:txBody>
      </p:sp>
    </p:spTree>
    <p:extLst>
      <p:ext uri="{BB962C8B-B14F-4D97-AF65-F5344CB8AC3E}">
        <p14:creationId xmlns:p14="http://schemas.microsoft.com/office/powerpoint/2010/main" val="17295194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 animBg="1"/>
      <p:bldP spid="19" grpId="0" animBg="1"/>
      <p:bldP spid="20" grpId="0" animBg="1"/>
      <p:bldP spid="21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b="0" dirty="0"/>
              <a:t>EOSC</a:t>
            </a:r>
            <a:r>
              <a:rPr lang="en-US" b="0" dirty="0">
                <a:solidFill>
                  <a:srgbClr val="A4762A"/>
                </a:solidFill>
              </a:rPr>
              <a:t>-DIH</a:t>
            </a:r>
            <a:r>
              <a:rPr lang="en-US" b="0" dirty="0"/>
              <a:t> </a:t>
            </a:r>
            <a:r>
              <a:rPr lang="en-US" b="0" dirty="0">
                <a:solidFill>
                  <a:schemeClr val="tx2"/>
                </a:solidFill>
              </a:rPr>
              <a:t>Service </a:t>
            </a:r>
            <a:r>
              <a:rPr lang="en-US" b="0" dirty="0">
                <a:solidFill>
                  <a:srgbClr val="A4762A"/>
                </a:solidFill>
              </a:rPr>
              <a:t>Vouchers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479376" y="1412776"/>
            <a:ext cx="11233248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>
                <a:solidFill>
                  <a:schemeClr val="tx2"/>
                </a:solidFill>
              </a:rPr>
              <a:t>What is a Service Voucher?</a:t>
            </a:r>
          </a:p>
          <a:p>
            <a:pPr marL="742950" lvl="1" indent="-285750">
              <a:buFont typeface="Arial"/>
              <a:buChar char="•"/>
            </a:pPr>
            <a:r>
              <a:rPr lang="en-US" sz="2400" dirty="0">
                <a:solidFill>
                  <a:schemeClr val="tx2"/>
                </a:solidFill>
              </a:rPr>
              <a:t>A mechanism for SMEs and Start-ups to have a specified </a:t>
            </a: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monetary value</a:t>
            </a:r>
            <a:r>
              <a:rPr lang="en-US" sz="2400" dirty="0">
                <a:solidFill>
                  <a:schemeClr val="tx2"/>
                </a:solidFill>
              </a:rPr>
              <a:t> that is redeemable</a:t>
            </a: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 in exchange for a variety service packages offered by EOSC-hub service providers.</a:t>
            </a:r>
          </a:p>
          <a:p>
            <a:pPr marL="285750" indent="-285750">
              <a:buFont typeface="Arial"/>
              <a:buChar char="•"/>
            </a:pPr>
            <a:endParaRPr lang="en-US" sz="2400" dirty="0">
              <a:solidFill>
                <a:schemeClr val="tx2"/>
              </a:solidFill>
            </a:endParaRPr>
          </a:p>
          <a:p>
            <a:r>
              <a:rPr lang="en-US" sz="2800" b="1" dirty="0">
                <a:solidFill>
                  <a:schemeClr val="tx2"/>
                </a:solidFill>
              </a:rPr>
              <a:t>How should I make an application?</a:t>
            </a:r>
          </a:p>
          <a:p>
            <a:pPr marL="742950" lvl="1" indent="-285750">
              <a:buFont typeface="Arial"/>
              <a:buChar char="•"/>
            </a:pPr>
            <a:r>
              <a:rPr lang="en-US" sz="2400" dirty="0">
                <a:solidFill>
                  <a:schemeClr val="tx2"/>
                </a:solidFill>
              </a:rPr>
              <a:t>You can submit an application through the Contact form in the EOSC-DIH website</a:t>
            </a:r>
          </a:p>
          <a:p>
            <a:pPr marL="285750" indent="-285750">
              <a:buFont typeface="Arial"/>
              <a:buChar char="•"/>
            </a:pPr>
            <a:endParaRPr lang="en-US" sz="2400" dirty="0">
              <a:solidFill>
                <a:schemeClr val="tx2"/>
              </a:solidFill>
            </a:endParaRPr>
          </a:p>
          <a:p>
            <a:r>
              <a:rPr lang="en-US" sz="2800" b="1" dirty="0">
                <a:solidFill>
                  <a:schemeClr val="tx2"/>
                </a:solidFill>
              </a:rPr>
              <a:t>How to obtain more information about the Service Vouchers and the EOSC-DIH?</a:t>
            </a:r>
          </a:p>
          <a:p>
            <a:pPr marL="742950" lvl="1" indent="-285750">
              <a:buFont typeface="Arial"/>
              <a:buChar char="•"/>
            </a:pPr>
            <a:r>
              <a:rPr lang="en-US" sz="2400" dirty="0">
                <a:solidFill>
                  <a:schemeClr val="tx2"/>
                </a:solidFill>
              </a:rPr>
              <a:t>Contact us at </a:t>
            </a:r>
            <a:r>
              <a:rPr lang="en-US" sz="2400" dirty="0">
                <a:solidFill>
                  <a:schemeClr val="tx2"/>
                </a:solidFill>
                <a:hlinkClick r:id="rId3"/>
              </a:rPr>
              <a:t>business@eosc-hub.eu</a:t>
            </a:r>
            <a:r>
              <a:rPr lang="en-US" sz="2400" dirty="0">
                <a:solidFill>
                  <a:schemeClr val="tx2"/>
                </a:solidFill>
              </a:rPr>
              <a:t> or visit our website </a:t>
            </a:r>
            <a:r>
              <a:rPr lang="en-US" sz="2400" dirty="0" err="1">
                <a:solidFill>
                  <a:schemeClr val="accent1"/>
                </a:solidFill>
              </a:rPr>
              <a:t>www.eosc-dih.eu</a:t>
            </a:r>
            <a:endParaRPr lang="en-US" sz="2400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21605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715487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b="0" dirty="0"/>
              <a:t>EOSC</a:t>
            </a:r>
            <a:r>
              <a:rPr lang="en-US" b="0" dirty="0">
                <a:solidFill>
                  <a:schemeClr val="accent1"/>
                </a:solidFill>
              </a:rPr>
              <a:t>-hub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Services for the European Open Science Cloud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18272" y="2132856"/>
            <a:ext cx="10666293" cy="35394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dirty="0">
                <a:solidFill>
                  <a:schemeClr val="tx2"/>
                </a:solidFill>
              </a:rPr>
              <a:t>The EOSC</a:t>
            </a:r>
            <a:r>
              <a:rPr lang="en-GB" sz="2800" dirty="0">
                <a:solidFill>
                  <a:schemeClr val="accent1"/>
                </a:solidFill>
              </a:rPr>
              <a:t>-hub </a:t>
            </a:r>
            <a:r>
              <a:rPr lang="en-GB" sz="2800" dirty="0">
                <a:solidFill>
                  <a:schemeClr val="tx2"/>
                </a:solidFill>
              </a:rPr>
              <a:t>project mobilises providers from the </a:t>
            </a:r>
            <a:r>
              <a:rPr lang="en-GB" sz="2800" b="1" dirty="0">
                <a:solidFill>
                  <a:schemeClr val="tx2"/>
                </a:solidFill>
              </a:rPr>
              <a:t>EGI Federation</a:t>
            </a:r>
            <a:r>
              <a:rPr lang="en-GB" sz="2800" dirty="0">
                <a:solidFill>
                  <a:schemeClr val="tx2"/>
                </a:solidFill>
              </a:rPr>
              <a:t>, </a:t>
            </a:r>
            <a:r>
              <a:rPr lang="en-GB" sz="2800" b="1" dirty="0">
                <a:solidFill>
                  <a:schemeClr val="tx2"/>
                </a:solidFill>
              </a:rPr>
              <a:t>EUDAT CDI</a:t>
            </a:r>
            <a:r>
              <a:rPr lang="en-GB" sz="2800" dirty="0">
                <a:solidFill>
                  <a:schemeClr val="tx2"/>
                </a:solidFill>
              </a:rPr>
              <a:t>, </a:t>
            </a:r>
            <a:r>
              <a:rPr lang="en-GB" sz="2800" b="1" dirty="0">
                <a:solidFill>
                  <a:schemeClr val="tx2"/>
                </a:solidFill>
              </a:rPr>
              <a:t>INDIGO-</a:t>
            </a:r>
            <a:r>
              <a:rPr lang="en-GB" sz="2800" b="1" dirty="0" err="1">
                <a:solidFill>
                  <a:schemeClr val="tx2"/>
                </a:solidFill>
              </a:rPr>
              <a:t>DataCloud</a:t>
            </a:r>
            <a:r>
              <a:rPr lang="en-GB" sz="2800" dirty="0">
                <a:solidFill>
                  <a:schemeClr val="tx2"/>
                </a:solidFill>
              </a:rPr>
              <a:t> and major research e-infrastructures to </a:t>
            </a:r>
            <a:r>
              <a:rPr lang="en-GB" sz="2800" dirty="0">
                <a:solidFill>
                  <a:srgbClr val="A4762A"/>
                </a:solidFill>
              </a:rPr>
              <a:t>jointly </a:t>
            </a:r>
            <a:r>
              <a:rPr lang="en-GB" sz="2800" dirty="0">
                <a:solidFill>
                  <a:schemeClr val="tx2"/>
                </a:solidFill>
              </a:rPr>
              <a:t>offer </a:t>
            </a:r>
            <a:r>
              <a:rPr lang="en-GB" sz="2800" dirty="0">
                <a:solidFill>
                  <a:schemeClr val="accent1"/>
                </a:solidFill>
              </a:rPr>
              <a:t>services, software and data </a:t>
            </a:r>
            <a:r>
              <a:rPr lang="en-GB" sz="2800" dirty="0">
                <a:solidFill>
                  <a:schemeClr val="tx2"/>
                </a:solidFill>
              </a:rPr>
              <a:t>for advanced data-driven research and innovation.</a:t>
            </a:r>
          </a:p>
          <a:p>
            <a:pPr algn="ctr"/>
            <a:r>
              <a:rPr lang="en-GB" sz="2800" dirty="0">
                <a:solidFill>
                  <a:schemeClr val="tx2"/>
                </a:solidFill>
              </a:rPr>
              <a:t> </a:t>
            </a:r>
          </a:p>
          <a:p>
            <a:pPr algn="ctr"/>
            <a:r>
              <a:rPr lang="en-GB" sz="2800" dirty="0">
                <a:solidFill>
                  <a:schemeClr val="tx2"/>
                </a:solidFill>
              </a:rPr>
              <a:t>These resources are offered via the </a:t>
            </a:r>
            <a:r>
              <a:rPr lang="en-GB" sz="2800" b="1" dirty="0">
                <a:solidFill>
                  <a:srgbClr val="A4762A"/>
                </a:solidFill>
              </a:rPr>
              <a:t>Hub</a:t>
            </a:r>
            <a:r>
              <a:rPr lang="en-GB" sz="2800" dirty="0">
                <a:solidFill>
                  <a:schemeClr val="tx2"/>
                </a:solidFill>
              </a:rPr>
              <a:t> – the integration and management system of the European Open Science Cloud, acting as a </a:t>
            </a:r>
            <a:r>
              <a:rPr lang="en-GB" sz="2800" dirty="0">
                <a:solidFill>
                  <a:srgbClr val="A4762A"/>
                </a:solidFill>
              </a:rPr>
              <a:t>single entry point for all stakeholders</a:t>
            </a:r>
            <a:r>
              <a:rPr lang="en-GB" sz="2800" dirty="0">
                <a:solidFill>
                  <a:schemeClr val="tx2"/>
                </a:solidFill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1364413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b="0" dirty="0"/>
              <a:t>EOSC-hub </a:t>
            </a:r>
            <a:r>
              <a:rPr lang="en-US" b="0" dirty="0">
                <a:solidFill>
                  <a:srgbClr val="A4762A"/>
                </a:solidFill>
              </a:rPr>
              <a:t>Mission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 sz="2000" dirty="0"/>
          </a:p>
          <a:p>
            <a:r>
              <a:rPr lang="en-US" sz="2000" dirty="0"/>
              <a:t>A </a:t>
            </a:r>
            <a:r>
              <a:rPr lang="en-US" sz="2000" dirty="0">
                <a:solidFill>
                  <a:srgbClr val="1F497D"/>
                </a:solidFill>
              </a:rPr>
              <a:t>federated</a:t>
            </a:r>
            <a:r>
              <a:rPr lang="en-US" sz="2000" dirty="0"/>
              <a:t> integration and management system for EOSC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8344" y="2492896"/>
            <a:ext cx="3575311" cy="2852934"/>
          </a:xfrm>
          <a:prstGeom prst="rect">
            <a:avLst/>
          </a:prstGeom>
        </p:spPr>
      </p:pic>
      <p:sp>
        <p:nvSpPr>
          <p:cNvPr id="5" name="Title 3"/>
          <p:cNvSpPr txBox="1">
            <a:spLocks/>
          </p:cNvSpPr>
          <p:nvPr/>
        </p:nvSpPr>
        <p:spPr>
          <a:xfrm>
            <a:off x="1991544" y="882586"/>
            <a:ext cx="5472608" cy="576064"/>
          </a:xfrm>
          <a:prstGeom prst="rect">
            <a:avLst/>
          </a:prstGeom>
        </p:spPr>
        <p:txBody>
          <a:bodyPr/>
          <a:lstStyle>
            <a:lvl1pPr algn="l" defTabSz="342900" rtl="0" eaLnBrk="1" latinLnBrk="0" hangingPunct="1">
              <a:spcBef>
                <a:spcPct val="0"/>
              </a:spcBef>
              <a:buNone/>
              <a:defRPr sz="3200" b="1" kern="1200">
                <a:solidFill>
                  <a:srgbClr val="1C3046"/>
                </a:solidFill>
                <a:latin typeface="+mn-lt"/>
                <a:ea typeface="+mj-ea"/>
                <a:cs typeface="+mj-cs"/>
              </a:defRPr>
            </a:lvl1pPr>
          </a:lstStyle>
          <a:p>
            <a:endParaRPr lang="en-US" dirty="0"/>
          </a:p>
        </p:txBody>
      </p:sp>
      <p:sp>
        <p:nvSpPr>
          <p:cNvPr id="6" name="Content Placeholder 4"/>
          <p:cNvSpPr txBox="1">
            <a:spLocks/>
          </p:cNvSpPr>
          <p:nvPr/>
        </p:nvSpPr>
        <p:spPr>
          <a:xfrm>
            <a:off x="1981200" y="1314634"/>
            <a:ext cx="8229600" cy="4525963"/>
          </a:xfrm>
          <a:prstGeom prst="rect">
            <a:avLst/>
          </a:prstGeom>
        </p:spPr>
        <p:txBody>
          <a:bodyPr>
            <a:normAutofit/>
          </a:bodyPr>
          <a:lstStyle>
            <a:lvl1pPr marL="257175" indent="-257175" algn="l" defTabSz="342900" rtl="0" eaLnBrk="1" latinLnBrk="0" hangingPunct="1">
              <a:spcBef>
                <a:spcPct val="20000"/>
              </a:spcBef>
              <a:buSzPct val="100000"/>
              <a:buFontTx/>
              <a:buBlip>
                <a:blip r:embed="rId3"/>
              </a:buBlip>
              <a:defRPr lang="en-GB" sz="2800" b="0" i="0" kern="1200" noProof="0" dirty="0" smtClean="0">
                <a:solidFill>
                  <a:schemeClr val="tx1">
                    <a:lumMod val="75000"/>
                  </a:schemeClr>
                </a:solidFill>
                <a:latin typeface="+mn-lt"/>
                <a:ea typeface="Source Sans Pro" charset="0"/>
                <a:cs typeface="Source Sans Pro" charset="0"/>
              </a:defRPr>
            </a:lvl1pPr>
            <a:lvl2pPr marL="557213" indent="-214313" algn="l" defTabSz="342900" rtl="0" eaLnBrk="1" latinLnBrk="0" hangingPunct="1">
              <a:spcBef>
                <a:spcPct val="20000"/>
              </a:spcBef>
              <a:buSzPct val="90000"/>
              <a:buFont typeface="Calibri" panose="020F0502020204030204" pitchFamily="34" charset="0"/>
              <a:buChar char="-"/>
              <a:defRPr lang="en-GB" sz="2600" b="0" i="0" kern="1200" noProof="0" dirty="0" smtClean="0">
                <a:solidFill>
                  <a:schemeClr val="tx1">
                    <a:lumMod val="75000"/>
                  </a:schemeClr>
                </a:solidFill>
                <a:latin typeface="+mn-lt"/>
                <a:ea typeface="Source Sans Pro" charset="0"/>
                <a:cs typeface="Source Sans Pro" charset="0"/>
              </a:defRPr>
            </a:lvl2pPr>
            <a:lvl3pPr marL="857250" indent="-171450" algn="l" defTabSz="342900" rtl="0" eaLnBrk="1" latinLnBrk="0" hangingPunct="1">
              <a:spcBef>
                <a:spcPct val="20000"/>
              </a:spcBef>
              <a:buSzPct val="80000"/>
              <a:buFont typeface="Wingdings" panose="05000000000000000000" pitchFamily="2" charset="2"/>
              <a:buChar char="§"/>
              <a:defRPr lang="en-GB" sz="2400" b="0" i="0" kern="1200" noProof="0" dirty="0" smtClean="0">
                <a:solidFill>
                  <a:schemeClr val="tx1">
                    <a:lumMod val="75000"/>
                  </a:schemeClr>
                </a:solidFill>
                <a:latin typeface="+mn-lt"/>
                <a:ea typeface="Source Sans Pro" charset="0"/>
                <a:cs typeface="Source Sans Pro" charset="0"/>
              </a:defRPr>
            </a:lvl3pPr>
            <a:lvl4pPr marL="1200150" marR="0" indent="-171450" algn="l" defTabSz="3429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70000"/>
              <a:buFont typeface="Calibri" panose="020F0502020204030204" pitchFamily="34" charset="0"/>
              <a:buChar char="-"/>
              <a:tabLst/>
              <a:defRPr lang="en-GB" sz="2800" b="0" i="0" kern="1200" noProof="0" dirty="0" smtClean="0">
                <a:solidFill>
                  <a:schemeClr val="tx1">
                    <a:lumMod val="75000"/>
                  </a:schemeClr>
                </a:solidFill>
                <a:latin typeface="+mn-lt"/>
                <a:ea typeface="Source Sans Pro" charset="0"/>
                <a:cs typeface="Source Sans Pro" charset="0"/>
              </a:defRPr>
            </a:lvl4pPr>
            <a:lvl5pPr marL="1371600" marR="0" indent="0" algn="l" defTabSz="3429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80000"/>
              <a:buFontTx/>
              <a:buNone/>
              <a:tabLst/>
              <a:defRPr sz="2800" b="0" i="0" kern="1200">
                <a:solidFill>
                  <a:schemeClr val="tx1">
                    <a:lumMod val="75000"/>
                  </a:schemeClr>
                </a:solidFill>
                <a:latin typeface="+mn-lt"/>
                <a:ea typeface="Source Sans Pro" charset="0"/>
                <a:cs typeface="Source Sans Pro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Tx/>
              <a:buNone/>
            </a:pPr>
            <a:endParaRPr lang="en-US" sz="3600" dirty="0"/>
          </a:p>
          <a:p>
            <a:pPr marL="0" indent="0" algn="ctr">
              <a:buFontTx/>
              <a:buNone/>
            </a:pPr>
            <a:endParaRPr lang="en-US" sz="3600" dirty="0"/>
          </a:p>
        </p:txBody>
      </p:sp>
      <p:sp>
        <p:nvSpPr>
          <p:cNvPr id="7" name="TextBox 6"/>
          <p:cNvSpPr txBox="1"/>
          <p:nvPr/>
        </p:nvSpPr>
        <p:spPr>
          <a:xfrm>
            <a:off x="1919536" y="3186842"/>
            <a:ext cx="2376264" cy="1754327"/>
          </a:xfrm>
          <a:prstGeom prst="rect">
            <a:avLst/>
          </a:prstGeom>
          <a:solidFill>
            <a:schemeClr val="accent4"/>
          </a:solidFill>
        </p:spPr>
        <p:txBody>
          <a:bodyPr wrap="square" rtlCol="0">
            <a:spAutoFit/>
          </a:bodyPr>
          <a:lstStyle/>
          <a:p>
            <a:pPr marL="169863" lvl="0" indent="-169863">
              <a:buFont typeface="Arial"/>
              <a:buChar char="•"/>
            </a:pPr>
            <a:r>
              <a:rPr lang="en-US" dirty="0">
                <a:solidFill>
                  <a:srgbClr val="1C3046"/>
                </a:solidFill>
              </a:rPr>
              <a:t>Data</a:t>
            </a:r>
          </a:p>
          <a:p>
            <a:pPr marL="169863" lvl="0" indent="-169863">
              <a:buFont typeface="Arial"/>
              <a:buChar char="•"/>
            </a:pPr>
            <a:r>
              <a:rPr lang="en-US" dirty="0">
                <a:solidFill>
                  <a:srgbClr val="1C3046"/>
                </a:solidFill>
              </a:rPr>
              <a:t>Applications &amp; tools</a:t>
            </a:r>
          </a:p>
          <a:p>
            <a:pPr marL="169863" lvl="0" indent="-169863">
              <a:buFont typeface="Arial"/>
              <a:buChar char="•"/>
            </a:pPr>
            <a:r>
              <a:rPr lang="en-US" dirty="0">
                <a:solidFill>
                  <a:srgbClr val="1C3046"/>
                </a:solidFill>
              </a:rPr>
              <a:t>Baseline services (storage, compute, connectivity)</a:t>
            </a:r>
            <a:endParaRPr lang="is-IS" dirty="0">
              <a:solidFill>
                <a:srgbClr val="1C3046"/>
              </a:solidFill>
            </a:endParaRPr>
          </a:p>
          <a:p>
            <a:pPr marL="169863" lvl="0" indent="-169863">
              <a:buFont typeface="Arial"/>
              <a:buChar char="•"/>
            </a:pPr>
            <a:r>
              <a:rPr lang="is-IS" dirty="0">
                <a:solidFill>
                  <a:srgbClr val="1C3046"/>
                </a:solidFill>
              </a:rPr>
              <a:t>Training, consultants</a:t>
            </a:r>
            <a:endParaRPr lang="en-US" dirty="0">
              <a:solidFill>
                <a:srgbClr val="1C3046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021196" y="3437706"/>
            <a:ext cx="2395284" cy="1200329"/>
          </a:xfrm>
          <a:prstGeom prst="rect">
            <a:avLst/>
          </a:prstGeom>
          <a:solidFill>
            <a:schemeClr val="accent4"/>
          </a:solidFill>
        </p:spPr>
        <p:txBody>
          <a:bodyPr wrap="square" rtlCol="0">
            <a:spAutoFit/>
          </a:bodyPr>
          <a:lstStyle/>
          <a:p>
            <a:pPr marL="169863" lvl="0" indent="-169863">
              <a:buFont typeface="Arial"/>
              <a:buChar char="•"/>
            </a:pPr>
            <a:r>
              <a:rPr lang="en-US" dirty="0">
                <a:solidFill>
                  <a:srgbClr val="1C3046"/>
                </a:solidFill>
              </a:rPr>
              <a:t>Marketplace</a:t>
            </a:r>
          </a:p>
          <a:p>
            <a:pPr marL="169863" lvl="0" indent="-169863">
              <a:buFont typeface="Arial"/>
              <a:buChar char="•"/>
            </a:pPr>
            <a:r>
              <a:rPr lang="en-US" dirty="0">
                <a:solidFill>
                  <a:srgbClr val="1C3046"/>
                </a:solidFill>
              </a:rPr>
              <a:t>AAI</a:t>
            </a:r>
          </a:p>
          <a:p>
            <a:pPr marL="169863" lvl="0" indent="-169863">
              <a:buFont typeface="Arial"/>
              <a:buChar char="•"/>
            </a:pPr>
            <a:r>
              <a:rPr lang="en-US" dirty="0">
                <a:solidFill>
                  <a:srgbClr val="1C3046"/>
                </a:solidFill>
              </a:rPr>
              <a:t>Accounting</a:t>
            </a:r>
          </a:p>
          <a:p>
            <a:pPr marL="169863" lvl="0" indent="-169863">
              <a:buFont typeface="Arial"/>
              <a:buChar char="•"/>
            </a:pPr>
            <a:r>
              <a:rPr lang="en-US" dirty="0">
                <a:solidFill>
                  <a:srgbClr val="1C3046"/>
                </a:solidFill>
              </a:rPr>
              <a:t>Monitoring</a:t>
            </a:r>
          </a:p>
        </p:txBody>
      </p:sp>
      <p:sp>
        <p:nvSpPr>
          <p:cNvPr id="9" name="Rectangular Callout 8"/>
          <p:cNvSpPr/>
          <p:nvPr/>
        </p:nvSpPr>
        <p:spPr>
          <a:xfrm>
            <a:off x="8184232" y="1997546"/>
            <a:ext cx="2160240" cy="1224136"/>
          </a:xfrm>
          <a:prstGeom prst="wedgeRectCallout">
            <a:avLst>
              <a:gd name="adj1" fmla="val -19955"/>
              <a:gd name="adj2" fmla="val 74890"/>
            </a:avLst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is-IS" dirty="0">
                <a:solidFill>
                  <a:schemeClr val="tx1">
                    <a:lumMod val="50000"/>
                  </a:schemeClr>
                </a:solidFill>
              </a:rPr>
              <a:t>Usage according to</a:t>
            </a:r>
            <a:br>
              <a:rPr lang="is-IS" dirty="0">
                <a:solidFill>
                  <a:schemeClr val="tx1">
                    <a:lumMod val="50000"/>
                  </a:schemeClr>
                </a:solidFill>
              </a:rPr>
            </a:br>
            <a:r>
              <a:rPr lang="is-IS" b="1" dirty="0">
                <a:solidFill>
                  <a:srgbClr val="B5892D"/>
                </a:solidFill>
              </a:rPr>
              <a:t>Principles of engagement</a:t>
            </a:r>
            <a:r>
              <a:rPr lang="is-IS" dirty="0">
                <a:solidFill>
                  <a:schemeClr val="tx1">
                    <a:lumMod val="50000"/>
                  </a:schemeClr>
                </a:solidFill>
              </a:rPr>
              <a:t/>
            </a:r>
            <a:br>
              <a:rPr lang="is-IS" dirty="0">
                <a:solidFill>
                  <a:schemeClr val="tx1">
                    <a:lumMod val="50000"/>
                  </a:schemeClr>
                </a:solidFill>
              </a:rPr>
            </a:br>
            <a:endParaRPr lang="en-US" sz="1400" dirty="0"/>
          </a:p>
        </p:txBody>
      </p:sp>
      <p:sp>
        <p:nvSpPr>
          <p:cNvPr id="10" name="Rectangular Callout 9"/>
          <p:cNvSpPr/>
          <p:nvPr/>
        </p:nvSpPr>
        <p:spPr>
          <a:xfrm>
            <a:off x="1919536" y="1746682"/>
            <a:ext cx="2160240" cy="1224136"/>
          </a:xfrm>
          <a:prstGeom prst="wedgeRectCallout">
            <a:avLst>
              <a:gd name="adj1" fmla="val -19955"/>
              <a:gd name="adj2" fmla="val 74890"/>
            </a:avLst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is-IS" dirty="0">
                <a:solidFill>
                  <a:schemeClr val="tx1">
                    <a:lumMod val="50000"/>
                  </a:schemeClr>
                </a:solidFill>
              </a:rPr>
              <a:t>From the consortium AND from </a:t>
            </a:r>
            <a:r>
              <a:rPr lang="is-IS" b="1" dirty="0">
                <a:solidFill>
                  <a:srgbClr val="B5892D"/>
                </a:solidFill>
              </a:rPr>
              <a:t>external contributors</a:t>
            </a:r>
            <a:endParaRPr lang="en-US" dirty="0">
              <a:solidFill>
                <a:srgbClr val="B5892D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740024" y="5165898"/>
            <a:ext cx="2699792" cy="1477328"/>
          </a:xfrm>
          <a:prstGeom prst="rect">
            <a:avLst/>
          </a:prstGeom>
          <a:solidFill>
            <a:schemeClr val="accent4"/>
          </a:solidFill>
        </p:spPr>
        <p:txBody>
          <a:bodyPr wrap="square" rtlCol="0">
            <a:spAutoFit/>
          </a:bodyPr>
          <a:lstStyle/>
          <a:p>
            <a:pPr marL="169863" lvl="0" indent="-169863">
              <a:buFont typeface="Arial"/>
              <a:buChar char="•"/>
            </a:pPr>
            <a:r>
              <a:rPr lang="en-US" dirty="0">
                <a:solidFill>
                  <a:srgbClr val="1C3046"/>
                </a:solidFill>
              </a:rPr>
              <a:t>Lightweight certification of providers</a:t>
            </a:r>
          </a:p>
          <a:p>
            <a:pPr marL="169863" lvl="0" indent="-169863">
              <a:buFont typeface="Arial"/>
              <a:buChar char="•"/>
            </a:pPr>
            <a:r>
              <a:rPr lang="en-US" dirty="0">
                <a:solidFill>
                  <a:srgbClr val="1C3046"/>
                </a:solidFill>
              </a:rPr>
              <a:t>SLA negotiation</a:t>
            </a:r>
          </a:p>
          <a:p>
            <a:pPr marL="169863" lvl="0" indent="-169863">
              <a:buFont typeface="Arial"/>
              <a:buChar char="•"/>
            </a:pPr>
            <a:r>
              <a:rPr lang="en-US" dirty="0">
                <a:solidFill>
                  <a:srgbClr val="1C3046"/>
                </a:solidFill>
              </a:rPr>
              <a:t>Customer Relationship Management</a:t>
            </a:r>
          </a:p>
        </p:txBody>
      </p:sp>
      <p:sp>
        <p:nvSpPr>
          <p:cNvPr id="13" name="Rectangle 12"/>
          <p:cNvSpPr/>
          <p:nvPr/>
        </p:nvSpPr>
        <p:spPr>
          <a:xfrm>
            <a:off x="7968208" y="4915034"/>
            <a:ext cx="2592288" cy="1754326"/>
          </a:xfrm>
          <a:prstGeom prst="rect">
            <a:avLst/>
          </a:prstGeom>
          <a:solidFill>
            <a:schemeClr val="accent4"/>
          </a:solidFill>
        </p:spPr>
        <p:txBody>
          <a:bodyPr wrap="square">
            <a:spAutoFit/>
          </a:bodyPr>
          <a:lstStyle/>
          <a:p>
            <a:pPr marL="169863" lvl="2" indent="-130175">
              <a:buFont typeface="Arial"/>
              <a:buChar char="•"/>
            </a:pPr>
            <a:r>
              <a:rPr lang="en-US" dirty="0">
                <a:solidFill>
                  <a:srgbClr val="1C3046"/>
                </a:solidFill>
              </a:rPr>
              <a:t>Security regulations,</a:t>
            </a:r>
          </a:p>
          <a:p>
            <a:pPr marL="169863" lvl="2" indent="-130175">
              <a:buFont typeface="Arial"/>
              <a:buChar char="•"/>
            </a:pPr>
            <a:r>
              <a:rPr lang="en-US" dirty="0">
                <a:solidFill>
                  <a:srgbClr val="1C3046"/>
                </a:solidFill>
              </a:rPr>
              <a:t>Compliance to standards,</a:t>
            </a:r>
          </a:p>
          <a:p>
            <a:pPr marL="169863" lvl="2" indent="-130175">
              <a:buFont typeface="Arial"/>
              <a:buChar char="•"/>
            </a:pPr>
            <a:r>
              <a:rPr lang="en-US" dirty="0">
                <a:solidFill>
                  <a:srgbClr val="1C3046"/>
                </a:solidFill>
              </a:rPr>
              <a:t>Terms of use,</a:t>
            </a:r>
          </a:p>
          <a:p>
            <a:pPr marL="169863" lvl="2" indent="-130175">
              <a:buFont typeface="Arial"/>
              <a:buChar char="•"/>
            </a:pPr>
            <a:r>
              <a:rPr lang="en-US" dirty="0">
                <a:solidFill>
                  <a:srgbClr val="1C3046"/>
                </a:solidFill>
              </a:rPr>
              <a:t>FAIR implementation guidelines </a:t>
            </a:r>
          </a:p>
        </p:txBody>
      </p:sp>
      <p:sp>
        <p:nvSpPr>
          <p:cNvPr id="11" name="Rectangular Callout 10"/>
          <p:cNvSpPr/>
          <p:nvPr/>
        </p:nvSpPr>
        <p:spPr>
          <a:xfrm>
            <a:off x="4295800" y="5707122"/>
            <a:ext cx="1800200" cy="792088"/>
          </a:xfrm>
          <a:prstGeom prst="wedgeRectCallout">
            <a:avLst>
              <a:gd name="adj1" fmla="val -70850"/>
              <a:gd name="adj2" fmla="val -22676"/>
            </a:avLst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is-IS" dirty="0">
                <a:solidFill>
                  <a:schemeClr val="tx1">
                    <a:lumMod val="50000"/>
                  </a:schemeClr>
                </a:solidFill>
              </a:rPr>
              <a:t>Based on </a:t>
            </a:r>
            <a:r>
              <a:rPr lang="is-IS" b="1" dirty="0">
                <a:solidFill>
                  <a:srgbClr val="B5892D"/>
                </a:solidFill>
              </a:rPr>
              <a:t>FitSM</a:t>
            </a:r>
            <a:endParaRPr lang="en-US" dirty="0">
              <a:solidFill>
                <a:srgbClr val="B5892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15971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b="0" dirty="0">
                <a:solidFill>
                  <a:schemeClr val="accent1"/>
                </a:solidFill>
              </a:rPr>
              <a:t>Fair</a:t>
            </a:r>
            <a:r>
              <a:rPr lang="en-US" b="0" dirty="0"/>
              <a:t> DATA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Principles</a:t>
            </a:r>
          </a:p>
        </p:txBody>
      </p:sp>
      <p:sp>
        <p:nvSpPr>
          <p:cNvPr id="4" name="Shape 173"/>
          <p:cNvSpPr txBox="1"/>
          <p:nvPr/>
        </p:nvSpPr>
        <p:spPr>
          <a:xfrm>
            <a:off x="715408" y="1437104"/>
            <a:ext cx="2556000" cy="104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7200" dirty="0">
                <a:solidFill>
                  <a:schemeClr val="accent1"/>
                </a:solidFill>
              </a:rPr>
              <a:t>F</a:t>
            </a:r>
            <a:r>
              <a:rPr lang="en-US" dirty="0">
                <a:solidFill>
                  <a:schemeClr val="accent1"/>
                </a:solidFill>
              </a:rPr>
              <a:t>indable</a:t>
            </a:r>
            <a:endParaRPr dirty="0">
              <a:solidFill>
                <a:schemeClr val="accent1"/>
              </a:solidFill>
            </a:endParaRPr>
          </a:p>
        </p:txBody>
      </p:sp>
      <p:sp>
        <p:nvSpPr>
          <p:cNvPr id="5" name="Shape 174"/>
          <p:cNvSpPr txBox="1"/>
          <p:nvPr/>
        </p:nvSpPr>
        <p:spPr>
          <a:xfrm>
            <a:off x="715408" y="2787604"/>
            <a:ext cx="2556000" cy="30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lang="en-US" b="1" dirty="0">
                <a:solidFill>
                  <a:srgbClr val="192E44"/>
                </a:solidFill>
              </a:rPr>
              <a:t>Data</a:t>
            </a:r>
            <a:r>
              <a:rPr lang="en-US" dirty="0">
                <a:solidFill>
                  <a:srgbClr val="192E44"/>
                </a:solidFill>
              </a:rPr>
              <a:t> has </a:t>
            </a:r>
            <a:r>
              <a:rPr lang="en-US" b="1" dirty="0">
                <a:solidFill>
                  <a:srgbClr val="192E44"/>
                </a:solidFill>
              </a:rPr>
              <a:t>rich metadata</a:t>
            </a:r>
            <a:r>
              <a:rPr lang="en-US" dirty="0">
                <a:solidFill>
                  <a:srgbClr val="192E44"/>
                </a:solidFill>
              </a:rPr>
              <a:t>, specifies </a:t>
            </a:r>
            <a:r>
              <a:rPr lang="en-US" b="1" dirty="0">
                <a:solidFill>
                  <a:srgbClr val="192E44"/>
                </a:solidFill>
              </a:rPr>
              <a:t>data identifiers</a:t>
            </a:r>
            <a:r>
              <a:rPr lang="en-US" dirty="0">
                <a:solidFill>
                  <a:srgbClr val="192E44"/>
                </a:solidFill>
              </a:rPr>
              <a:t>, has a </a:t>
            </a:r>
            <a:r>
              <a:rPr lang="en-US" b="1" dirty="0">
                <a:solidFill>
                  <a:srgbClr val="192E44"/>
                </a:solidFill>
              </a:rPr>
              <a:t>globally unique persistent identifier</a:t>
            </a:r>
            <a:r>
              <a:rPr lang="en-US" dirty="0">
                <a:solidFill>
                  <a:srgbClr val="192E44"/>
                </a:solidFill>
              </a:rPr>
              <a:t> and is registered and/or indexed in </a:t>
            </a:r>
            <a:r>
              <a:rPr lang="en-US" b="1" dirty="0">
                <a:solidFill>
                  <a:srgbClr val="192E44"/>
                </a:solidFill>
              </a:rPr>
              <a:t>searchable resources</a:t>
            </a:r>
            <a:endParaRPr b="1" dirty="0">
              <a:solidFill>
                <a:srgbClr val="192E44"/>
              </a:solidFill>
            </a:endParaRPr>
          </a:p>
        </p:txBody>
      </p:sp>
      <p:sp>
        <p:nvSpPr>
          <p:cNvPr id="6" name="Shape 175"/>
          <p:cNvSpPr txBox="1"/>
          <p:nvPr/>
        </p:nvSpPr>
        <p:spPr>
          <a:xfrm>
            <a:off x="3283208" y="1437104"/>
            <a:ext cx="2803200" cy="104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7200" dirty="0">
                <a:solidFill>
                  <a:srgbClr val="A4762A"/>
                </a:solidFill>
              </a:rPr>
              <a:t>A</a:t>
            </a:r>
            <a:r>
              <a:rPr lang="en-US" dirty="0">
                <a:solidFill>
                  <a:srgbClr val="A4762A"/>
                </a:solidFill>
              </a:rPr>
              <a:t>ccessible</a:t>
            </a:r>
            <a:endParaRPr dirty="0">
              <a:solidFill>
                <a:srgbClr val="A4762A"/>
              </a:solidFill>
            </a:endParaRPr>
          </a:p>
        </p:txBody>
      </p:sp>
      <p:sp>
        <p:nvSpPr>
          <p:cNvPr id="7" name="Shape 176"/>
          <p:cNvSpPr txBox="1"/>
          <p:nvPr/>
        </p:nvSpPr>
        <p:spPr>
          <a:xfrm>
            <a:off x="6099008" y="1437104"/>
            <a:ext cx="2803200" cy="104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7200" dirty="0">
                <a:solidFill>
                  <a:srgbClr val="A4762A"/>
                </a:solidFill>
              </a:rPr>
              <a:t>I</a:t>
            </a:r>
            <a:r>
              <a:rPr lang="en-US" dirty="0">
                <a:solidFill>
                  <a:srgbClr val="A4762A"/>
                </a:solidFill>
              </a:rPr>
              <a:t>nteroperable</a:t>
            </a:r>
            <a:endParaRPr dirty="0">
              <a:solidFill>
                <a:srgbClr val="A4762A"/>
              </a:solidFill>
            </a:endParaRPr>
          </a:p>
        </p:txBody>
      </p:sp>
      <p:sp>
        <p:nvSpPr>
          <p:cNvPr id="8" name="Shape 177"/>
          <p:cNvSpPr txBox="1"/>
          <p:nvPr/>
        </p:nvSpPr>
        <p:spPr>
          <a:xfrm>
            <a:off x="8765408" y="1437104"/>
            <a:ext cx="2803200" cy="104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7200" dirty="0">
                <a:solidFill>
                  <a:srgbClr val="A4762A"/>
                </a:solidFill>
              </a:rPr>
              <a:t>R</a:t>
            </a:r>
            <a:r>
              <a:rPr lang="en-US" dirty="0">
                <a:solidFill>
                  <a:srgbClr val="A4762A"/>
                </a:solidFill>
              </a:rPr>
              <a:t>eusable</a:t>
            </a:r>
            <a:endParaRPr dirty="0">
              <a:solidFill>
                <a:srgbClr val="A4762A"/>
              </a:solidFill>
            </a:endParaRPr>
          </a:p>
        </p:txBody>
      </p:sp>
      <p:sp>
        <p:nvSpPr>
          <p:cNvPr id="9" name="Shape 178"/>
          <p:cNvSpPr txBox="1"/>
          <p:nvPr/>
        </p:nvSpPr>
        <p:spPr>
          <a:xfrm>
            <a:off x="3365008" y="2787604"/>
            <a:ext cx="2639600" cy="337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lang="en-US" b="1" dirty="0">
                <a:solidFill>
                  <a:srgbClr val="192E44"/>
                </a:solidFill>
              </a:rPr>
              <a:t>Data </a:t>
            </a:r>
            <a:r>
              <a:rPr lang="en-US" dirty="0">
                <a:solidFill>
                  <a:srgbClr val="192E44"/>
                </a:solidFill>
              </a:rPr>
              <a:t>is </a:t>
            </a:r>
            <a:r>
              <a:rPr lang="en-US" b="1" dirty="0">
                <a:solidFill>
                  <a:srgbClr val="192E44"/>
                </a:solidFill>
              </a:rPr>
              <a:t>retrievable</a:t>
            </a:r>
            <a:r>
              <a:rPr lang="en-US" dirty="0">
                <a:solidFill>
                  <a:srgbClr val="192E44"/>
                </a:solidFill>
              </a:rPr>
              <a:t> via their </a:t>
            </a:r>
            <a:r>
              <a:rPr lang="en-US" b="1" dirty="0">
                <a:solidFill>
                  <a:srgbClr val="192E44"/>
                </a:solidFill>
              </a:rPr>
              <a:t>identifier</a:t>
            </a:r>
            <a:r>
              <a:rPr lang="en-US" dirty="0">
                <a:solidFill>
                  <a:srgbClr val="192E44"/>
                </a:solidFill>
              </a:rPr>
              <a:t>, via </a:t>
            </a:r>
            <a:r>
              <a:rPr lang="en-US" b="1" dirty="0">
                <a:solidFill>
                  <a:srgbClr val="192E44"/>
                </a:solidFill>
              </a:rPr>
              <a:t>standard protocols</a:t>
            </a:r>
            <a:r>
              <a:rPr lang="en-US" dirty="0">
                <a:solidFill>
                  <a:srgbClr val="192E44"/>
                </a:solidFill>
              </a:rPr>
              <a:t>, protocols are </a:t>
            </a:r>
            <a:r>
              <a:rPr lang="en-US" b="1" dirty="0">
                <a:solidFill>
                  <a:srgbClr val="192E44"/>
                </a:solidFill>
              </a:rPr>
              <a:t>open, free </a:t>
            </a:r>
            <a:r>
              <a:rPr lang="en-US" dirty="0">
                <a:solidFill>
                  <a:srgbClr val="192E44"/>
                </a:solidFill>
              </a:rPr>
              <a:t>and</a:t>
            </a:r>
            <a:r>
              <a:rPr lang="en-US" b="1" dirty="0">
                <a:solidFill>
                  <a:srgbClr val="192E44"/>
                </a:solidFill>
              </a:rPr>
              <a:t> universally implementable</a:t>
            </a:r>
            <a:r>
              <a:rPr lang="en-US" dirty="0">
                <a:solidFill>
                  <a:srgbClr val="192E44"/>
                </a:solidFill>
              </a:rPr>
              <a:t>, allows </a:t>
            </a:r>
            <a:r>
              <a:rPr lang="en-US" b="1" dirty="0">
                <a:solidFill>
                  <a:srgbClr val="192E44"/>
                </a:solidFill>
              </a:rPr>
              <a:t>authentication</a:t>
            </a:r>
            <a:r>
              <a:rPr lang="en-US" dirty="0">
                <a:solidFill>
                  <a:srgbClr val="192E44"/>
                </a:solidFill>
              </a:rPr>
              <a:t> and </a:t>
            </a:r>
            <a:r>
              <a:rPr lang="en-US" b="1" dirty="0">
                <a:solidFill>
                  <a:srgbClr val="192E44"/>
                </a:solidFill>
              </a:rPr>
              <a:t>authorization</a:t>
            </a:r>
            <a:r>
              <a:rPr lang="en-US" dirty="0">
                <a:solidFill>
                  <a:srgbClr val="192E44"/>
                </a:solidFill>
              </a:rPr>
              <a:t> where necessary and </a:t>
            </a:r>
            <a:r>
              <a:rPr lang="en-US" b="1" dirty="0">
                <a:solidFill>
                  <a:srgbClr val="192E44"/>
                </a:solidFill>
              </a:rPr>
              <a:t>metadata</a:t>
            </a:r>
            <a:r>
              <a:rPr lang="en-US" dirty="0">
                <a:solidFill>
                  <a:srgbClr val="192E44"/>
                </a:solidFill>
              </a:rPr>
              <a:t> are kept </a:t>
            </a:r>
            <a:r>
              <a:rPr lang="en-US" b="1" dirty="0">
                <a:solidFill>
                  <a:srgbClr val="192E44"/>
                </a:solidFill>
              </a:rPr>
              <a:t>accessible</a:t>
            </a:r>
            <a:r>
              <a:rPr lang="en-US" dirty="0">
                <a:solidFill>
                  <a:srgbClr val="192E44"/>
                </a:solidFill>
              </a:rPr>
              <a:t> when </a:t>
            </a:r>
            <a:r>
              <a:rPr lang="en-US" b="1" dirty="0">
                <a:solidFill>
                  <a:srgbClr val="192E44"/>
                </a:solidFill>
              </a:rPr>
              <a:t>data</a:t>
            </a:r>
            <a:r>
              <a:rPr lang="en-US" dirty="0">
                <a:solidFill>
                  <a:srgbClr val="192E44"/>
                </a:solidFill>
              </a:rPr>
              <a:t> is </a:t>
            </a:r>
            <a:r>
              <a:rPr lang="en-US" b="1" dirty="0">
                <a:solidFill>
                  <a:srgbClr val="192E44"/>
                </a:solidFill>
              </a:rPr>
              <a:t>no longer available</a:t>
            </a:r>
            <a:r>
              <a:rPr lang="en-US" dirty="0">
                <a:solidFill>
                  <a:srgbClr val="192E44"/>
                </a:solidFill>
              </a:rPr>
              <a:t> </a:t>
            </a:r>
            <a:endParaRPr dirty="0">
              <a:solidFill>
                <a:srgbClr val="192E44"/>
              </a:solidFill>
            </a:endParaRPr>
          </a:p>
        </p:txBody>
      </p:sp>
      <p:sp>
        <p:nvSpPr>
          <p:cNvPr id="10" name="Shape 179"/>
          <p:cNvSpPr txBox="1"/>
          <p:nvPr/>
        </p:nvSpPr>
        <p:spPr>
          <a:xfrm>
            <a:off x="6180808" y="2787604"/>
            <a:ext cx="2639600" cy="30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dirty="0">
                <a:solidFill>
                  <a:schemeClr val="tx2"/>
                </a:solidFill>
              </a:rPr>
              <a:t>Data</a:t>
            </a:r>
            <a:r>
              <a:rPr lang="en-US" dirty="0">
                <a:solidFill>
                  <a:schemeClr val="tx2"/>
                </a:solidFill>
              </a:rPr>
              <a:t> has formal, accessible, shared and broadly applicable</a:t>
            </a:r>
            <a:r>
              <a:rPr lang="en-US" b="1" dirty="0">
                <a:solidFill>
                  <a:schemeClr val="tx2"/>
                </a:solidFill>
              </a:rPr>
              <a:t> knowledge representation,</a:t>
            </a:r>
            <a:r>
              <a:rPr lang="en-US" dirty="0">
                <a:solidFill>
                  <a:schemeClr val="tx2"/>
                </a:solidFill>
              </a:rPr>
              <a:t> use </a:t>
            </a:r>
            <a:r>
              <a:rPr lang="en-US" b="1" dirty="0">
                <a:solidFill>
                  <a:schemeClr val="tx2"/>
                </a:solidFill>
              </a:rPr>
              <a:t>vocabularies</a:t>
            </a:r>
            <a:r>
              <a:rPr lang="en-US" dirty="0">
                <a:solidFill>
                  <a:schemeClr val="tx2"/>
                </a:solidFill>
              </a:rPr>
              <a:t> that flow </a:t>
            </a:r>
            <a:r>
              <a:rPr lang="en-US" b="1" dirty="0">
                <a:solidFill>
                  <a:schemeClr val="tx2"/>
                </a:solidFill>
              </a:rPr>
              <a:t>FAIR principles</a:t>
            </a:r>
            <a:r>
              <a:rPr lang="en-US" dirty="0">
                <a:solidFill>
                  <a:schemeClr val="tx2"/>
                </a:solidFill>
              </a:rPr>
              <a:t> and include qualified </a:t>
            </a:r>
            <a:r>
              <a:rPr lang="en-US" b="1" dirty="0">
                <a:solidFill>
                  <a:schemeClr val="tx2"/>
                </a:solidFill>
              </a:rPr>
              <a:t>references</a:t>
            </a:r>
            <a:r>
              <a:rPr lang="en-US" dirty="0">
                <a:solidFill>
                  <a:schemeClr val="tx2"/>
                </a:solidFill>
              </a:rPr>
              <a:t> to </a:t>
            </a:r>
            <a:r>
              <a:rPr lang="en-US" b="1" dirty="0">
                <a:solidFill>
                  <a:schemeClr val="tx2"/>
                </a:solidFill>
              </a:rPr>
              <a:t>other (meta)data</a:t>
            </a:r>
            <a:endParaRPr b="1" dirty="0">
              <a:solidFill>
                <a:schemeClr val="tx2"/>
              </a:solidFill>
            </a:endParaRPr>
          </a:p>
          <a:p>
            <a:pPr marL="0" lvl="0" indent="0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None/>
            </a:pPr>
            <a:endParaRPr sz="1200" dirty="0">
              <a:solidFill>
                <a:schemeClr val="tx2"/>
              </a:solidFill>
            </a:endParaRPr>
          </a:p>
        </p:txBody>
      </p:sp>
      <p:sp>
        <p:nvSpPr>
          <p:cNvPr id="11" name="Shape 180"/>
          <p:cNvSpPr txBox="1"/>
          <p:nvPr/>
        </p:nvSpPr>
        <p:spPr>
          <a:xfrm>
            <a:off x="8765408" y="2787729"/>
            <a:ext cx="2803200" cy="287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lang="en-US" b="1">
                <a:solidFill>
                  <a:srgbClr val="192E44"/>
                </a:solidFill>
              </a:rPr>
              <a:t>Data </a:t>
            </a:r>
            <a:r>
              <a:rPr lang="en-US">
                <a:solidFill>
                  <a:srgbClr val="192E44"/>
                </a:solidFill>
              </a:rPr>
              <a:t>has plurality of accurate and </a:t>
            </a:r>
            <a:r>
              <a:rPr lang="en-US" b="1">
                <a:solidFill>
                  <a:srgbClr val="192E44"/>
                </a:solidFill>
              </a:rPr>
              <a:t>relevant attributes</a:t>
            </a:r>
            <a:r>
              <a:rPr lang="en-US">
                <a:solidFill>
                  <a:srgbClr val="192E44"/>
                </a:solidFill>
              </a:rPr>
              <a:t>, is released with clear and accessible </a:t>
            </a:r>
            <a:r>
              <a:rPr lang="en-US" b="1">
                <a:solidFill>
                  <a:srgbClr val="192E44"/>
                </a:solidFill>
              </a:rPr>
              <a:t>data usage license</a:t>
            </a:r>
            <a:r>
              <a:rPr lang="en-US">
                <a:solidFill>
                  <a:srgbClr val="192E44"/>
                </a:solidFill>
              </a:rPr>
              <a:t>, has associated </a:t>
            </a:r>
            <a:r>
              <a:rPr lang="en-US" b="1">
                <a:solidFill>
                  <a:srgbClr val="192E44"/>
                </a:solidFill>
              </a:rPr>
              <a:t>provenance</a:t>
            </a:r>
            <a:r>
              <a:rPr lang="en-US">
                <a:solidFill>
                  <a:srgbClr val="192E44"/>
                </a:solidFill>
              </a:rPr>
              <a:t> and meets domain-relevant</a:t>
            </a:r>
            <a:r>
              <a:rPr lang="en-US" b="1">
                <a:solidFill>
                  <a:srgbClr val="192E44"/>
                </a:solidFill>
              </a:rPr>
              <a:t> community standards</a:t>
            </a:r>
            <a:r>
              <a:rPr lang="en-US">
                <a:solidFill>
                  <a:srgbClr val="192E44"/>
                </a:solidFill>
              </a:rPr>
              <a:t> </a:t>
            </a:r>
            <a:endParaRPr>
              <a:solidFill>
                <a:srgbClr val="192E4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53605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b="0" dirty="0"/>
              <a:t>The </a:t>
            </a:r>
            <a:r>
              <a:rPr lang="en-US" b="0" dirty="0">
                <a:solidFill>
                  <a:schemeClr val="accent1"/>
                </a:solidFill>
              </a:rPr>
              <a:t>Hub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val="1998048211"/>
              </p:ext>
            </p:extLst>
          </p:nvPr>
        </p:nvGraphicFramePr>
        <p:xfrm>
          <a:off x="732738" y="1688149"/>
          <a:ext cx="10763862" cy="483719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4945497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b="0" dirty="0" smtClean="0"/>
              <a:t>EOSC </a:t>
            </a:r>
            <a:r>
              <a:rPr lang="en-US" b="0" dirty="0" smtClean="0">
                <a:solidFill>
                  <a:schemeClr val="tx2"/>
                </a:solidFill>
              </a:rPr>
              <a:t>Digital </a:t>
            </a:r>
            <a:r>
              <a:rPr lang="en-US" b="0" dirty="0">
                <a:solidFill>
                  <a:schemeClr val="tx2"/>
                </a:solidFill>
              </a:rPr>
              <a:t>Innovation Hub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 smtClean="0"/>
              <a:t>EC initiative and </a:t>
            </a:r>
            <a:r>
              <a:rPr lang="en-US" dirty="0" err="1" smtClean="0"/>
              <a:t>EOSChub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055440" y="1772816"/>
            <a:ext cx="10153128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4400" dirty="0">
                <a:solidFill>
                  <a:schemeClr val="tx2"/>
                </a:solidFill>
              </a:rPr>
              <a:t>What is a Digital Innovation Hub?</a:t>
            </a:r>
          </a:p>
          <a:p>
            <a:pPr lvl="1"/>
            <a:r>
              <a:rPr lang="en-US" sz="2400" dirty="0" smtClean="0">
                <a:solidFill>
                  <a:schemeClr val="tx2"/>
                </a:solidFill>
              </a:rPr>
              <a:t>EC definition: An </a:t>
            </a:r>
            <a:r>
              <a:rPr lang="en-US" sz="2400" dirty="0">
                <a:solidFill>
                  <a:schemeClr val="accent1"/>
                </a:solidFill>
              </a:rPr>
              <a:t>ecosystem</a:t>
            </a:r>
            <a:r>
              <a:rPr lang="en-US" sz="2400" dirty="0">
                <a:solidFill>
                  <a:schemeClr val="tx2"/>
                </a:solidFill>
              </a:rPr>
              <a:t> of start-ups, SMEs, large industries, researchers, accelerators and investors that fosters the creation of partnerships to stimulate </a:t>
            </a:r>
            <a:r>
              <a:rPr lang="en-US" sz="2400" dirty="0">
                <a:solidFill>
                  <a:srgbClr val="A4762A"/>
                </a:solidFill>
              </a:rPr>
              <a:t>innovation</a:t>
            </a:r>
            <a:r>
              <a:rPr lang="en-US" sz="2400" dirty="0">
                <a:solidFill>
                  <a:schemeClr val="tx2"/>
                </a:solidFill>
              </a:rPr>
              <a:t>.</a:t>
            </a:r>
          </a:p>
          <a:p>
            <a:pPr marL="342900" lvl="1" indent="0">
              <a:buNone/>
            </a:pPr>
            <a:endParaRPr lang="en-US" sz="2800" dirty="0">
              <a:solidFill>
                <a:schemeClr val="tx2"/>
              </a:solidFill>
            </a:endParaRPr>
          </a:p>
          <a:p>
            <a:pPr algn="just"/>
            <a:r>
              <a:rPr lang="en-US" sz="4400" dirty="0">
                <a:solidFill>
                  <a:schemeClr val="tx2"/>
                </a:solidFill>
              </a:rPr>
              <a:t>The EOSC</a:t>
            </a:r>
            <a:r>
              <a:rPr lang="en-US" sz="4400" dirty="0" smtClean="0">
                <a:solidFill>
                  <a:schemeClr val="tx2"/>
                </a:solidFill>
              </a:rPr>
              <a:t>-DIH</a:t>
            </a:r>
            <a:endParaRPr lang="en-US" sz="4400" dirty="0">
              <a:solidFill>
                <a:schemeClr val="tx2"/>
              </a:solidFill>
            </a:endParaRPr>
          </a:p>
          <a:p>
            <a:pPr marL="914400" lvl="1" indent="-457200" algn="just">
              <a:buFont typeface="Arial"/>
              <a:buChar char="•"/>
            </a:pPr>
            <a:r>
              <a:rPr lang="en-US" sz="2400" dirty="0" smtClean="0">
                <a:solidFill>
                  <a:schemeClr val="tx2"/>
                </a:solidFill>
              </a:rPr>
              <a:t>Builds on the EC initiative to </a:t>
            </a:r>
            <a:r>
              <a:rPr lang="en-US" sz="2400" dirty="0" smtClean="0">
                <a:solidFill>
                  <a:schemeClr val="accent1"/>
                </a:solidFill>
              </a:rPr>
              <a:t>onboard industrial partnerships </a:t>
            </a:r>
            <a:r>
              <a:rPr lang="en-US" sz="2400" dirty="0" smtClean="0">
                <a:solidFill>
                  <a:schemeClr val="tx2"/>
                </a:solidFill>
              </a:rPr>
              <a:t>within the </a:t>
            </a:r>
            <a:r>
              <a:rPr lang="en-US" sz="2400" dirty="0" smtClean="0">
                <a:solidFill>
                  <a:srgbClr val="A4762A"/>
                </a:solidFill>
              </a:rPr>
              <a:t>EOSC</a:t>
            </a:r>
          </a:p>
          <a:p>
            <a:pPr marL="914400" lvl="1" indent="-457200" algn="just">
              <a:buFont typeface="Arial"/>
              <a:buChar char="•"/>
            </a:pPr>
            <a:r>
              <a:rPr lang="en-US" sz="2400" dirty="0" smtClean="0">
                <a:solidFill>
                  <a:schemeClr val="tx2"/>
                </a:solidFill>
              </a:rPr>
              <a:t>Focused on (not limited to) </a:t>
            </a:r>
            <a:r>
              <a:rPr lang="en-US" sz="2400" dirty="0">
                <a:solidFill>
                  <a:srgbClr val="A4762A"/>
                </a:solidFill>
              </a:rPr>
              <a:t>start-ups and SMEs</a:t>
            </a:r>
          </a:p>
          <a:p>
            <a:pPr marL="914400" lvl="1" indent="-457200">
              <a:buFont typeface="Arial"/>
              <a:buChar char="•"/>
            </a:pPr>
            <a:r>
              <a:rPr lang="en-US" sz="2400" dirty="0">
                <a:solidFill>
                  <a:schemeClr val="tx2"/>
                </a:solidFill>
              </a:rPr>
              <a:t>Starts with </a:t>
            </a:r>
            <a:r>
              <a:rPr lang="en-US" sz="2400" dirty="0">
                <a:solidFill>
                  <a:srgbClr val="A4762A"/>
                </a:solidFill>
              </a:rPr>
              <a:t>6 business pilots </a:t>
            </a:r>
            <a:r>
              <a:rPr lang="en-US" sz="2400" dirty="0">
                <a:solidFill>
                  <a:schemeClr val="tx2"/>
                </a:solidFill>
              </a:rPr>
              <a:t>selected during project preparation</a:t>
            </a:r>
          </a:p>
          <a:p>
            <a:pPr algn="just"/>
            <a:endParaRPr lang="en-US" sz="28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075534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b="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EOSC </a:t>
            </a:r>
            <a:r>
              <a:rPr lang="en-US" altLang="ko-KR" b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DIH </a:t>
            </a:r>
            <a:r>
              <a:rPr lang="en-US" altLang="ko-KR" b="0" dirty="0">
                <a:solidFill>
                  <a:srgbClr val="A4762A"/>
                </a:solidFill>
              </a:rPr>
              <a:t>Figures</a:t>
            </a:r>
            <a:endParaRPr lang="ko-KR" altLang="en-US" b="0" dirty="0">
              <a:solidFill>
                <a:srgbClr val="A4762A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https://</a:t>
            </a:r>
            <a:r>
              <a:rPr lang="en-US" dirty="0" err="1"/>
              <a:t>www.eosc-dih.eu</a:t>
            </a:r>
            <a:r>
              <a:rPr lang="en-US" dirty="0"/>
              <a:t>/</a:t>
            </a:r>
          </a:p>
        </p:txBody>
      </p:sp>
      <p:sp>
        <p:nvSpPr>
          <p:cNvPr id="9" name="Rectangle 8"/>
          <p:cNvSpPr/>
          <p:nvPr/>
        </p:nvSpPr>
        <p:spPr>
          <a:xfrm>
            <a:off x="4079776" y="1772816"/>
            <a:ext cx="7848872" cy="2304256"/>
          </a:xfrm>
          <a:prstGeom prst="rect">
            <a:avLst/>
          </a:prstGeom>
          <a:solidFill>
            <a:schemeClr val="accent4"/>
          </a:solidFill>
          <a:ln w="25400">
            <a:solidFill>
              <a:schemeClr val="bg2"/>
            </a:solidFill>
            <a:prstDash val="soli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4511824" y="1628800"/>
            <a:ext cx="1147274" cy="369332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Mission</a:t>
            </a:r>
          </a:p>
        </p:txBody>
      </p:sp>
      <p:sp>
        <p:nvSpPr>
          <p:cNvPr id="20" name="Rectangle 19"/>
          <p:cNvSpPr/>
          <p:nvPr/>
        </p:nvSpPr>
        <p:spPr>
          <a:xfrm>
            <a:off x="4151784" y="2309813"/>
            <a:ext cx="7704856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b="1" i="1" dirty="0">
                <a:solidFill>
                  <a:schemeClr val="accent5"/>
                </a:solidFill>
              </a:rPr>
              <a:t>“To bring private companies into the </a:t>
            </a:r>
          </a:p>
          <a:p>
            <a:pPr algn="ctr"/>
            <a:r>
              <a:rPr lang="en-US" sz="2800" b="1" i="1" dirty="0">
                <a:solidFill>
                  <a:schemeClr val="accent5"/>
                </a:solidFill>
              </a:rPr>
              <a:t>European Open Science Cloud </a:t>
            </a:r>
          </a:p>
          <a:p>
            <a:pPr algn="ctr"/>
            <a:r>
              <a:rPr lang="en-US" sz="2800" b="1" i="1" dirty="0">
                <a:solidFill>
                  <a:schemeClr val="accent5"/>
                </a:solidFill>
              </a:rPr>
              <a:t>through concrete business cases.”</a:t>
            </a:r>
          </a:p>
        </p:txBody>
      </p:sp>
      <p:grpSp>
        <p:nvGrpSpPr>
          <p:cNvPr id="11" name="Group 10"/>
          <p:cNvGrpSpPr/>
          <p:nvPr/>
        </p:nvGrpSpPr>
        <p:grpSpPr>
          <a:xfrm>
            <a:off x="479376" y="1556792"/>
            <a:ext cx="3168352" cy="4824536"/>
            <a:chOff x="479376" y="1556792"/>
            <a:chExt cx="3168352" cy="4824536"/>
          </a:xfrm>
        </p:grpSpPr>
        <p:sp>
          <p:nvSpPr>
            <p:cNvPr id="7" name="Rectangle 6"/>
            <p:cNvSpPr/>
            <p:nvPr/>
          </p:nvSpPr>
          <p:spPr>
            <a:xfrm>
              <a:off x="479376" y="1772816"/>
              <a:ext cx="3168352" cy="4608512"/>
            </a:xfrm>
            <a:prstGeom prst="rect">
              <a:avLst/>
            </a:prstGeom>
            <a:solidFill>
              <a:schemeClr val="tx2"/>
            </a:solidFill>
            <a:ln w="25400">
              <a:prstDash val="soli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695400" y="1556792"/>
              <a:ext cx="1274921" cy="369332"/>
            </a:xfrm>
            <a:prstGeom prst="rect">
              <a:avLst/>
            </a:prstGeom>
            <a:solidFill>
              <a:schemeClr val="accent1"/>
            </a:solidFill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chemeClr val="bg1"/>
                  </a:solidFill>
                </a:rPr>
                <a:t>Key Figures</a:t>
              </a: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551384" y="2348880"/>
              <a:ext cx="2748381" cy="34778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 b="1" dirty="0">
                  <a:solidFill>
                    <a:schemeClr val="bg1"/>
                  </a:solidFill>
                </a:rPr>
                <a:t>Start: </a:t>
              </a:r>
            </a:p>
            <a:p>
              <a:r>
                <a:rPr lang="en-US" sz="2400" b="1" dirty="0">
                  <a:solidFill>
                    <a:schemeClr val="bg1"/>
                  </a:solidFill>
                </a:rPr>
                <a:t>1</a:t>
              </a:r>
              <a:r>
                <a:rPr lang="en-US" sz="2400" b="1" baseline="30000" dirty="0">
                  <a:solidFill>
                    <a:schemeClr val="bg1"/>
                  </a:solidFill>
                </a:rPr>
                <a:t>st</a:t>
              </a:r>
              <a:r>
                <a:rPr lang="en-US" sz="2400" b="1" dirty="0">
                  <a:solidFill>
                    <a:schemeClr val="bg1"/>
                  </a:solidFill>
                </a:rPr>
                <a:t> January 2018</a:t>
              </a:r>
            </a:p>
            <a:p>
              <a:endParaRPr lang="en-US" sz="2800" b="1" dirty="0">
                <a:solidFill>
                  <a:schemeClr val="bg1"/>
                </a:solidFill>
              </a:endParaRPr>
            </a:p>
            <a:p>
              <a:r>
                <a:rPr lang="en-US" sz="2800" b="1" dirty="0">
                  <a:solidFill>
                    <a:schemeClr val="bg1"/>
                  </a:solidFill>
                </a:rPr>
                <a:t>48 </a:t>
              </a:r>
              <a:r>
                <a:rPr lang="en-US" sz="2400" b="1" dirty="0">
                  <a:solidFill>
                    <a:schemeClr val="bg1"/>
                  </a:solidFill>
                </a:rPr>
                <a:t>Service offerings</a:t>
              </a:r>
              <a:endParaRPr lang="en-US" sz="2800" b="1" dirty="0">
                <a:solidFill>
                  <a:schemeClr val="bg1"/>
                </a:solidFill>
              </a:endParaRPr>
            </a:p>
            <a:p>
              <a:endParaRPr lang="en-US" sz="2800" b="1" dirty="0">
                <a:solidFill>
                  <a:schemeClr val="bg1"/>
                </a:solidFill>
              </a:endParaRPr>
            </a:p>
            <a:p>
              <a:r>
                <a:rPr lang="en-US" sz="2800" b="1" dirty="0">
                  <a:solidFill>
                    <a:schemeClr val="bg1"/>
                  </a:solidFill>
                </a:rPr>
                <a:t>25 </a:t>
              </a:r>
              <a:r>
                <a:rPr lang="en-US" sz="2400" b="1" dirty="0">
                  <a:solidFill>
                    <a:schemeClr val="bg1"/>
                  </a:solidFill>
                </a:rPr>
                <a:t>Partners</a:t>
              </a:r>
            </a:p>
            <a:p>
              <a:endParaRPr lang="en-US" sz="2800" b="1" dirty="0">
                <a:solidFill>
                  <a:schemeClr val="bg1"/>
                </a:solidFill>
              </a:endParaRPr>
            </a:p>
            <a:p>
              <a:r>
                <a:rPr lang="en-US" sz="2800" b="1" dirty="0">
                  <a:solidFill>
                    <a:schemeClr val="bg1"/>
                  </a:solidFill>
                </a:rPr>
                <a:t>6 </a:t>
              </a:r>
              <a:r>
                <a:rPr lang="en-US" sz="2400" b="1" dirty="0">
                  <a:solidFill>
                    <a:schemeClr val="bg1"/>
                  </a:solidFill>
                </a:rPr>
                <a:t>Pilots running</a:t>
              </a:r>
              <a:endParaRPr lang="en-US" sz="28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5" name="Rectangle 4"/>
          <p:cNvSpPr/>
          <p:nvPr/>
        </p:nvSpPr>
        <p:spPr>
          <a:xfrm>
            <a:off x="4007768" y="4365104"/>
            <a:ext cx="7920880" cy="2016224"/>
          </a:xfrm>
          <a:prstGeom prst="rect">
            <a:avLst/>
          </a:prstGeom>
          <a:noFill/>
          <a:ln w="25400">
            <a:solidFill>
              <a:schemeClr val="bg2"/>
            </a:solidFill>
            <a:prstDash val="soli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65" name="TextBox 64"/>
          <p:cNvSpPr txBox="1"/>
          <p:nvPr/>
        </p:nvSpPr>
        <p:spPr>
          <a:xfrm>
            <a:off x="4223792" y="4221088"/>
            <a:ext cx="1107996" cy="369332"/>
          </a:xfrm>
          <a:prstGeom prst="rect">
            <a:avLst/>
          </a:prstGeom>
          <a:solidFill>
            <a:schemeClr val="accent1"/>
          </a:solidFill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Driven by</a:t>
            </a:r>
          </a:p>
        </p:txBody>
      </p:sp>
      <p:sp>
        <p:nvSpPr>
          <p:cNvPr id="75" name="object 12"/>
          <p:cNvSpPr/>
          <p:nvPr/>
        </p:nvSpPr>
        <p:spPr>
          <a:xfrm>
            <a:off x="4211618" y="5076209"/>
            <a:ext cx="1757548" cy="594013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6" name="object 13"/>
          <p:cNvSpPr/>
          <p:nvPr/>
        </p:nvSpPr>
        <p:spPr>
          <a:xfrm>
            <a:off x="6297346" y="5101924"/>
            <a:ext cx="2479986" cy="1406679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77" name="Picture 76" descr="F6S-Logo-HD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18247" y="5450109"/>
            <a:ext cx="710308" cy="710308"/>
          </a:xfrm>
          <a:prstGeom prst="rect">
            <a:avLst/>
          </a:prstGeom>
        </p:spPr>
      </p:pic>
      <p:pic>
        <p:nvPicPr>
          <p:cNvPr id="27" name="Picture 26" descr="PSNC_logo_niebieskie_.png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4716" y="4653136"/>
            <a:ext cx="1565780" cy="576064"/>
          </a:xfrm>
          <a:prstGeom prst="rect">
            <a:avLst/>
          </a:prstGeom>
        </p:spPr>
      </p:pic>
      <p:sp>
        <p:nvSpPr>
          <p:cNvPr id="78" name="object 14"/>
          <p:cNvSpPr/>
          <p:nvPr/>
        </p:nvSpPr>
        <p:spPr>
          <a:xfrm>
            <a:off x="6080267" y="4180597"/>
            <a:ext cx="2565378" cy="1521142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30" name="Picture 29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0816818" y="4890794"/>
            <a:ext cx="894446" cy="9648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360239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4294967295"/>
          </p:nvPr>
        </p:nvSpPr>
        <p:spPr>
          <a:xfrm>
            <a:off x="0" y="242176"/>
            <a:ext cx="12192000" cy="768085"/>
          </a:xfrm>
          <a:prstGeom prst="rect">
            <a:avLst/>
          </a:prstGeom>
        </p:spPr>
        <p:txBody>
          <a:bodyPr/>
          <a:lstStyle/>
          <a:p>
            <a:pPr marL="0" indent="0" algn="ctr">
              <a:buNone/>
            </a:pPr>
            <a:r>
              <a:rPr lang="en-US" altLang="ko-KR" sz="3600" dirty="0"/>
              <a:t>Our </a:t>
            </a:r>
            <a:r>
              <a:rPr lang="en-US" altLang="ko-KR" sz="3600" dirty="0">
                <a:solidFill>
                  <a:schemeClr val="accent1"/>
                </a:solidFill>
              </a:rPr>
              <a:t>Team</a:t>
            </a:r>
            <a:r>
              <a:rPr lang="en-US" altLang="ko-KR" sz="3600" dirty="0"/>
              <a:t> </a:t>
            </a:r>
            <a:endParaRPr lang="ko-KR" altLang="en-US" sz="3600" dirty="0"/>
          </a:p>
        </p:txBody>
      </p:sp>
      <p:grpSp>
        <p:nvGrpSpPr>
          <p:cNvPr id="62" name="Group 61"/>
          <p:cNvGrpSpPr/>
          <p:nvPr/>
        </p:nvGrpSpPr>
        <p:grpSpPr>
          <a:xfrm>
            <a:off x="718641" y="5125995"/>
            <a:ext cx="2112235" cy="691642"/>
            <a:chOff x="752576" y="3529871"/>
            <a:chExt cx="1584176" cy="471574"/>
          </a:xfrm>
        </p:grpSpPr>
        <p:sp>
          <p:nvSpPr>
            <p:cNvPr id="64" name="Text Placeholder 18"/>
            <p:cNvSpPr txBox="1">
              <a:spLocks/>
            </p:cNvSpPr>
            <p:nvPr/>
          </p:nvSpPr>
          <p:spPr>
            <a:xfrm>
              <a:off x="752576" y="3529871"/>
              <a:ext cx="1584176" cy="249580"/>
            </a:xfrm>
            <a:prstGeom prst="rect">
              <a:avLst/>
            </a:prstGeom>
          </p:spPr>
          <p:txBody>
            <a:bodyPr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900" b="1" dirty="0">
                  <a:solidFill>
                    <a:schemeClr val="tx2"/>
                  </a:solidFill>
                </a:rPr>
                <a:t>Manager</a:t>
              </a:r>
            </a:p>
          </p:txBody>
        </p:sp>
        <p:sp>
          <p:nvSpPr>
            <p:cNvPr id="65" name="TextBox 9"/>
            <p:cNvSpPr txBox="1"/>
            <p:nvPr/>
          </p:nvSpPr>
          <p:spPr>
            <a:xfrm>
              <a:off x="752576" y="3747529"/>
              <a:ext cx="1584176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ko-KR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EGI Foundation</a:t>
              </a:r>
              <a:endParaRPr lang="ko-KR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66" name="Text Placeholder 17"/>
          <p:cNvSpPr txBox="1">
            <a:spLocks/>
          </p:cNvSpPr>
          <p:nvPr/>
        </p:nvSpPr>
        <p:spPr>
          <a:xfrm>
            <a:off x="718641" y="1796819"/>
            <a:ext cx="2112235" cy="328116"/>
          </a:xfrm>
          <a:prstGeom prst="rect">
            <a:avLst/>
          </a:prstGeom>
          <a:noFill/>
          <a:ln w="19050">
            <a:noFill/>
          </a:ln>
        </p:spPr>
        <p:txBody>
          <a:bodyPr lIns="121917" tIns="60958" rIns="121917" bIns="60958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900" b="1" dirty="0" err="1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Sy</a:t>
            </a:r>
            <a:r>
              <a:rPr lang="en-US" sz="19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 </a:t>
            </a:r>
            <a:r>
              <a:rPr lang="en-US" sz="1900" b="1" dirty="0" err="1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Holsinger</a:t>
            </a:r>
            <a:endParaRPr lang="en-US" sz="19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grpSp>
        <p:nvGrpSpPr>
          <p:cNvPr id="67" name="Group 66"/>
          <p:cNvGrpSpPr/>
          <p:nvPr/>
        </p:nvGrpSpPr>
        <p:grpSpPr>
          <a:xfrm>
            <a:off x="3586959" y="5133150"/>
            <a:ext cx="2112235" cy="624154"/>
            <a:chOff x="752576" y="3529871"/>
            <a:chExt cx="1584176" cy="468116"/>
          </a:xfrm>
        </p:grpSpPr>
        <p:sp>
          <p:nvSpPr>
            <p:cNvPr id="68" name="Text Placeholder 18"/>
            <p:cNvSpPr txBox="1">
              <a:spLocks/>
            </p:cNvSpPr>
            <p:nvPr/>
          </p:nvSpPr>
          <p:spPr>
            <a:xfrm>
              <a:off x="752576" y="3529871"/>
              <a:ext cx="1584176" cy="249580"/>
            </a:xfrm>
            <a:prstGeom prst="rect">
              <a:avLst/>
            </a:prstGeom>
          </p:spPr>
          <p:txBody>
            <a:bodyPr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9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Business strategy</a:t>
              </a:r>
            </a:p>
          </p:txBody>
        </p:sp>
        <p:sp>
          <p:nvSpPr>
            <p:cNvPr id="69" name="TextBox 9"/>
            <p:cNvSpPr txBox="1"/>
            <p:nvPr/>
          </p:nvSpPr>
          <p:spPr>
            <a:xfrm>
              <a:off x="752576" y="3744071"/>
              <a:ext cx="1584176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ko-KR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EGI Foundation</a:t>
              </a:r>
              <a:endParaRPr lang="ko-KR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70" name="Text Placeholder 17"/>
          <p:cNvSpPr txBox="1">
            <a:spLocks/>
          </p:cNvSpPr>
          <p:nvPr/>
        </p:nvSpPr>
        <p:spPr>
          <a:xfrm>
            <a:off x="3599723" y="1796819"/>
            <a:ext cx="2112235" cy="328116"/>
          </a:xfrm>
          <a:prstGeom prst="rect">
            <a:avLst/>
          </a:prstGeom>
          <a:noFill/>
          <a:ln w="19050">
            <a:noFill/>
          </a:ln>
        </p:spPr>
        <p:txBody>
          <a:bodyPr lIns="121917" tIns="60958" rIns="121917" bIns="60958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9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Roberta </a:t>
            </a:r>
            <a:r>
              <a:rPr lang="en-US" sz="1900" b="1" dirty="0" err="1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Piscitelli</a:t>
            </a:r>
            <a:endParaRPr lang="en-US" sz="19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grpSp>
        <p:nvGrpSpPr>
          <p:cNvPr id="71" name="Group 70"/>
          <p:cNvGrpSpPr/>
          <p:nvPr/>
        </p:nvGrpSpPr>
        <p:grpSpPr>
          <a:xfrm>
            <a:off x="6468041" y="5133150"/>
            <a:ext cx="2112235" cy="624154"/>
            <a:chOff x="752576" y="3529871"/>
            <a:chExt cx="1584176" cy="468116"/>
          </a:xfrm>
        </p:grpSpPr>
        <p:sp>
          <p:nvSpPr>
            <p:cNvPr id="72" name="Text Placeholder 18"/>
            <p:cNvSpPr txBox="1">
              <a:spLocks/>
            </p:cNvSpPr>
            <p:nvPr/>
          </p:nvSpPr>
          <p:spPr>
            <a:xfrm>
              <a:off x="752576" y="3529871"/>
              <a:ext cx="1584176" cy="249580"/>
            </a:xfrm>
            <a:prstGeom prst="rect">
              <a:avLst/>
            </a:prstGeom>
          </p:spPr>
          <p:txBody>
            <a:bodyPr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19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73" name="TextBox 9"/>
            <p:cNvSpPr txBox="1"/>
            <p:nvPr/>
          </p:nvSpPr>
          <p:spPr>
            <a:xfrm>
              <a:off x="752576" y="3744071"/>
              <a:ext cx="1584176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ko-KR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PSNC</a:t>
              </a:r>
              <a:endParaRPr lang="ko-KR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74" name="Text Placeholder 17"/>
          <p:cNvSpPr txBox="1">
            <a:spLocks/>
          </p:cNvSpPr>
          <p:nvPr/>
        </p:nvSpPr>
        <p:spPr>
          <a:xfrm>
            <a:off x="6480804" y="1796819"/>
            <a:ext cx="2112235" cy="328116"/>
          </a:xfrm>
          <a:prstGeom prst="rect">
            <a:avLst/>
          </a:prstGeom>
          <a:noFill/>
          <a:ln w="19050">
            <a:noFill/>
          </a:ln>
        </p:spPr>
        <p:txBody>
          <a:bodyPr lIns="121917" tIns="60958" rIns="121917" bIns="60958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900" b="1" dirty="0" err="1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Marcin</a:t>
            </a:r>
            <a:r>
              <a:rPr lang="en-US" sz="19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 </a:t>
            </a:r>
            <a:r>
              <a:rPr lang="en-US" sz="1900" b="1" dirty="0" err="1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Plociennik</a:t>
            </a:r>
            <a:endParaRPr lang="en-US" sz="19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grpSp>
        <p:nvGrpSpPr>
          <p:cNvPr id="75" name="Group 74"/>
          <p:cNvGrpSpPr/>
          <p:nvPr/>
        </p:nvGrpSpPr>
        <p:grpSpPr>
          <a:xfrm>
            <a:off x="9349123" y="5133150"/>
            <a:ext cx="2137760" cy="772670"/>
            <a:chOff x="733432" y="3529871"/>
            <a:chExt cx="1603320" cy="579503"/>
          </a:xfrm>
        </p:grpSpPr>
        <p:sp>
          <p:nvSpPr>
            <p:cNvPr id="76" name="Text Placeholder 18"/>
            <p:cNvSpPr txBox="1">
              <a:spLocks/>
            </p:cNvSpPr>
            <p:nvPr/>
          </p:nvSpPr>
          <p:spPr>
            <a:xfrm>
              <a:off x="752576" y="3529871"/>
              <a:ext cx="1584176" cy="249580"/>
            </a:xfrm>
            <a:prstGeom prst="rect">
              <a:avLst/>
            </a:prstGeom>
          </p:spPr>
          <p:txBody>
            <a:bodyPr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9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Commercialization support</a:t>
              </a:r>
            </a:p>
          </p:txBody>
        </p:sp>
        <p:sp>
          <p:nvSpPr>
            <p:cNvPr id="77" name="TextBox 9"/>
            <p:cNvSpPr txBox="1"/>
            <p:nvPr/>
          </p:nvSpPr>
          <p:spPr>
            <a:xfrm>
              <a:off x="733432" y="3855458"/>
              <a:ext cx="1584176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ko-KR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F6S</a:t>
              </a:r>
              <a:endParaRPr lang="ko-KR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78" name="Text Placeholder 17"/>
          <p:cNvSpPr txBox="1">
            <a:spLocks/>
          </p:cNvSpPr>
          <p:nvPr/>
        </p:nvSpPr>
        <p:spPr>
          <a:xfrm>
            <a:off x="9361885" y="1796819"/>
            <a:ext cx="2112235" cy="328116"/>
          </a:xfrm>
          <a:prstGeom prst="rect">
            <a:avLst/>
          </a:prstGeom>
          <a:noFill/>
          <a:ln w="19050">
            <a:noFill/>
          </a:ln>
        </p:spPr>
        <p:txBody>
          <a:bodyPr lIns="121917" tIns="60958" rIns="121917" bIns="60958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900" b="1" dirty="0" err="1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Nuno</a:t>
            </a:r>
            <a:r>
              <a:rPr lang="en-US" sz="19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 </a:t>
            </a:r>
            <a:r>
              <a:rPr lang="en-US" sz="1900" b="1" dirty="0" err="1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Varandas</a:t>
            </a:r>
            <a:endParaRPr lang="en-US" sz="19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pic>
        <p:nvPicPr>
          <p:cNvPr id="7" name="Picture Placeholder 6" descr="Sy.jpeg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pic>
        <p:nvPicPr>
          <p:cNvPr id="9" name="Picture Placeholder 8" descr="Roberta.jpeg"/>
          <p:cNvPicPr>
            <a:picLocks noGrp="1" noChangeAspect="1"/>
          </p:cNvPicPr>
          <p:nvPr>
            <p:ph type="pic" idx="1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pic>
        <p:nvPicPr>
          <p:cNvPr id="11" name="Picture Placeholder 10" descr="Płóciennik-Marcin.jpg"/>
          <p:cNvPicPr>
            <a:picLocks noGrp="1" noChangeAspect="1"/>
          </p:cNvPicPr>
          <p:nvPr>
            <p:ph type="pic" idx="13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534" b="11534"/>
          <a:stretch>
            <a:fillRect/>
          </a:stretch>
        </p:blipFill>
        <p:spPr/>
      </p:pic>
      <p:pic>
        <p:nvPicPr>
          <p:cNvPr id="12" name="Picture Placeholder 11" descr="Nuno.jpeg"/>
          <p:cNvPicPr>
            <a:picLocks noGrp="1" noChangeAspect="1"/>
          </p:cNvPicPr>
          <p:nvPr>
            <p:ph type="pic" idx="14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351" r="22351"/>
          <a:stretch>
            <a:fillRect/>
          </a:stretch>
        </p:blipFill>
        <p:spPr/>
      </p:pic>
      <p:sp>
        <p:nvSpPr>
          <p:cNvPr id="6" name="TextBox 5"/>
          <p:cNvSpPr txBox="1"/>
          <p:nvPr/>
        </p:nvSpPr>
        <p:spPr>
          <a:xfrm>
            <a:off x="6801053" y="5133150"/>
            <a:ext cx="15955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Business Pilots </a:t>
            </a:r>
          </a:p>
        </p:txBody>
      </p:sp>
      <p:sp>
        <p:nvSpPr>
          <p:cNvPr id="27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0" y="932723"/>
            <a:ext cx="12192000" cy="384043"/>
          </a:xfrm>
        </p:spPr>
        <p:txBody>
          <a:bodyPr/>
          <a:lstStyle/>
          <a:p>
            <a:r>
              <a:rPr lang="en-US" altLang="ko-KR" dirty="0"/>
              <a:t>Management</a:t>
            </a:r>
          </a:p>
        </p:txBody>
      </p:sp>
    </p:spTree>
    <p:extLst>
      <p:ext uri="{BB962C8B-B14F-4D97-AF65-F5344CB8AC3E}">
        <p14:creationId xmlns:p14="http://schemas.microsoft.com/office/powerpoint/2010/main" val="329959694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>
          <a:xfrm>
            <a:off x="0" y="1916832"/>
            <a:ext cx="12192000" cy="259228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b="0" dirty="0"/>
              <a:t>Our </a:t>
            </a:r>
            <a:r>
              <a:rPr lang="en-US" b="0" dirty="0">
                <a:solidFill>
                  <a:schemeClr val="accent1"/>
                </a:solidFill>
              </a:rPr>
              <a:t>Team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Support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23392" y="4797152"/>
            <a:ext cx="132819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/>
              <a:t>Konrad</a:t>
            </a:r>
            <a:endParaRPr lang="en-US" b="1" dirty="0"/>
          </a:p>
          <a:p>
            <a:r>
              <a:rPr lang="pl-PL" b="1" dirty="0"/>
              <a:t>Leszczyński</a:t>
            </a:r>
            <a:r>
              <a:rPr lang="en-US" dirty="0" smtClean="0"/>
              <a:t>PSNC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7320136" y="4797152"/>
            <a:ext cx="163027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Peter </a:t>
            </a:r>
          </a:p>
          <a:p>
            <a:r>
              <a:rPr lang="en-US" b="1" dirty="0" err="1"/>
              <a:t>Coveney</a:t>
            </a:r>
            <a:endParaRPr lang="en-US" b="1" dirty="0"/>
          </a:p>
          <a:p>
            <a:r>
              <a:rPr lang="en-US" dirty="0"/>
              <a:t>UCL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519936" y="4797152"/>
            <a:ext cx="205320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Hugo </a:t>
            </a:r>
          </a:p>
          <a:p>
            <a:r>
              <a:rPr lang="en-US" b="1" dirty="0" err="1" smtClean="0"/>
              <a:t>Cantao</a:t>
            </a:r>
            <a:endParaRPr lang="en-US" b="1" dirty="0"/>
          </a:p>
          <a:p>
            <a:r>
              <a:rPr lang="en-US" dirty="0"/>
              <a:t>F6S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135560" y="4797152"/>
            <a:ext cx="144016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Claudio </a:t>
            </a:r>
            <a:r>
              <a:rPr lang="en-US" b="1" dirty="0" err="1"/>
              <a:t>Arlandini</a:t>
            </a:r>
            <a:endParaRPr lang="en-US" b="1" dirty="0"/>
          </a:p>
          <a:p>
            <a:r>
              <a:rPr lang="en-US" dirty="0"/>
              <a:t>CINECA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791744" y="4797152"/>
            <a:ext cx="122413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Giuseppe </a:t>
            </a:r>
          </a:p>
          <a:p>
            <a:r>
              <a:rPr lang="en-US" b="1" dirty="0" err="1"/>
              <a:t>Fiameni</a:t>
            </a:r>
            <a:endParaRPr lang="en-US" b="1" dirty="0"/>
          </a:p>
          <a:p>
            <a:r>
              <a:rPr lang="en-US" dirty="0"/>
              <a:t>CINECA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8904312" y="4797152"/>
            <a:ext cx="154313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David </a:t>
            </a:r>
          </a:p>
          <a:p>
            <a:r>
              <a:rPr lang="en-US" b="1" dirty="0"/>
              <a:t>Wright</a:t>
            </a:r>
          </a:p>
          <a:p>
            <a:r>
              <a:rPr lang="en-US" dirty="0"/>
              <a:t>UCL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155883" y="4797152"/>
            <a:ext cx="205320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b="1" dirty="0" smtClean="0"/>
              <a:t>Agnieszka</a:t>
            </a:r>
          </a:p>
          <a:p>
            <a:r>
              <a:rPr lang="pl-PL" b="1" dirty="0" smtClean="0"/>
              <a:t>Rabenda</a:t>
            </a:r>
            <a:r>
              <a:rPr lang="pl-PL" b="1" dirty="0"/>
              <a:t>-</a:t>
            </a:r>
            <a:r>
              <a:rPr lang="pl-PL" b="1" dirty="0" smtClean="0"/>
              <a:t>Tomczak</a:t>
            </a:r>
          </a:p>
          <a:p>
            <a:r>
              <a:rPr lang="pl-PL" dirty="0" smtClean="0"/>
              <a:t>PSNC</a:t>
            </a:r>
            <a:endParaRPr lang="en-US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5720" y="2420888"/>
            <a:ext cx="1512168" cy="1512168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2104" y="2433662"/>
            <a:ext cx="1512168" cy="1512168"/>
          </a:xfrm>
          <a:prstGeom prst="rect">
            <a:avLst/>
          </a:prstGeom>
        </p:spPr>
      </p:pic>
      <p:pic>
        <p:nvPicPr>
          <p:cNvPr id="17" name="Picture 16" descr="davewwright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88288" y="2433662"/>
            <a:ext cx="1512168" cy="1512168"/>
          </a:xfrm>
          <a:prstGeom prst="rect">
            <a:avLst/>
          </a:prstGeom>
        </p:spPr>
      </p:pic>
      <p:pic>
        <p:nvPicPr>
          <p:cNvPr id="18" name="Picture 17" descr="ClaudioArlandini.jpe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7528" y="2433662"/>
            <a:ext cx="1512168" cy="1512168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63352" y="2465288"/>
            <a:ext cx="1440160" cy="1440160"/>
          </a:xfrm>
          <a:prstGeom prst="rect">
            <a:avLst/>
          </a:prstGeom>
        </p:spPr>
      </p:pic>
      <p:pic>
        <p:nvPicPr>
          <p:cNvPr id="21" name="Picture 20" descr="HugoCantao.jp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3912" y="2420888"/>
            <a:ext cx="1569480" cy="1512168"/>
          </a:xfrm>
          <a:prstGeom prst="rect">
            <a:avLst/>
          </a:prstGeom>
        </p:spPr>
      </p:pic>
      <p:pic>
        <p:nvPicPr>
          <p:cNvPr id="12" name="Picture 11" descr="_D3A1960.jpg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69152" y="2420888"/>
            <a:ext cx="1631504" cy="15883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6815316"/>
      </p:ext>
    </p:extLst>
  </p:cSld>
  <p:clrMapOvr>
    <a:masterClrMapping/>
  </p:clrMapOvr>
</p:sld>
</file>

<file path=ppt/theme/theme1.xml><?xml version="1.0" encoding="utf-8"?>
<a:theme xmlns:a="http://schemas.openxmlformats.org/drawingml/2006/main" name="slide_base">
  <a:themeElements>
    <a:clrScheme name="Custom 3">
      <a:dk1>
        <a:sysClr val="windowText" lastClr="000000"/>
      </a:dk1>
      <a:lt1>
        <a:sysClr val="window" lastClr="FFFFFF"/>
      </a:lt1>
      <a:dk2>
        <a:srgbClr val="192E44"/>
      </a:dk2>
      <a:lt2>
        <a:srgbClr val="6592CB"/>
      </a:lt2>
      <a:accent1>
        <a:srgbClr val="A4762A"/>
      </a:accent1>
      <a:accent2>
        <a:srgbClr val="F8B13D"/>
      </a:accent2>
      <a:accent3>
        <a:srgbClr val="5D5F66"/>
      </a:accent3>
      <a:accent4>
        <a:srgbClr val="E3ECF9"/>
      </a:accent4>
      <a:accent5>
        <a:srgbClr val="557FBD"/>
      </a:accent5>
      <a:accent6>
        <a:srgbClr val="324F7C"/>
      </a:accent6>
      <a:hlink>
        <a:srgbClr val="263D5D"/>
      </a:hlink>
      <a:folHlink>
        <a:srgbClr val="1464FA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xmlns="" name="EOSC_HUB_16-9_ppt_template_v0.8" id="{8DB138ED-F999-4E5E-AFD0-12EA3FB52E1E}" vid="{C7DA8598-46A9-41FB-9598-1F55E7691436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4832</TotalTime>
  <Words>919</Words>
  <Application>Microsoft Macintosh PowerPoint</Application>
  <PresentationFormat>Custom</PresentationFormat>
  <Paragraphs>199</Paragraphs>
  <Slides>15</Slides>
  <Notes>5</Notes>
  <HiddenSlides>1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slide_base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Rob</dc:creator>
  <cp:lastModifiedBy>Roberta</cp:lastModifiedBy>
  <cp:revision>102</cp:revision>
  <dcterms:created xsi:type="dcterms:W3CDTF">2018-07-16T07:35:10Z</dcterms:created>
  <dcterms:modified xsi:type="dcterms:W3CDTF">2018-10-04T08:44:17Z</dcterms:modified>
</cp:coreProperties>
</file>