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3" r:id="rId2"/>
  </p:sldIdLst>
  <p:sldSz cx="25199975" cy="35999738"/>
  <p:notesSz cx="6858000" cy="9144000"/>
  <p:defaultTextStyle>
    <a:defPPr>
      <a:defRPr lang="it-IT"/>
    </a:defPPr>
    <a:lvl1pPr marL="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1pPr>
    <a:lvl2pPr marL="146875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2pPr>
    <a:lvl3pPr marL="293751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3pPr>
    <a:lvl4pPr marL="440626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4pPr>
    <a:lvl5pPr marL="587502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5pPr>
    <a:lvl6pPr marL="734377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6pPr>
    <a:lvl7pPr marL="881253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7pPr>
    <a:lvl8pPr marL="1028128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8pPr>
    <a:lvl9pPr marL="1175004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338">
          <p15:clr>
            <a:srgbClr val="A4A3A4"/>
          </p15:clr>
        </p15:guide>
        <p15:guide id="2" pos="79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3046"/>
    <a:srgbClr val="BA8502"/>
    <a:srgbClr val="DEE9F6"/>
    <a:srgbClr val="B5892D"/>
    <a:srgbClr val="75A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4"/>
    <p:restoredTop sz="94624"/>
  </p:normalViewPr>
  <p:slideViewPr>
    <p:cSldViewPr snapToGrid="0" snapToObjects="1">
      <p:cViewPr>
        <p:scale>
          <a:sx n="66" d="100"/>
          <a:sy n="66" d="100"/>
        </p:scale>
        <p:origin x="-104" y="10048"/>
      </p:cViewPr>
      <p:guideLst>
        <p:guide orient="horz" pos="11338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BF93-D6F1-A34B-9123-94227985423B}" type="datetimeFigureOut">
              <a:rPr lang="it-IT" smtClean="0"/>
              <a:t>10/21/18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6D98-0340-7F47-A78C-9875FD8C66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505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BF93-D6F1-A34B-9123-94227985423B}" type="datetimeFigureOut">
              <a:rPr lang="it-IT" smtClean="0"/>
              <a:t>10/21/18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6D98-0340-7F47-A78C-9875FD8C66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916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BF93-D6F1-A34B-9123-94227985423B}" type="datetimeFigureOut">
              <a:rPr lang="it-IT" smtClean="0"/>
              <a:t>10/21/18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6D98-0340-7F47-A78C-9875FD8C66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0015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&amp; Text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01252496-1750-864D-B854-CEE0315DE69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 rot="5400000">
            <a:off x="-251746" y="7605019"/>
            <a:ext cx="25703466" cy="23813646"/>
          </a:xfrm>
          <a:prstGeom prst="rect">
            <a:avLst/>
          </a:prstGeom>
        </p:spPr>
        <p:txBody>
          <a:bodyPr>
            <a:normAutofit/>
          </a:bodyPr>
          <a:lstStyle>
            <a:lvl1pPr marL="708749" indent="-708749">
              <a:buSzPct val="100000"/>
              <a:buFontTx/>
              <a:buBlip>
                <a:blip r:embed="rId2"/>
              </a:buBlip>
              <a:defRPr sz="7717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1535623" indent="-590625">
              <a:buSzPct val="90000"/>
              <a:buFont typeface="Calibri" panose="020F0502020204030204" pitchFamily="34" charset="0"/>
              <a:buChar char="-"/>
              <a:defRPr sz="7165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2362495" indent="-472499">
              <a:buSzPct val="80000"/>
              <a:buFont typeface="Wingdings" panose="05000000000000000000" pitchFamily="2" charset="2"/>
              <a:buChar char="§"/>
              <a:defRPr sz="6614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2834994" marR="0" indent="0" algn="l" defTabSz="9449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7717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4567491" marR="0" indent="-1259997" algn="l" defTabSz="9449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alibri" panose="020F0502020204030204" pitchFamily="34" charset="0"/>
              <a:buChar char="-"/>
              <a:tabLst/>
              <a:defRPr sz="7717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 Third level</a:t>
            </a:r>
          </a:p>
          <a:p>
            <a:pPr lvl="3"/>
            <a:r>
              <a:rPr lang="en-GB" noProof="0" dirty="0"/>
              <a:t> </a:t>
            </a:r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cxnSp>
        <p:nvCxnSpPr>
          <p:cNvPr id="40" name="Connettore 1 39">
            <a:extLst>
              <a:ext uri="{FF2B5EF4-FFF2-40B4-BE49-F238E27FC236}">
                <a16:creationId xmlns=""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693165" y="33470872"/>
            <a:ext cx="23813646" cy="26693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Immagine 31">
            <a:extLst>
              <a:ext uri="{FF2B5EF4-FFF2-40B4-BE49-F238E27FC236}">
                <a16:creationId xmlns="" xmlns:a16="http://schemas.microsoft.com/office/drawing/2014/main" id="{FA6B2CD8-FEE8-4B8F-B1F0-EA8D83797B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72" y="35766406"/>
            <a:ext cx="25199975" cy="233332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="" xmlns:a16="http://schemas.microsoft.com/office/drawing/2014/main" id="{0EBFEB97-F397-4880-BA39-E13E87E319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72" y="-8318"/>
            <a:ext cx="25199975" cy="297452"/>
          </a:xfrm>
          <a:prstGeom prst="rect">
            <a:avLst/>
          </a:prstGeom>
        </p:spPr>
      </p:pic>
      <p:sp>
        <p:nvSpPr>
          <p:cNvPr id="45" name="Rettangolo 44">
            <a:extLst>
              <a:ext uri="{FF2B5EF4-FFF2-40B4-BE49-F238E27FC236}">
                <a16:creationId xmlns="" xmlns:a16="http://schemas.microsoft.com/office/drawing/2014/main" id="{D9796DA9-E1E4-4FB4-8943-01C592107B8A}"/>
              </a:ext>
            </a:extLst>
          </p:cNvPr>
          <p:cNvSpPr/>
          <p:nvPr userDrawn="1"/>
        </p:nvSpPr>
        <p:spPr>
          <a:xfrm>
            <a:off x="23287621" y="33497564"/>
            <a:ext cx="1219189" cy="1538661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72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="" xmlns:a16="http://schemas.microsoft.com/office/drawing/2014/main" id="{08331AB2-FA10-F049-BA93-704EC2A5F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059982" y="33497541"/>
            <a:ext cx="6446828" cy="1511968"/>
          </a:xfrm>
          <a:prstGeom prst="rect">
            <a:avLst/>
          </a:prstGeom>
        </p:spPr>
        <p:txBody>
          <a:bodyPr/>
          <a:lstStyle>
            <a:lvl1pPr algn="r">
              <a:defRPr sz="2687" b="0" i="0">
                <a:solidFill>
                  <a:schemeClr val="tx1"/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="" xmlns:a16="http://schemas.microsoft.com/office/drawing/2014/main" id="{89817EDF-DE74-3540-B1AD-C331BAC21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165" y="33497541"/>
            <a:ext cx="5879994" cy="1511968"/>
          </a:xfrm>
          <a:prstGeom prst="rect">
            <a:avLst/>
          </a:prstGeom>
        </p:spPr>
        <p:txBody>
          <a:bodyPr/>
          <a:lstStyle>
            <a:lvl1pPr>
              <a:defRPr sz="2701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10/21/18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="" xmlns:a16="http://schemas.microsoft.com/office/drawing/2014/main" id="{0BE6B5B4-AF6A-764F-AC9F-BFC02551E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09992" y="33497541"/>
            <a:ext cx="7979992" cy="151196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701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sp>
        <p:nvSpPr>
          <p:cNvPr id="15" name="Segnaposto testo 3">
            <a:extLst>
              <a:ext uri="{FF2B5EF4-FFF2-40B4-BE49-F238E27FC236}">
                <a16:creationId xmlns="" xmlns:a16="http://schemas.microsoft.com/office/drawing/2014/main" id="{2D92F18E-5415-984E-8376-0329B157E5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24300" y="1367389"/>
            <a:ext cx="16482512" cy="45358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819" b="1">
                <a:solidFill>
                  <a:srgbClr val="1C3046"/>
                </a:solidFill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0970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BF93-D6F1-A34B-9123-94227985423B}" type="datetimeFigureOut">
              <a:rPr lang="it-IT" smtClean="0"/>
              <a:t>10/21/18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6D98-0340-7F47-A78C-9875FD8C66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115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BF93-D6F1-A34B-9123-94227985423B}" type="datetimeFigureOut">
              <a:rPr lang="it-IT" smtClean="0"/>
              <a:t>10/21/18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6D98-0340-7F47-A78C-9875FD8C66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1926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BF93-D6F1-A34B-9123-94227985423B}" type="datetimeFigureOut">
              <a:rPr lang="it-IT" smtClean="0"/>
              <a:t>10/21/18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6D98-0340-7F47-A78C-9875FD8C66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3682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BF93-D6F1-A34B-9123-94227985423B}" type="datetimeFigureOut">
              <a:rPr lang="it-IT" smtClean="0"/>
              <a:t>10/21/18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6D98-0340-7F47-A78C-9875FD8C66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0270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BF93-D6F1-A34B-9123-94227985423B}" type="datetimeFigureOut">
              <a:rPr lang="it-IT" smtClean="0"/>
              <a:t>10/21/18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6D98-0340-7F47-A78C-9875FD8C66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869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BF93-D6F1-A34B-9123-94227985423B}" type="datetimeFigureOut">
              <a:rPr lang="it-IT" smtClean="0"/>
              <a:t>10/21/18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6D98-0340-7F47-A78C-9875FD8C66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909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BF93-D6F1-A34B-9123-94227985423B}" type="datetimeFigureOut">
              <a:rPr lang="it-IT" smtClean="0"/>
              <a:t>10/21/18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6D98-0340-7F47-A78C-9875FD8C66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584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BF93-D6F1-A34B-9123-94227985423B}" type="datetimeFigureOut">
              <a:rPr lang="it-IT" smtClean="0"/>
              <a:t>10/21/18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6D98-0340-7F47-A78C-9875FD8C66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6858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FBF93-D6F1-A34B-9123-94227985423B}" type="datetimeFigureOut">
              <a:rPr lang="it-IT" smtClean="0"/>
              <a:t>10/21/18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26D98-0340-7F47-A78C-9875FD8C66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4078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20" Type="http://schemas.openxmlformats.org/officeDocument/2006/relationships/image" Target="../media/image20.jpg"/><Relationship Id="rId21" Type="http://schemas.openxmlformats.org/officeDocument/2006/relationships/image" Target="../media/image21.png"/><Relationship Id="rId22" Type="http://schemas.openxmlformats.org/officeDocument/2006/relationships/image" Target="../media/image22.png"/><Relationship Id="rId23" Type="http://schemas.openxmlformats.org/officeDocument/2006/relationships/image" Target="../media/image23.png"/><Relationship Id="rId24" Type="http://schemas.openxmlformats.org/officeDocument/2006/relationships/image" Target="../media/image24.png"/><Relationship Id="rId25" Type="http://schemas.openxmlformats.org/officeDocument/2006/relationships/image" Target="../media/image25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jpg"/><Relationship Id="rId16" Type="http://schemas.openxmlformats.org/officeDocument/2006/relationships/image" Target="../media/image16.jpg"/><Relationship Id="rId17" Type="http://schemas.openxmlformats.org/officeDocument/2006/relationships/image" Target="../media/image17.png"/><Relationship Id="rId18" Type="http://schemas.openxmlformats.org/officeDocument/2006/relationships/image" Target="../media/image18.jpg"/><Relationship Id="rId19" Type="http://schemas.openxmlformats.org/officeDocument/2006/relationships/image" Target="../media/image19.jp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1.png"/><Relationship Id="rId7" Type="http://schemas.openxmlformats.org/officeDocument/2006/relationships/image" Target="../media/image7.PNG"/><Relationship Id="rId8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FC7C9E1E-38F5-4413-97DF-F8613E8D54E3}"/>
              </a:ext>
            </a:extLst>
          </p:cNvPr>
          <p:cNvSpPr/>
          <p:nvPr/>
        </p:nvSpPr>
        <p:spPr>
          <a:xfrm>
            <a:off x="-48262" y="4965059"/>
            <a:ext cx="25296498" cy="28457686"/>
          </a:xfrm>
          <a:prstGeom prst="rect">
            <a:avLst/>
          </a:prstGeom>
          <a:solidFill>
            <a:srgbClr val="DEE9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8059982" y="31880469"/>
            <a:ext cx="6446828" cy="15119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65" y="31880469"/>
            <a:ext cx="5879994" cy="1511968"/>
          </a:xfrm>
        </p:spPr>
        <p:txBody>
          <a:bodyPr/>
          <a:lstStyle/>
          <a:p>
            <a:fld id="{696E94B4-F3B5-4DE2-A56E-A054B64F6B68}" type="datetime1">
              <a:rPr lang="en-US" smtClean="0"/>
              <a:t>10/21/18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1589294" y="1195565"/>
            <a:ext cx="13222149" cy="2686648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1D3046"/>
                </a:solidFill>
              </a:rPr>
              <a:t>Bringing </a:t>
            </a:r>
            <a:r>
              <a:rPr lang="en-US" sz="7200" dirty="0">
                <a:solidFill>
                  <a:srgbClr val="1D3046"/>
                </a:solidFill>
              </a:rPr>
              <a:t>industry into the European Open Science Cloud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5B2B3CF7-6EC3-46D5-9892-E96E94A5A3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9" t="927" r="-40413" b="66634"/>
          <a:stretch/>
        </p:blipFill>
        <p:spPr>
          <a:xfrm>
            <a:off x="-1" y="4366706"/>
            <a:ext cx="35422637" cy="697328"/>
          </a:xfrm>
          <a:prstGeom prst="rect">
            <a:avLst/>
          </a:prstGeom>
        </p:spPr>
      </p:pic>
      <p:sp>
        <p:nvSpPr>
          <p:cNvPr id="23" name="Segnaposto numero diapositiva 3">
            <a:extLst>
              <a:ext uri="{FF2B5EF4-FFF2-40B4-BE49-F238E27FC236}">
                <a16:creationId xmlns="" xmlns:a16="http://schemas.microsoft.com/office/drawing/2014/main" id="{B54F29D7-3DE1-4C47-8691-464147184753}"/>
              </a:ext>
            </a:extLst>
          </p:cNvPr>
          <p:cNvSpPr txBox="1">
            <a:spLocks/>
          </p:cNvSpPr>
          <p:nvPr/>
        </p:nvSpPr>
        <p:spPr>
          <a:xfrm>
            <a:off x="13058632" y="14126944"/>
            <a:ext cx="2267272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2937510" rtl="0" eaLnBrk="1" latinLnBrk="0" hangingPunct="1">
              <a:defRPr sz="2687" b="0" i="0" kern="1200">
                <a:solidFill>
                  <a:schemeClr val="tx1"/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  <a:lvl2pPr marL="1468755" algn="l" defTabSz="2937510" rtl="0" eaLnBrk="1" latinLnBrk="0" hangingPunct="1">
              <a:defRPr sz="57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7510" algn="l" defTabSz="2937510" rtl="0" eaLnBrk="1" latinLnBrk="0" hangingPunct="1">
              <a:defRPr sz="57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6265" algn="l" defTabSz="2937510" rtl="0" eaLnBrk="1" latinLnBrk="0" hangingPunct="1">
              <a:defRPr sz="57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75020" algn="l" defTabSz="2937510" rtl="0" eaLnBrk="1" latinLnBrk="0" hangingPunct="1">
              <a:defRPr sz="57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43775" algn="l" defTabSz="2937510" rtl="0" eaLnBrk="1" latinLnBrk="0" hangingPunct="1">
              <a:defRPr sz="57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12530" algn="l" defTabSz="2937510" rtl="0" eaLnBrk="1" latinLnBrk="0" hangingPunct="1">
              <a:defRPr sz="57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81285" algn="l" defTabSz="2937510" rtl="0" eaLnBrk="1" latinLnBrk="0" hangingPunct="1">
              <a:defRPr sz="57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50040" algn="l" defTabSz="2937510" rtl="0" eaLnBrk="1" latinLnBrk="0" hangingPunct="1">
              <a:defRPr sz="57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900" smtClean="0"/>
              <a:pPr/>
              <a:t>1</a:t>
            </a:fld>
            <a:endParaRPr lang="en-US" sz="900" dirty="0"/>
          </a:p>
        </p:txBody>
      </p:sp>
      <p:sp>
        <p:nvSpPr>
          <p:cNvPr id="26" name="Title 3">
            <a:extLst>
              <a:ext uri="{FF2B5EF4-FFF2-40B4-BE49-F238E27FC236}">
                <a16:creationId xmlns="" xmlns:a16="http://schemas.microsoft.com/office/drawing/2014/main" id="{F222AE82-BF7C-4119-AD65-00845286AE73}"/>
              </a:ext>
            </a:extLst>
          </p:cNvPr>
          <p:cNvSpPr txBox="1">
            <a:spLocks/>
          </p:cNvSpPr>
          <p:nvPr/>
        </p:nvSpPr>
        <p:spPr>
          <a:xfrm>
            <a:off x="6896000" y="8135382"/>
            <a:ext cx="5304150" cy="576064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1C3046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sz="1000" dirty="0"/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94935DD5-49F4-428F-B563-C696CA7E3415}"/>
              </a:ext>
            </a:extLst>
          </p:cNvPr>
          <p:cNvSpPr/>
          <p:nvPr/>
        </p:nvSpPr>
        <p:spPr>
          <a:xfrm>
            <a:off x="0" y="32303280"/>
            <a:ext cx="25199975" cy="3454048"/>
          </a:xfrm>
          <a:prstGeom prst="rect">
            <a:avLst/>
          </a:prstGeom>
          <a:solidFill>
            <a:srgbClr val="1D30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705659C9-FF31-48A4-884D-CA55C855D91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7BB5"/>
              </a:clrFrom>
              <a:clrTo>
                <a:srgbClr val="007BB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83839" y="32442986"/>
            <a:ext cx="1635938" cy="163593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A020E971-D3C7-405F-9FF3-E170974DA05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</a:blip>
          <a:stretch>
            <a:fillRect/>
          </a:stretch>
        </p:blipFill>
        <p:spPr>
          <a:xfrm>
            <a:off x="9885624" y="32694173"/>
            <a:ext cx="1440872" cy="144087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6A7C3D44-EAB8-4B09-B175-BB561D2F726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0633" t="21218" r="20202" b="37903"/>
          <a:stretch/>
        </p:blipFill>
        <p:spPr>
          <a:xfrm>
            <a:off x="405417" y="32687960"/>
            <a:ext cx="1440873" cy="1426555"/>
          </a:xfrm>
          <a:prstGeom prst="rect">
            <a:avLst/>
          </a:prstGeom>
        </p:spPr>
      </p:pic>
      <p:sp>
        <p:nvSpPr>
          <p:cNvPr id="49" name="Text Placeholder 4">
            <a:extLst>
              <a:ext uri="{FF2B5EF4-FFF2-40B4-BE49-F238E27FC236}">
                <a16:creationId xmlns="" xmlns:a16="http://schemas.microsoft.com/office/drawing/2014/main" id="{7446560C-2D5F-48A4-8910-666DA593502F}"/>
              </a:ext>
            </a:extLst>
          </p:cNvPr>
          <p:cNvSpPr txBox="1">
            <a:spLocks/>
          </p:cNvSpPr>
          <p:nvPr/>
        </p:nvSpPr>
        <p:spPr>
          <a:xfrm>
            <a:off x="1344457" y="33042867"/>
            <a:ext cx="6907682" cy="1180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2519995" rtl="0" eaLnBrk="1" latinLnBrk="0" hangingPunct="1">
              <a:lnSpc>
                <a:spcPct val="90000"/>
              </a:lnSpc>
              <a:spcBef>
                <a:spcPts val="2756"/>
              </a:spcBef>
              <a:buFont typeface="Arial" panose="020B0604020202020204" pitchFamily="34" charset="0"/>
              <a:buNone/>
              <a:defRPr sz="8819" b="1" kern="1200">
                <a:solidFill>
                  <a:srgbClr val="1C3046"/>
                </a:solidFill>
                <a:latin typeface="+mn-lt"/>
                <a:ea typeface="+mn-ea"/>
                <a:cs typeface="+mn-cs"/>
              </a:defRPr>
            </a:lvl1pPr>
            <a:lvl2pPr marL="1889996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66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49994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55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9991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669989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929986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189984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449981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709979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dirty="0" err="1">
                <a:solidFill>
                  <a:schemeClr val="bg1"/>
                </a:solidFill>
              </a:rPr>
              <a:t>www.eosc</a:t>
            </a:r>
            <a:r>
              <a:rPr lang="en-US" sz="6000" dirty="0" err="1" smtClean="0">
                <a:solidFill>
                  <a:schemeClr val="bg1"/>
                </a:solidFill>
              </a:rPr>
              <a:t>-dih.eu</a:t>
            </a:r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50" name="Text Placeholder 4">
            <a:extLst>
              <a:ext uri="{FF2B5EF4-FFF2-40B4-BE49-F238E27FC236}">
                <a16:creationId xmlns="" xmlns:a16="http://schemas.microsoft.com/office/drawing/2014/main" id="{5AE9DFF9-F4EF-448C-B9E7-A7EFA91D50E7}"/>
              </a:ext>
            </a:extLst>
          </p:cNvPr>
          <p:cNvSpPr txBox="1">
            <a:spLocks/>
          </p:cNvSpPr>
          <p:nvPr/>
        </p:nvSpPr>
        <p:spPr>
          <a:xfrm>
            <a:off x="10975745" y="32786219"/>
            <a:ext cx="4462792" cy="1180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2519995" rtl="0" eaLnBrk="1" latinLnBrk="0" hangingPunct="1">
              <a:lnSpc>
                <a:spcPct val="90000"/>
              </a:lnSpc>
              <a:spcBef>
                <a:spcPts val="2756"/>
              </a:spcBef>
              <a:buFont typeface="Arial" panose="020B0604020202020204" pitchFamily="34" charset="0"/>
              <a:buNone/>
              <a:defRPr sz="8819" b="1" kern="1200">
                <a:solidFill>
                  <a:srgbClr val="1C3046"/>
                </a:solidFill>
                <a:latin typeface="+mn-lt"/>
                <a:ea typeface="+mn-ea"/>
                <a:cs typeface="+mn-cs"/>
              </a:defRPr>
            </a:lvl1pPr>
            <a:lvl2pPr marL="1889996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66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49994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55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9991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669989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929986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189984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449981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709979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dirty="0">
                <a:solidFill>
                  <a:schemeClr val="bg1"/>
                </a:solidFill>
              </a:rPr>
              <a:t>@</a:t>
            </a:r>
            <a:r>
              <a:rPr lang="en-US" sz="6000" dirty="0" err="1">
                <a:solidFill>
                  <a:schemeClr val="bg1"/>
                </a:solidFill>
              </a:rPr>
              <a:t>EOSC_eu</a:t>
            </a:r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51" name="Text Placeholder 4">
            <a:extLst>
              <a:ext uri="{FF2B5EF4-FFF2-40B4-BE49-F238E27FC236}">
                <a16:creationId xmlns="" xmlns:a16="http://schemas.microsoft.com/office/drawing/2014/main" id="{F5223927-69D9-4BE0-A941-F276826A3106}"/>
              </a:ext>
            </a:extLst>
          </p:cNvPr>
          <p:cNvSpPr txBox="1">
            <a:spLocks/>
          </p:cNvSpPr>
          <p:nvPr/>
        </p:nvSpPr>
        <p:spPr>
          <a:xfrm>
            <a:off x="17096471" y="32972429"/>
            <a:ext cx="7344537" cy="1180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2519995" rtl="0" eaLnBrk="1" latinLnBrk="0" hangingPunct="1">
              <a:lnSpc>
                <a:spcPct val="90000"/>
              </a:lnSpc>
              <a:spcBef>
                <a:spcPts val="2756"/>
              </a:spcBef>
              <a:buFont typeface="Arial" panose="020B0604020202020204" pitchFamily="34" charset="0"/>
              <a:buNone/>
              <a:defRPr sz="8819" b="1" kern="1200">
                <a:solidFill>
                  <a:srgbClr val="1C3046"/>
                </a:solidFill>
                <a:latin typeface="+mn-lt"/>
                <a:ea typeface="+mn-ea"/>
                <a:cs typeface="+mn-cs"/>
              </a:defRPr>
            </a:lvl1pPr>
            <a:lvl2pPr marL="1889996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66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49994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55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9991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669989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929986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189984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449981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709979" indent="-629999" algn="l" defTabSz="2519995" rtl="0" eaLnBrk="1" latinLnBrk="0" hangingPunct="1">
              <a:lnSpc>
                <a:spcPct val="90000"/>
              </a:lnSpc>
              <a:spcBef>
                <a:spcPts val="1378"/>
              </a:spcBef>
              <a:buFont typeface="Arial" panose="020B0604020202020204" pitchFamily="34" charset="0"/>
              <a:buChar char="•"/>
              <a:defRPr sz="49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dirty="0">
                <a:solidFill>
                  <a:schemeClr val="bg1"/>
                </a:solidFill>
              </a:rPr>
              <a:t>EOSC</a:t>
            </a:r>
            <a:r>
              <a:rPr lang="en-GB" sz="6000" dirty="0">
                <a:solidFill>
                  <a:schemeClr val="bg1"/>
                </a:solidFill>
              </a:rPr>
              <a:t>-hub project</a:t>
            </a:r>
          </a:p>
        </p:txBody>
      </p:sp>
      <p:sp>
        <p:nvSpPr>
          <p:cNvPr id="52" name="Content Placeholder 4">
            <a:extLst>
              <a:ext uri="{FF2B5EF4-FFF2-40B4-BE49-F238E27FC236}">
                <a16:creationId xmlns="" xmlns:a16="http://schemas.microsoft.com/office/drawing/2014/main" id="{39BE8030-071E-4B36-9468-CD155E10D8C3}"/>
              </a:ext>
            </a:extLst>
          </p:cNvPr>
          <p:cNvSpPr txBox="1">
            <a:spLocks/>
          </p:cNvSpPr>
          <p:nvPr/>
        </p:nvSpPr>
        <p:spPr>
          <a:xfrm>
            <a:off x="-48262" y="18908564"/>
            <a:ext cx="25296498" cy="1879001"/>
          </a:xfrm>
          <a:prstGeom prst="rect">
            <a:avLst/>
          </a:prstGeom>
          <a:solidFill>
            <a:srgbClr val="1D3046"/>
          </a:solidFill>
        </p:spPr>
        <p:txBody>
          <a:bodyPr anchor="ctr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SzPct val="100000"/>
              <a:buFontTx/>
              <a:buBlip>
                <a:blip r:embed="rId6"/>
              </a:buBlip>
              <a:defRPr lang="en-GB" sz="28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SzPct val="90000"/>
              <a:buFont typeface="Calibri" panose="020F0502020204030204" pitchFamily="34" charset="0"/>
              <a:buChar char="-"/>
              <a:defRPr lang="en-GB" sz="26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SzPct val="80000"/>
              <a:buFont typeface="Wingdings" panose="05000000000000000000" pitchFamily="2" charset="2"/>
              <a:buChar char="§"/>
              <a:defRPr lang="en-GB" sz="24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200150" marR="0" indent="-1714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Char char="-"/>
              <a:tabLst/>
              <a:defRPr lang="en-GB" sz="28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6600" b="1" dirty="0" smtClean="0">
                <a:solidFill>
                  <a:schemeClr val="bg1"/>
                </a:solidFill>
              </a:rPr>
              <a:t>Our </a:t>
            </a:r>
            <a:r>
              <a:rPr lang="en-US" sz="6600" b="1" dirty="0" smtClean="0">
                <a:solidFill>
                  <a:srgbClr val="B5892D"/>
                </a:solidFill>
              </a:rPr>
              <a:t>Pilots</a:t>
            </a:r>
            <a:endParaRPr lang="en-US" sz="6600" dirty="0">
              <a:solidFill>
                <a:srgbClr val="B5892D"/>
              </a:solidFill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="" xmlns:a16="http://schemas.microsoft.com/office/drawing/2014/main" id="{933D6E14-79CA-416C-A447-39D12401282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1E3347"/>
              </a:clrFrom>
              <a:clrTo>
                <a:srgbClr val="1E3347">
                  <a:alpha val="0"/>
                </a:srgbClr>
              </a:clrTo>
            </a:clrChange>
          </a:blip>
          <a:srcRect t="7110" b="57876"/>
          <a:stretch/>
        </p:blipFill>
        <p:spPr>
          <a:xfrm>
            <a:off x="2966476" y="34266000"/>
            <a:ext cx="18995924" cy="1397013"/>
          </a:xfrm>
          <a:prstGeom prst="rect">
            <a:avLst/>
          </a:prstGeom>
        </p:spPr>
      </p:pic>
      <p:pic>
        <p:nvPicPr>
          <p:cNvPr id="2" name="Picture 1" descr="EOSC-Hub_Logo_A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95565"/>
            <a:ext cx="11635465" cy="2768591"/>
          </a:xfrm>
          <a:prstGeom prst="rect">
            <a:avLst/>
          </a:prstGeom>
        </p:spPr>
      </p:pic>
      <p:grpSp>
        <p:nvGrpSpPr>
          <p:cNvPr id="55" name="Group 54"/>
          <p:cNvGrpSpPr/>
          <p:nvPr/>
        </p:nvGrpSpPr>
        <p:grpSpPr>
          <a:xfrm>
            <a:off x="566794" y="6084893"/>
            <a:ext cx="8196196" cy="7588558"/>
            <a:chOff x="479376" y="1556791"/>
            <a:chExt cx="3168352" cy="4824537"/>
          </a:xfrm>
        </p:grpSpPr>
        <p:sp>
          <p:nvSpPr>
            <p:cNvPr id="56" name="Rectangle 55"/>
            <p:cNvSpPr/>
            <p:nvPr/>
          </p:nvSpPr>
          <p:spPr>
            <a:xfrm>
              <a:off x="479376" y="1772816"/>
              <a:ext cx="3168352" cy="4608512"/>
            </a:xfrm>
            <a:prstGeom prst="rect">
              <a:avLst/>
            </a:prstGeom>
            <a:solidFill>
              <a:srgbClr val="1D3046"/>
            </a:solidFill>
            <a:ln w="63500">
              <a:solidFill>
                <a:srgbClr val="BA8502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540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95400" y="1556791"/>
              <a:ext cx="1275848" cy="528319"/>
            </a:xfrm>
            <a:prstGeom prst="rect">
              <a:avLst/>
            </a:prstGeom>
            <a:solidFill>
              <a:srgbClr val="B5892D"/>
            </a:solidFill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Key Figures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51384" y="2348880"/>
              <a:ext cx="1867671" cy="38939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Start: </a:t>
              </a:r>
            </a:p>
            <a:p>
              <a:r>
                <a:rPr lang="en-US" sz="4400" b="1" dirty="0">
                  <a:solidFill>
                    <a:schemeClr val="bg1"/>
                  </a:solidFill>
                </a:rPr>
                <a:t>1</a:t>
              </a:r>
              <a:r>
                <a:rPr lang="en-US" sz="4400" b="1" baseline="30000" dirty="0">
                  <a:solidFill>
                    <a:schemeClr val="bg1"/>
                  </a:solidFill>
                </a:rPr>
                <a:t>st</a:t>
              </a:r>
              <a:r>
                <a:rPr lang="en-US" sz="4400" b="1" dirty="0">
                  <a:solidFill>
                    <a:schemeClr val="bg1"/>
                  </a:solidFill>
                </a:rPr>
                <a:t> January 2018</a:t>
              </a:r>
            </a:p>
            <a:p>
              <a:endParaRPr lang="en-US" sz="4800" b="1" dirty="0">
                <a:solidFill>
                  <a:schemeClr val="bg1"/>
                </a:solidFill>
              </a:endParaRPr>
            </a:p>
            <a:p>
              <a:r>
                <a:rPr lang="en-US" sz="4800" b="1" dirty="0">
                  <a:solidFill>
                    <a:schemeClr val="bg1"/>
                  </a:solidFill>
                </a:rPr>
                <a:t>48 </a:t>
              </a:r>
              <a:r>
                <a:rPr lang="en-US" sz="4400" b="1" dirty="0">
                  <a:solidFill>
                    <a:schemeClr val="bg1"/>
                  </a:solidFill>
                </a:rPr>
                <a:t>Service offerings</a:t>
              </a:r>
              <a:endParaRPr lang="en-US" sz="4800" b="1" dirty="0">
                <a:solidFill>
                  <a:schemeClr val="bg1"/>
                </a:solidFill>
              </a:endParaRPr>
            </a:p>
            <a:p>
              <a:endParaRPr lang="en-US" sz="4800" b="1" dirty="0">
                <a:solidFill>
                  <a:schemeClr val="bg1"/>
                </a:solidFill>
              </a:endParaRPr>
            </a:p>
            <a:p>
              <a:r>
                <a:rPr lang="en-US" sz="4800" b="1" dirty="0">
                  <a:solidFill>
                    <a:schemeClr val="bg1"/>
                  </a:solidFill>
                </a:rPr>
                <a:t>25 </a:t>
              </a:r>
              <a:r>
                <a:rPr lang="en-US" sz="4400" b="1" dirty="0">
                  <a:solidFill>
                    <a:schemeClr val="bg1"/>
                  </a:solidFill>
                </a:rPr>
                <a:t>Partners</a:t>
              </a:r>
            </a:p>
            <a:p>
              <a:endParaRPr lang="en-US" sz="4800" b="1" dirty="0">
                <a:solidFill>
                  <a:schemeClr val="bg1"/>
                </a:solidFill>
              </a:endParaRPr>
            </a:p>
            <a:p>
              <a:r>
                <a:rPr lang="en-US" sz="4800" b="1" dirty="0">
                  <a:solidFill>
                    <a:schemeClr val="bg1"/>
                  </a:solidFill>
                </a:rPr>
                <a:t>6 </a:t>
              </a:r>
              <a:r>
                <a:rPr lang="en-US" sz="4400" b="1" dirty="0">
                  <a:solidFill>
                    <a:schemeClr val="bg1"/>
                  </a:solidFill>
                </a:rPr>
                <a:t>Pilots running</a:t>
              </a:r>
              <a:endParaRPr lang="en-US" sz="4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0" name="Rectangle 79"/>
          <p:cNvSpPr/>
          <p:nvPr/>
        </p:nvSpPr>
        <p:spPr>
          <a:xfrm>
            <a:off x="566794" y="14436023"/>
            <a:ext cx="8196196" cy="3110945"/>
          </a:xfrm>
          <a:prstGeom prst="rect">
            <a:avLst/>
          </a:prstGeom>
          <a:solidFill>
            <a:schemeClr val="bg1"/>
          </a:solidFill>
          <a:ln w="63500">
            <a:solidFill>
              <a:srgbClr val="B5892D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1125627" y="14269950"/>
            <a:ext cx="3300486" cy="830997"/>
          </a:xfrm>
          <a:prstGeom prst="rect">
            <a:avLst/>
          </a:prstGeom>
          <a:solidFill>
            <a:srgbClr val="B5892D"/>
          </a:solidFill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Driven by</a:t>
            </a:r>
          </a:p>
        </p:txBody>
      </p:sp>
      <p:sp>
        <p:nvSpPr>
          <p:cNvPr id="32" name="object 12"/>
          <p:cNvSpPr/>
          <p:nvPr/>
        </p:nvSpPr>
        <p:spPr>
          <a:xfrm>
            <a:off x="1017114" y="15772511"/>
            <a:ext cx="1757548" cy="59401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13"/>
          <p:cNvSpPr/>
          <p:nvPr/>
        </p:nvSpPr>
        <p:spPr>
          <a:xfrm>
            <a:off x="3102842" y="15798226"/>
            <a:ext cx="2479986" cy="140667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Picture 33" descr="F6S-Logo-HD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743" y="16146411"/>
            <a:ext cx="710308" cy="710308"/>
          </a:xfrm>
          <a:prstGeom prst="rect">
            <a:avLst/>
          </a:prstGeom>
        </p:spPr>
      </p:pic>
      <p:pic>
        <p:nvPicPr>
          <p:cNvPr id="35" name="Picture 34" descr="PSNC_logo_niebieskie_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212" y="15349438"/>
            <a:ext cx="1565780" cy="576064"/>
          </a:xfrm>
          <a:prstGeom prst="rect">
            <a:avLst/>
          </a:prstGeom>
        </p:spPr>
      </p:pic>
      <p:sp>
        <p:nvSpPr>
          <p:cNvPr id="37" name="object 14"/>
          <p:cNvSpPr/>
          <p:nvPr/>
        </p:nvSpPr>
        <p:spPr>
          <a:xfrm>
            <a:off x="2885763" y="14876899"/>
            <a:ext cx="2565378" cy="152114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22314" y="15587096"/>
            <a:ext cx="894446" cy="964842"/>
          </a:xfrm>
          <a:prstGeom prst="rect">
            <a:avLst/>
          </a:prstGeom>
        </p:spPr>
      </p:pic>
      <p:sp>
        <p:nvSpPr>
          <p:cNvPr id="91" name="Rectangle 90"/>
          <p:cNvSpPr/>
          <p:nvPr/>
        </p:nvSpPr>
        <p:spPr>
          <a:xfrm>
            <a:off x="9338929" y="6429631"/>
            <a:ext cx="15518683" cy="11117337"/>
          </a:xfrm>
          <a:prstGeom prst="rect">
            <a:avLst/>
          </a:prstGeom>
          <a:solidFill>
            <a:schemeClr val="bg1"/>
          </a:solidFill>
          <a:ln w="63500">
            <a:solidFill>
              <a:srgbClr val="B5892D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7" name="Content Placeholder 4">
            <a:extLst>
              <a:ext uri="{FF2B5EF4-FFF2-40B4-BE49-F238E27FC236}">
                <a16:creationId xmlns="" xmlns:a16="http://schemas.microsoft.com/office/drawing/2014/main" id="{B313D886-6CA3-43C4-AE9C-7C697EE1958E}"/>
              </a:ext>
            </a:extLst>
          </p:cNvPr>
          <p:cNvSpPr txBox="1">
            <a:spLocks/>
          </p:cNvSpPr>
          <p:nvPr/>
        </p:nvSpPr>
        <p:spPr>
          <a:xfrm>
            <a:off x="12692772" y="6084893"/>
            <a:ext cx="8807398" cy="765991"/>
          </a:xfrm>
          <a:prstGeom prst="rect">
            <a:avLst/>
          </a:prstGeom>
          <a:solidFill>
            <a:srgbClr val="1D3046"/>
          </a:solidFill>
        </p:spPr>
        <p:txBody>
          <a:bodyPr>
            <a:normAutofit lnSpcReduction="10000"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SzPct val="100000"/>
              <a:buFontTx/>
              <a:buBlip>
                <a:blip r:embed="rId6"/>
              </a:buBlip>
              <a:defRPr lang="en-GB" sz="28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SzPct val="90000"/>
              <a:buFont typeface="Calibri" panose="020F0502020204030204" pitchFamily="34" charset="0"/>
              <a:buChar char="-"/>
              <a:defRPr lang="en-GB" sz="26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SzPct val="80000"/>
              <a:buFont typeface="Wingdings" panose="05000000000000000000" pitchFamily="2" charset="2"/>
              <a:buChar char="§"/>
              <a:defRPr lang="en-GB" sz="24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200150" marR="0" indent="-1714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Char char="-"/>
              <a:tabLst/>
              <a:defRPr lang="en-GB" sz="28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dirty="0" smtClean="0">
                <a:solidFill>
                  <a:schemeClr val="bg1"/>
                </a:solidFill>
              </a:rPr>
              <a:t>Our </a:t>
            </a:r>
            <a:r>
              <a:rPr lang="en-US" sz="4800" b="1" dirty="0" smtClean="0">
                <a:solidFill>
                  <a:srgbClr val="B5892D"/>
                </a:solidFill>
              </a:rPr>
              <a:t>Services</a:t>
            </a:r>
            <a:endParaRPr lang="en-US" sz="4800" dirty="0">
              <a:solidFill>
                <a:srgbClr val="B5892D"/>
              </a:solidFill>
            </a:endParaRPr>
          </a:p>
        </p:txBody>
      </p:sp>
      <p:pic>
        <p:nvPicPr>
          <p:cNvPr id="93" name="Picture Placeholder 1" descr="Seaport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4849"/>
          <a:stretch>
            <a:fillRect/>
          </a:stretch>
        </p:blipFill>
        <p:spPr>
          <a:xfrm>
            <a:off x="566794" y="21481790"/>
            <a:ext cx="7925802" cy="4937052"/>
          </a:xfrm>
          <a:prstGeom prst="rect">
            <a:avLst/>
          </a:prstGeom>
        </p:spPr>
      </p:pic>
      <p:pic>
        <p:nvPicPr>
          <p:cNvPr id="94" name="Picture Placeholder 5" descr="aurora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4849"/>
          <a:stretch>
            <a:fillRect/>
          </a:stretch>
        </p:blipFill>
        <p:spPr>
          <a:xfrm>
            <a:off x="8910193" y="21456251"/>
            <a:ext cx="7966803" cy="4962590"/>
          </a:xfrm>
          <a:prstGeom prst="rect">
            <a:avLst/>
          </a:prstGeom>
        </p:spPr>
      </p:pic>
      <p:pic>
        <p:nvPicPr>
          <p:cNvPr id="95" name="Picture Placeholder 7" descr="CyberHAB2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0" r="4830"/>
          <a:stretch>
            <a:fillRect/>
          </a:stretch>
        </p:blipFill>
        <p:spPr>
          <a:xfrm>
            <a:off x="17208950" y="21465420"/>
            <a:ext cx="7602493" cy="4953422"/>
          </a:xfrm>
          <a:prstGeom prst="rect">
            <a:avLst/>
          </a:prstGeom>
        </p:spPr>
      </p:pic>
      <p:pic>
        <p:nvPicPr>
          <p:cNvPr id="96" name="Picture Placeholder 9" descr="Bot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4849"/>
          <a:stretch>
            <a:fillRect/>
          </a:stretch>
        </p:blipFill>
        <p:spPr>
          <a:xfrm>
            <a:off x="566794" y="26705973"/>
            <a:ext cx="7949966" cy="4952103"/>
          </a:xfrm>
          <a:prstGeom prst="rect">
            <a:avLst/>
          </a:prstGeom>
        </p:spPr>
      </p:pic>
      <p:pic>
        <p:nvPicPr>
          <p:cNvPr id="97" name="Picture Placeholder 11" descr="SportB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4849"/>
          <a:stretch>
            <a:fillRect/>
          </a:stretch>
        </p:blipFill>
        <p:spPr>
          <a:xfrm>
            <a:off x="8910193" y="26697353"/>
            <a:ext cx="7928779" cy="4938905"/>
          </a:xfrm>
          <a:prstGeom prst="rect">
            <a:avLst/>
          </a:prstGeom>
        </p:spPr>
      </p:pic>
      <p:pic>
        <p:nvPicPr>
          <p:cNvPr id="98" name="Picture Placeholder 12" descr="Furniture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0" r="4830"/>
          <a:stretch>
            <a:fillRect/>
          </a:stretch>
        </p:blipFill>
        <p:spPr>
          <a:xfrm>
            <a:off x="17180544" y="26916510"/>
            <a:ext cx="7580198" cy="4719746"/>
          </a:xfrm>
          <a:prstGeom prst="rect">
            <a:avLst/>
          </a:prstGeom>
        </p:spPr>
      </p:pic>
      <p:sp>
        <p:nvSpPr>
          <p:cNvPr id="99" name="Rectangle 98"/>
          <p:cNvSpPr/>
          <p:nvPr/>
        </p:nvSpPr>
        <p:spPr>
          <a:xfrm>
            <a:off x="566794" y="25208956"/>
            <a:ext cx="7949966" cy="120988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192E44"/>
                </a:solidFill>
              </a:rPr>
              <a:t>ACTION Seaport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8896018" y="25260207"/>
            <a:ext cx="7980978" cy="115863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2"/>
                </a:solidFill>
              </a:rPr>
              <a:t>Space Weather Data for the DRACO Observatory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66794" y="30287950"/>
            <a:ext cx="7949966" cy="1370126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192E44"/>
                </a:solidFill>
              </a:rPr>
              <a:t>Bot Mitigation Engine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8910193" y="30287948"/>
            <a:ext cx="7928780" cy="134830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192E44"/>
                </a:solidFill>
              </a:rPr>
              <a:t>Sport Smart Video Analysis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17208950" y="25260206"/>
            <a:ext cx="7602492" cy="115863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192E44"/>
                </a:solidFill>
              </a:rPr>
              <a:t>CyberHAB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17180545" y="30287950"/>
            <a:ext cx="7580198" cy="1348306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192E44"/>
                </a:solidFill>
              </a:rPr>
              <a:t>Furniture Enterprise Analytics Datafurn</a:t>
            </a:r>
          </a:p>
        </p:txBody>
      </p:sp>
      <p:grpSp>
        <p:nvGrpSpPr>
          <p:cNvPr id="105" name="Group 104"/>
          <p:cNvGrpSpPr/>
          <p:nvPr/>
        </p:nvGrpSpPr>
        <p:grpSpPr>
          <a:xfrm>
            <a:off x="14252459" y="10411242"/>
            <a:ext cx="5856171" cy="2160000"/>
            <a:chOff x="2375936" y="2061640"/>
            <a:chExt cx="4392128" cy="1620000"/>
          </a:xfrm>
        </p:grpSpPr>
        <p:sp>
          <p:nvSpPr>
            <p:cNvPr id="106" name="Diamond 105"/>
            <p:cNvSpPr/>
            <p:nvPr/>
          </p:nvSpPr>
          <p:spPr>
            <a:xfrm>
              <a:off x="5148064" y="2061640"/>
              <a:ext cx="1620000" cy="1620000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7" name="Diamond 106"/>
            <p:cNvSpPr/>
            <p:nvPr/>
          </p:nvSpPr>
          <p:spPr>
            <a:xfrm>
              <a:off x="2375936" y="2061640"/>
              <a:ext cx="1620000" cy="1620000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8" name="Diamond 107"/>
            <p:cNvSpPr/>
            <p:nvPr/>
          </p:nvSpPr>
          <p:spPr>
            <a:xfrm>
              <a:off x="4572000" y="2241640"/>
              <a:ext cx="1260000" cy="12600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9" name="Diamond 108"/>
            <p:cNvSpPr/>
            <p:nvPr/>
          </p:nvSpPr>
          <p:spPr>
            <a:xfrm>
              <a:off x="3312000" y="2241640"/>
              <a:ext cx="1260000" cy="12600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10" name="Oval 21"/>
          <p:cNvSpPr>
            <a:spLocks noChangeAspect="1"/>
          </p:cNvSpPr>
          <p:nvPr/>
        </p:nvSpPr>
        <p:spPr>
          <a:xfrm>
            <a:off x="20126247" y="10391458"/>
            <a:ext cx="434136" cy="43776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1" name="Rectangle 23"/>
          <p:cNvSpPr/>
          <p:nvPr/>
        </p:nvSpPr>
        <p:spPr>
          <a:xfrm>
            <a:off x="18980744" y="11216030"/>
            <a:ext cx="576064" cy="390127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/>
          </a:p>
        </p:txBody>
      </p:sp>
      <p:sp>
        <p:nvSpPr>
          <p:cNvPr id="112" name="Oval 21"/>
          <p:cNvSpPr>
            <a:spLocks noChangeAspect="1"/>
          </p:cNvSpPr>
          <p:nvPr/>
        </p:nvSpPr>
        <p:spPr>
          <a:xfrm>
            <a:off x="18881204" y="11432054"/>
            <a:ext cx="459580" cy="46342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13" name="Group 112"/>
          <p:cNvGrpSpPr/>
          <p:nvPr/>
        </p:nvGrpSpPr>
        <p:grpSpPr>
          <a:xfrm>
            <a:off x="9564528" y="7622379"/>
            <a:ext cx="4552976" cy="4277560"/>
            <a:chOff x="2531669" y="4271386"/>
            <a:chExt cx="2357002" cy="972407"/>
          </a:xfrm>
        </p:grpSpPr>
        <p:sp>
          <p:nvSpPr>
            <p:cNvPr id="114" name="TextBox 113"/>
            <p:cNvSpPr txBox="1"/>
            <p:nvPr/>
          </p:nvSpPr>
          <p:spPr>
            <a:xfrm>
              <a:off x="2531669" y="4635088"/>
              <a:ext cx="2357002" cy="608705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Pilots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Scaling-up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Design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Testing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Demonstrators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Performance Verification 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2551705" y="4271386"/>
              <a:ext cx="2336966" cy="3008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4000" b="1" dirty="0">
                  <a:solidFill>
                    <a:schemeClr val="bg1"/>
                  </a:solidFill>
                  <a:cs typeface="Arial" pitchFamily="34" charset="0"/>
                </a:rPr>
                <a:t>Piloting and co-design</a:t>
              </a:r>
              <a:endParaRPr lang="ko-KR" altLang="en-US" sz="4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9603900" y="12224142"/>
            <a:ext cx="4598636" cy="4537932"/>
            <a:chOff x="2551705" y="4342694"/>
            <a:chExt cx="2357003" cy="1014395"/>
          </a:xfrm>
        </p:grpSpPr>
        <p:sp>
          <p:nvSpPr>
            <p:cNvPr id="117" name="TextBox 116"/>
            <p:cNvSpPr txBox="1"/>
            <p:nvPr/>
          </p:nvSpPr>
          <p:spPr>
            <a:xfrm>
              <a:off x="2551706" y="4565896"/>
              <a:ext cx="2357002" cy="791193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Technical expertise &amp; support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Trainings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Commercialization consultancy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Brokerage to funding and business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 smtClean="0">
                  <a:solidFill>
                    <a:srgbClr val="192E44"/>
                  </a:solidFill>
                  <a:cs typeface="Arial" pitchFamily="34" charset="0"/>
                </a:rPr>
                <a:t>Acceleration </a:t>
              </a: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opportunities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2551705" y="4342694"/>
              <a:ext cx="2336966" cy="15823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4000" b="1" dirty="0" smtClean="0">
                  <a:solidFill>
                    <a:srgbClr val="FFFFFF"/>
                  </a:solidFill>
                  <a:cs typeface="Arial" pitchFamily="34" charset="0"/>
                </a:rPr>
                <a:t>Human Services</a:t>
              </a:r>
              <a:endParaRPr lang="en-US" altLang="ko-KR" sz="4000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20197589" y="7702588"/>
            <a:ext cx="4359162" cy="5229442"/>
            <a:chOff x="2594150" y="4021440"/>
            <a:chExt cx="2357002" cy="3117509"/>
          </a:xfrm>
        </p:grpSpPr>
        <p:sp>
          <p:nvSpPr>
            <p:cNvPr id="120" name="TextBox 119"/>
            <p:cNvSpPr txBox="1"/>
            <p:nvPr/>
          </p:nvSpPr>
          <p:spPr>
            <a:xfrm>
              <a:off x="2594150" y="4997412"/>
              <a:ext cx="2357002" cy="2141537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chemeClr val="tx2"/>
                  </a:solidFill>
                  <a:cs typeface="Arial" pitchFamily="34" charset="0"/>
                </a:rPr>
                <a:t>Federated HTC &amp; Cloud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chemeClr val="tx2"/>
                  </a:solidFill>
                  <a:cs typeface="Arial" pitchFamily="34" charset="0"/>
                </a:rPr>
                <a:t>Compute </a:t>
              </a:r>
              <a:r>
                <a:rPr lang="en-US" altLang="ko-KR" sz="2800" b="1" dirty="0" err="1">
                  <a:solidFill>
                    <a:schemeClr val="tx2"/>
                  </a:solidFill>
                  <a:cs typeface="Arial" pitchFamily="34" charset="0"/>
                </a:rPr>
                <a:t>IaaS</a:t>
              </a:r>
              <a:r>
                <a:rPr lang="en-US" altLang="ko-KR" sz="2800" b="1" dirty="0">
                  <a:solidFill>
                    <a:schemeClr val="tx2"/>
                  </a:solidFill>
                  <a:cs typeface="Arial" pitchFamily="34" charset="0"/>
                </a:rPr>
                <a:t> &amp; </a:t>
              </a:r>
              <a:r>
                <a:rPr lang="en-US" altLang="ko-KR" sz="2800" b="1" dirty="0" err="1">
                  <a:solidFill>
                    <a:schemeClr val="tx2"/>
                  </a:solidFill>
                  <a:cs typeface="Arial" pitchFamily="34" charset="0"/>
                </a:rPr>
                <a:t>PaaS</a:t>
              </a:r>
              <a:endParaRPr lang="en-US" altLang="ko-KR" sz="2800" b="1" dirty="0">
                <a:solidFill>
                  <a:schemeClr val="tx2"/>
                </a:solidFill>
                <a:cs typeface="Arial" pitchFamily="34" charset="0"/>
              </a:endParaRP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chemeClr val="tx2"/>
                  </a:solidFill>
                  <a:cs typeface="Arial" pitchFamily="34" charset="0"/>
                </a:rPr>
                <a:t>Thematic data analytics</a:t>
              </a:r>
            </a:p>
            <a:p>
              <a:pPr marL="457200" indent="-457200">
                <a:buFont typeface="Arial"/>
                <a:buChar char="•"/>
              </a:pPr>
              <a:r>
                <a:rPr lang="fr-FR" altLang="ko-KR" sz="2800" b="1" dirty="0">
                  <a:solidFill>
                    <a:schemeClr val="tx2"/>
                  </a:solidFill>
                  <a:cs typeface="Arial" pitchFamily="34" charset="0"/>
                </a:rPr>
                <a:t>Data Management, curation &amp;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chemeClr val="tx2"/>
                  </a:solidFill>
                  <a:cs typeface="Arial" pitchFamily="34" charset="0"/>
                </a:rPr>
                <a:t>P</a:t>
              </a:r>
              <a:r>
                <a:rPr lang="fr-FR" altLang="ko-KR" sz="2800" b="1" dirty="0" err="1">
                  <a:solidFill>
                    <a:schemeClr val="tx2"/>
                  </a:solidFill>
                  <a:cs typeface="Arial" pitchFamily="34" charset="0"/>
                </a:rPr>
                <a:t>reservation</a:t>
              </a:r>
              <a:endParaRPr lang="fr-FR" altLang="ko-KR" sz="2800" b="1" dirty="0">
                <a:solidFill>
                  <a:schemeClr val="tx2"/>
                </a:solidFill>
                <a:cs typeface="Arial" pitchFamily="34" charset="0"/>
              </a:endParaRP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chemeClr val="tx2"/>
                  </a:solidFill>
                  <a:cs typeface="Arial" pitchFamily="34" charset="0"/>
                </a:rPr>
                <a:t>Processing of sensitive </a:t>
              </a:r>
              <a:r>
                <a:rPr lang="en-US" altLang="ko-KR" sz="2800" b="1" dirty="0" smtClean="0">
                  <a:solidFill>
                    <a:schemeClr val="tx2"/>
                  </a:solidFill>
                  <a:cs typeface="Arial" pitchFamily="34" charset="0"/>
                </a:rPr>
                <a:t>data</a:t>
              </a:r>
              <a:endParaRPr lang="en-US" altLang="ko-KR" sz="2800" b="1" dirty="0">
                <a:solidFill>
                  <a:schemeClr val="tx2"/>
                </a:solidFill>
                <a:cs typeface="Arial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613508" y="4021440"/>
              <a:ext cx="2336966" cy="80074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4000" b="1" dirty="0">
                  <a:solidFill>
                    <a:srgbClr val="FFFFFF"/>
                  </a:solidFill>
                  <a:cs typeface="Arial" pitchFamily="34" charset="0"/>
                </a:rPr>
                <a:t>Technical access and Resources</a:t>
              </a:r>
              <a:endParaRPr lang="ko-KR" altLang="en-US" sz="4000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20126247" y="13172806"/>
            <a:ext cx="4430504" cy="3212350"/>
            <a:chOff x="2585536" y="4330070"/>
            <a:chExt cx="2323318" cy="656622"/>
          </a:xfrm>
        </p:grpSpPr>
        <p:sp>
          <p:nvSpPr>
            <p:cNvPr id="123" name="TextBox 122"/>
            <p:cNvSpPr txBox="1"/>
            <p:nvPr/>
          </p:nvSpPr>
          <p:spPr>
            <a:xfrm>
              <a:off x="2585536" y="4527440"/>
              <a:ext cx="2323172" cy="459252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Promotion of service and products in EOSC-hub service </a:t>
              </a:r>
              <a:r>
                <a:rPr lang="en-US" altLang="ko-KR" sz="2800" b="1" dirty="0" smtClean="0">
                  <a:solidFill>
                    <a:srgbClr val="192E44"/>
                  </a:solidFill>
                  <a:cs typeface="Arial" pitchFamily="34" charset="0"/>
                </a:rPr>
                <a:t>catalogue</a:t>
              </a:r>
              <a:endParaRPr lang="en-US" altLang="ko-KR" sz="2800" b="1" dirty="0">
                <a:solidFill>
                  <a:srgbClr val="192E44"/>
                </a:solidFill>
                <a:cs typeface="Arial" pitchFamily="34" charset="0"/>
              </a:endParaRPr>
            </a:p>
            <a:p>
              <a:pPr marL="457200" indent="-457200">
                <a:buFont typeface="Arial"/>
                <a:buChar char="•"/>
              </a:pPr>
              <a:r>
                <a:rPr lang="en-US" altLang="ko-KR" sz="2800" b="1" dirty="0">
                  <a:solidFill>
                    <a:srgbClr val="192E44"/>
                  </a:solidFill>
                  <a:cs typeface="Arial" pitchFamily="34" charset="0"/>
                </a:rPr>
                <a:t>Facilitate collaborations and partnerships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596481" y="4330070"/>
              <a:ext cx="2312373" cy="14469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4000" b="1" dirty="0">
                  <a:solidFill>
                    <a:srgbClr val="FFFFFF"/>
                  </a:solidFill>
                  <a:cs typeface="Arial" pitchFamily="34" charset="0"/>
                </a:rPr>
                <a:t>Visibility</a:t>
              </a:r>
              <a:endParaRPr lang="ko-KR" altLang="en-US" sz="4000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cxnSp>
        <p:nvCxnSpPr>
          <p:cNvPr id="125" name="Elbow Connector 124"/>
          <p:cNvCxnSpPr>
            <a:stCxn id="107" idx="0"/>
          </p:cNvCxnSpPr>
          <p:nvPr/>
        </p:nvCxnSpPr>
        <p:spPr>
          <a:xfrm rot="16200000" flipV="1">
            <a:off x="14842419" y="9921201"/>
            <a:ext cx="279495" cy="700588"/>
          </a:xfrm>
          <a:prstGeom prst="bentConnector2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/>
          <p:cNvCxnSpPr>
            <a:stCxn id="106" idx="0"/>
          </p:cNvCxnSpPr>
          <p:nvPr/>
        </p:nvCxnSpPr>
        <p:spPr>
          <a:xfrm rot="5400000" flipH="1" flipV="1">
            <a:off x="19223894" y="9958314"/>
            <a:ext cx="257665" cy="648192"/>
          </a:xfrm>
          <a:prstGeom prst="bentConnector2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Elbow Connector 126"/>
          <p:cNvCxnSpPr/>
          <p:nvPr/>
        </p:nvCxnSpPr>
        <p:spPr>
          <a:xfrm rot="10800000" flipV="1">
            <a:off x="14876290" y="12296706"/>
            <a:ext cx="1474140" cy="623513"/>
          </a:xfrm>
          <a:prstGeom prst="bentConnector3">
            <a:avLst>
              <a:gd name="adj1" fmla="val 40523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rot="10800000" flipH="1" flipV="1">
            <a:off x="18029161" y="12296707"/>
            <a:ext cx="1474140" cy="623513"/>
          </a:xfrm>
          <a:prstGeom prst="bentConnector3">
            <a:avLst>
              <a:gd name="adj1" fmla="val 40523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9" name="Picture 128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4252458" y="15454579"/>
            <a:ext cx="1784799" cy="788737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4300223" y="14351815"/>
            <a:ext cx="1215289" cy="84081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4300224" y="13488732"/>
            <a:ext cx="936104" cy="936104"/>
          </a:xfrm>
          <a:prstGeom prst="rect">
            <a:avLst/>
          </a:prstGeom>
        </p:spPr>
      </p:pic>
      <p:sp>
        <p:nvSpPr>
          <p:cNvPr id="132" name="Round Same Side Corner Rectangle 8">
            <a:extLst>
              <a:ext uri="{FF2B5EF4-FFF2-40B4-BE49-F238E27FC236}">
                <a16:creationId xmlns:a16="http://schemas.microsoft.com/office/drawing/2014/main" xmlns="" id="{71A12EB0-4E4A-4C89-AF42-1CAD10105CF8}"/>
              </a:ext>
            </a:extLst>
          </p:cNvPr>
          <p:cNvSpPr/>
          <p:nvPr/>
        </p:nvSpPr>
        <p:spPr>
          <a:xfrm>
            <a:off x="16100424" y="11288038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3" name="Trapezoid 28">
            <a:extLst>
              <a:ext uri="{FF2B5EF4-FFF2-40B4-BE49-F238E27FC236}">
                <a16:creationId xmlns:a16="http://schemas.microsoft.com/office/drawing/2014/main" xmlns="" id="{504F52E7-5F93-4D9B-B23C-436B7FAA98EA}"/>
              </a:ext>
            </a:extLst>
          </p:cNvPr>
          <p:cNvSpPr>
            <a:spLocks noChangeAspect="1"/>
          </p:cNvSpPr>
          <p:nvPr/>
        </p:nvSpPr>
        <p:spPr>
          <a:xfrm>
            <a:off x="14948296" y="11128764"/>
            <a:ext cx="504056" cy="610864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4" name="Round Same Side Corner Rectangle 11">
            <a:extLst>
              <a:ext uri="{FF2B5EF4-FFF2-40B4-BE49-F238E27FC236}">
                <a16:creationId xmlns:a16="http://schemas.microsoft.com/office/drawing/2014/main" xmlns="" id="{ABBE2211-6786-4D89-A0AA-989DE5EA66B7}"/>
              </a:ext>
            </a:extLst>
          </p:cNvPr>
          <p:cNvSpPr/>
          <p:nvPr/>
        </p:nvSpPr>
        <p:spPr>
          <a:xfrm rot="9900000">
            <a:off x="17938439" y="11334839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pic>
        <p:nvPicPr>
          <p:cNvPr id="135" name="Picture 134" descr="EOSC-Hub_Logo_palla.png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8456" y="10533595"/>
            <a:ext cx="1561856" cy="1646957"/>
          </a:xfrm>
          <a:prstGeom prst="rect">
            <a:avLst/>
          </a:prstGeom>
        </p:spPr>
      </p:pic>
      <p:pic>
        <p:nvPicPr>
          <p:cNvPr id="136" name="Picture 135" descr="EOSC-Hub_Logo_A_2.png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6448" y="12261787"/>
            <a:ext cx="1805762" cy="46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383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192E44"/>
      </a:dk2>
      <a:lt2>
        <a:srgbClr val="6592CB"/>
      </a:lt2>
      <a:accent1>
        <a:srgbClr val="A4762A"/>
      </a:accent1>
      <a:accent2>
        <a:srgbClr val="F8B13D"/>
      </a:accent2>
      <a:accent3>
        <a:srgbClr val="5D5F66"/>
      </a:accent3>
      <a:accent4>
        <a:srgbClr val="E3ECF9"/>
      </a:accent4>
      <a:accent5>
        <a:srgbClr val="557FBD"/>
      </a:accent5>
      <a:accent6>
        <a:srgbClr val="324F7C"/>
      </a:accent6>
      <a:hlink>
        <a:srgbClr val="263D5D"/>
      </a:hlink>
      <a:folHlink>
        <a:srgbClr val="1464FA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oster-1st Building Blocks of EOSC from the EOSC-hub Project v3" id="{304254DC-2093-4111-8438-8BDFBBE6B005}" vid="{8B93044E-7252-453F-B6AA-961C90CBA2D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</TotalTime>
  <Words>133</Words>
  <Application>Microsoft Macintosh PowerPoint</Application>
  <PresentationFormat>Custom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Roberta</cp:lastModifiedBy>
  <cp:revision>40</cp:revision>
  <dcterms:created xsi:type="dcterms:W3CDTF">2018-05-22T06:13:54Z</dcterms:created>
  <dcterms:modified xsi:type="dcterms:W3CDTF">2018-10-21T16:36:53Z</dcterms:modified>
</cp:coreProperties>
</file>