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handoutMasterIdLst>
    <p:handoutMasterId r:id="rId5"/>
  </p:handoutMasterIdLst>
  <p:sldIdLst>
    <p:sldId id="258" r:id="rId3"/>
    <p:sldId id="257" r:id="rId4"/>
  </p:sldIdLst>
  <p:sldSz cx="11442700" cy="8312150"/>
  <p:notesSz cx="11442700" cy="83121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81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592" y="3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957763" cy="4159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6481763" y="0"/>
            <a:ext cx="4957762" cy="4159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0536F-9D8B-B149-8A48-D39E2223DB2D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7894638"/>
            <a:ext cx="4957763" cy="415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481763" y="7894638"/>
            <a:ext cx="4957762" cy="415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A03E6-D6D2-9947-9EEF-48B6E4B3F0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80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58202" y="2576766"/>
            <a:ext cx="9726295" cy="17455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16405" y="4654804"/>
            <a:ext cx="8009890" cy="2078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 userDrawn="1"/>
        </p:nvSpPr>
        <p:spPr>
          <a:xfrm>
            <a:off x="266700" y="266700"/>
            <a:ext cx="10908004" cy="77759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66700" y="608698"/>
            <a:ext cx="3384550" cy="450215"/>
          </a:xfrm>
          <a:custGeom>
            <a:avLst/>
            <a:gdLst/>
            <a:ahLst/>
            <a:cxnLst/>
            <a:rect l="l" t="t" r="r" b="b"/>
            <a:pathLst>
              <a:path w="3384550" h="450215">
                <a:moveTo>
                  <a:pt x="0" y="449999"/>
                </a:moveTo>
                <a:lnTo>
                  <a:pt x="3384003" y="449999"/>
                </a:lnTo>
                <a:lnTo>
                  <a:pt x="3384003" y="0"/>
                </a:lnTo>
                <a:lnTo>
                  <a:pt x="0" y="0"/>
                </a:lnTo>
                <a:lnTo>
                  <a:pt x="0" y="449999"/>
                </a:lnTo>
                <a:close/>
              </a:path>
            </a:pathLst>
          </a:custGeom>
          <a:solidFill>
            <a:srgbClr val="B286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66700" y="5216702"/>
            <a:ext cx="3384550" cy="450215"/>
          </a:xfrm>
          <a:custGeom>
            <a:avLst/>
            <a:gdLst/>
            <a:ahLst/>
            <a:cxnLst/>
            <a:rect l="l" t="t" r="r" b="b"/>
            <a:pathLst>
              <a:path w="3384550" h="450214">
                <a:moveTo>
                  <a:pt x="0" y="449999"/>
                </a:moveTo>
                <a:lnTo>
                  <a:pt x="3384003" y="449999"/>
                </a:lnTo>
                <a:lnTo>
                  <a:pt x="3384003" y="0"/>
                </a:lnTo>
                <a:lnTo>
                  <a:pt x="0" y="0"/>
                </a:lnTo>
                <a:lnTo>
                  <a:pt x="0" y="449999"/>
                </a:lnTo>
                <a:close/>
              </a:path>
            </a:pathLst>
          </a:custGeom>
          <a:solidFill>
            <a:srgbClr val="B286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2234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72135" y="1911794"/>
            <a:ext cx="4977574" cy="54860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892990" y="1911794"/>
            <a:ext cx="4977574" cy="54860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66700" y="266700"/>
            <a:ext cx="10908004" cy="77759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66700" y="608698"/>
            <a:ext cx="3384550" cy="450215"/>
          </a:xfrm>
          <a:custGeom>
            <a:avLst/>
            <a:gdLst/>
            <a:ahLst/>
            <a:cxnLst/>
            <a:rect l="l" t="t" r="r" b="b"/>
            <a:pathLst>
              <a:path w="3384550" h="450215">
                <a:moveTo>
                  <a:pt x="0" y="449999"/>
                </a:moveTo>
                <a:lnTo>
                  <a:pt x="3384003" y="449999"/>
                </a:lnTo>
                <a:lnTo>
                  <a:pt x="3384003" y="0"/>
                </a:lnTo>
                <a:lnTo>
                  <a:pt x="0" y="0"/>
                </a:lnTo>
                <a:lnTo>
                  <a:pt x="0" y="449999"/>
                </a:lnTo>
                <a:close/>
              </a:path>
            </a:pathLst>
          </a:custGeom>
          <a:solidFill>
            <a:srgbClr val="B286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66700" y="5216702"/>
            <a:ext cx="3384550" cy="450215"/>
          </a:xfrm>
          <a:custGeom>
            <a:avLst/>
            <a:gdLst/>
            <a:ahLst/>
            <a:cxnLst/>
            <a:rect l="l" t="t" r="r" b="b"/>
            <a:pathLst>
              <a:path w="3384550" h="450214">
                <a:moveTo>
                  <a:pt x="0" y="449999"/>
                </a:moveTo>
                <a:lnTo>
                  <a:pt x="3384003" y="449999"/>
                </a:lnTo>
                <a:lnTo>
                  <a:pt x="3384003" y="0"/>
                </a:lnTo>
                <a:lnTo>
                  <a:pt x="0" y="0"/>
                </a:lnTo>
                <a:lnTo>
                  <a:pt x="0" y="449999"/>
                </a:lnTo>
                <a:close/>
              </a:path>
            </a:pathLst>
          </a:custGeom>
          <a:solidFill>
            <a:srgbClr val="B286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864122" y="1342578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5" h="829944">
                <a:moveTo>
                  <a:pt x="414705" y="0"/>
                </a:moveTo>
                <a:lnTo>
                  <a:pt x="366340" y="2790"/>
                </a:lnTo>
                <a:lnTo>
                  <a:pt x="319614" y="10952"/>
                </a:lnTo>
                <a:lnTo>
                  <a:pt x="274839" y="24177"/>
                </a:lnTo>
                <a:lnTo>
                  <a:pt x="232324" y="42151"/>
                </a:lnTo>
                <a:lnTo>
                  <a:pt x="192383" y="64565"/>
                </a:lnTo>
                <a:lnTo>
                  <a:pt x="155324" y="91107"/>
                </a:lnTo>
                <a:lnTo>
                  <a:pt x="121461" y="121465"/>
                </a:lnTo>
                <a:lnTo>
                  <a:pt x="91103" y="155330"/>
                </a:lnTo>
                <a:lnTo>
                  <a:pt x="64562" y="192388"/>
                </a:lnTo>
                <a:lnTo>
                  <a:pt x="42149" y="232330"/>
                </a:lnTo>
                <a:lnTo>
                  <a:pt x="24175" y="274844"/>
                </a:lnTo>
                <a:lnTo>
                  <a:pt x="10952" y="319618"/>
                </a:lnTo>
                <a:lnTo>
                  <a:pt x="2789" y="366343"/>
                </a:lnTo>
                <a:lnTo>
                  <a:pt x="0" y="414705"/>
                </a:lnTo>
                <a:lnTo>
                  <a:pt x="2789" y="463068"/>
                </a:lnTo>
                <a:lnTo>
                  <a:pt x="10952" y="509792"/>
                </a:lnTo>
                <a:lnTo>
                  <a:pt x="24175" y="554567"/>
                </a:lnTo>
                <a:lnTo>
                  <a:pt x="42149" y="597081"/>
                </a:lnTo>
                <a:lnTo>
                  <a:pt x="64562" y="637022"/>
                </a:lnTo>
                <a:lnTo>
                  <a:pt x="91103" y="674081"/>
                </a:lnTo>
                <a:lnTo>
                  <a:pt x="121461" y="707945"/>
                </a:lnTo>
                <a:lnTo>
                  <a:pt x="155324" y="738304"/>
                </a:lnTo>
                <a:lnTo>
                  <a:pt x="192383" y="764845"/>
                </a:lnTo>
                <a:lnTo>
                  <a:pt x="232324" y="787259"/>
                </a:lnTo>
                <a:lnTo>
                  <a:pt x="274839" y="805234"/>
                </a:lnTo>
                <a:lnTo>
                  <a:pt x="319614" y="818458"/>
                </a:lnTo>
                <a:lnTo>
                  <a:pt x="366340" y="826621"/>
                </a:lnTo>
                <a:lnTo>
                  <a:pt x="414705" y="829411"/>
                </a:lnTo>
                <a:lnTo>
                  <a:pt x="463068" y="826621"/>
                </a:lnTo>
                <a:lnTo>
                  <a:pt x="509792" y="818458"/>
                </a:lnTo>
                <a:lnTo>
                  <a:pt x="554567" y="805234"/>
                </a:lnTo>
                <a:lnTo>
                  <a:pt x="597081" y="787259"/>
                </a:lnTo>
                <a:lnTo>
                  <a:pt x="637022" y="764845"/>
                </a:lnTo>
                <a:lnTo>
                  <a:pt x="674081" y="738304"/>
                </a:lnTo>
                <a:lnTo>
                  <a:pt x="707945" y="707945"/>
                </a:lnTo>
                <a:lnTo>
                  <a:pt x="738304" y="674081"/>
                </a:lnTo>
                <a:lnTo>
                  <a:pt x="764845" y="637022"/>
                </a:lnTo>
                <a:lnTo>
                  <a:pt x="787259" y="597081"/>
                </a:lnTo>
                <a:lnTo>
                  <a:pt x="805234" y="554567"/>
                </a:lnTo>
                <a:lnTo>
                  <a:pt x="818458" y="509792"/>
                </a:lnTo>
                <a:lnTo>
                  <a:pt x="826621" y="463068"/>
                </a:lnTo>
                <a:lnTo>
                  <a:pt x="829411" y="414705"/>
                </a:lnTo>
                <a:lnTo>
                  <a:pt x="826621" y="366343"/>
                </a:lnTo>
                <a:lnTo>
                  <a:pt x="818458" y="319618"/>
                </a:lnTo>
                <a:lnTo>
                  <a:pt x="805234" y="274844"/>
                </a:lnTo>
                <a:lnTo>
                  <a:pt x="787259" y="232330"/>
                </a:lnTo>
                <a:lnTo>
                  <a:pt x="764845" y="192388"/>
                </a:lnTo>
                <a:lnTo>
                  <a:pt x="738304" y="155330"/>
                </a:lnTo>
                <a:lnTo>
                  <a:pt x="707945" y="121465"/>
                </a:lnTo>
                <a:lnTo>
                  <a:pt x="674081" y="91107"/>
                </a:lnTo>
                <a:lnTo>
                  <a:pt x="637022" y="64565"/>
                </a:lnTo>
                <a:lnTo>
                  <a:pt x="597081" y="42151"/>
                </a:lnTo>
                <a:lnTo>
                  <a:pt x="554567" y="24177"/>
                </a:lnTo>
                <a:lnTo>
                  <a:pt x="509792" y="10952"/>
                </a:lnTo>
                <a:lnTo>
                  <a:pt x="463068" y="2790"/>
                </a:lnTo>
                <a:lnTo>
                  <a:pt x="414705" y="0"/>
                </a:lnTo>
                <a:close/>
              </a:path>
            </a:pathLst>
          </a:custGeom>
          <a:solidFill>
            <a:srgbClr val="B48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330148" y="802712"/>
            <a:ext cx="1909445" cy="1909445"/>
          </a:xfrm>
          <a:custGeom>
            <a:avLst/>
            <a:gdLst/>
            <a:ahLst/>
            <a:cxnLst/>
            <a:rect l="l" t="t" r="r" b="b"/>
            <a:pathLst>
              <a:path w="1909445" h="1909445">
                <a:moveTo>
                  <a:pt x="975549" y="0"/>
                </a:moveTo>
                <a:lnTo>
                  <a:pt x="930664" y="102"/>
                </a:lnTo>
                <a:lnTo>
                  <a:pt x="885966" y="2312"/>
                </a:lnTo>
                <a:lnTo>
                  <a:pt x="841528" y="6602"/>
                </a:lnTo>
                <a:lnTo>
                  <a:pt x="797423" y="12950"/>
                </a:lnTo>
                <a:lnTo>
                  <a:pt x="753724" y="21328"/>
                </a:lnTo>
                <a:lnTo>
                  <a:pt x="710504" y="31713"/>
                </a:lnTo>
                <a:lnTo>
                  <a:pt x="667837" y="44080"/>
                </a:lnTo>
                <a:lnTo>
                  <a:pt x="625796" y="58403"/>
                </a:lnTo>
                <a:lnTo>
                  <a:pt x="584453" y="74659"/>
                </a:lnTo>
                <a:lnTo>
                  <a:pt x="543883" y="92820"/>
                </a:lnTo>
                <a:lnTo>
                  <a:pt x="504158" y="112864"/>
                </a:lnTo>
                <a:lnTo>
                  <a:pt x="465352" y="134765"/>
                </a:lnTo>
                <a:lnTo>
                  <a:pt x="427537" y="158497"/>
                </a:lnTo>
                <a:lnTo>
                  <a:pt x="390787" y="184037"/>
                </a:lnTo>
                <a:lnTo>
                  <a:pt x="355176" y="211358"/>
                </a:lnTo>
                <a:lnTo>
                  <a:pt x="320776" y="240437"/>
                </a:lnTo>
                <a:lnTo>
                  <a:pt x="287661" y="271248"/>
                </a:lnTo>
                <a:lnTo>
                  <a:pt x="255903" y="303766"/>
                </a:lnTo>
                <a:lnTo>
                  <a:pt x="225577" y="337966"/>
                </a:lnTo>
                <a:lnTo>
                  <a:pt x="196755" y="373824"/>
                </a:lnTo>
                <a:lnTo>
                  <a:pt x="169510" y="411314"/>
                </a:lnTo>
                <a:lnTo>
                  <a:pt x="143916" y="450411"/>
                </a:lnTo>
                <a:lnTo>
                  <a:pt x="120046" y="491091"/>
                </a:lnTo>
                <a:lnTo>
                  <a:pt x="97973" y="533329"/>
                </a:lnTo>
                <a:lnTo>
                  <a:pt x="77996" y="576597"/>
                </a:lnTo>
                <a:lnTo>
                  <a:pt x="60351" y="620339"/>
                </a:lnTo>
                <a:lnTo>
                  <a:pt x="45011" y="664479"/>
                </a:lnTo>
                <a:lnTo>
                  <a:pt x="31952" y="708945"/>
                </a:lnTo>
                <a:lnTo>
                  <a:pt x="21150" y="753664"/>
                </a:lnTo>
                <a:lnTo>
                  <a:pt x="12578" y="798563"/>
                </a:lnTo>
                <a:lnTo>
                  <a:pt x="6212" y="843568"/>
                </a:lnTo>
                <a:lnTo>
                  <a:pt x="2028" y="888606"/>
                </a:lnTo>
                <a:lnTo>
                  <a:pt x="0" y="933604"/>
                </a:lnTo>
                <a:lnTo>
                  <a:pt x="102" y="978489"/>
                </a:lnTo>
                <a:lnTo>
                  <a:pt x="2312" y="1023187"/>
                </a:lnTo>
                <a:lnTo>
                  <a:pt x="6602" y="1067626"/>
                </a:lnTo>
                <a:lnTo>
                  <a:pt x="12950" y="1111732"/>
                </a:lnTo>
                <a:lnTo>
                  <a:pt x="21328" y="1155431"/>
                </a:lnTo>
                <a:lnTo>
                  <a:pt x="31713" y="1198652"/>
                </a:lnTo>
                <a:lnTo>
                  <a:pt x="44080" y="1241319"/>
                </a:lnTo>
                <a:lnTo>
                  <a:pt x="58403" y="1283361"/>
                </a:lnTo>
                <a:lnTo>
                  <a:pt x="74659" y="1324704"/>
                </a:lnTo>
                <a:lnTo>
                  <a:pt x="92820" y="1365275"/>
                </a:lnTo>
                <a:lnTo>
                  <a:pt x="112864" y="1405001"/>
                </a:lnTo>
                <a:lnTo>
                  <a:pt x="134765" y="1443808"/>
                </a:lnTo>
                <a:lnTo>
                  <a:pt x="158497" y="1481623"/>
                </a:lnTo>
                <a:lnTo>
                  <a:pt x="184037" y="1518373"/>
                </a:lnTo>
                <a:lnTo>
                  <a:pt x="211358" y="1553985"/>
                </a:lnTo>
                <a:lnTo>
                  <a:pt x="240437" y="1588385"/>
                </a:lnTo>
                <a:lnTo>
                  <a:pt x="271248" y="1621501"/>
                </a:lnTo>
                <a:lnTo>
                  <a:pt x="303766" y="1653259"/>
                </a:lnTo>
                <a:lnTo>
                  <a:pt x="337966" y="1683585"/>
                </a:lnTo>
                <a:lnTo>
                  <a:pt x="373824" y="1712408"/>
                </a:lnTo>
                <a:lnTo>
                  <a:pt x="411314" y="1739653"/>
                </a:lnTo>
                <a:lnTo>
                  <a:pt x="450411" y="1765247"/>
                </a:lnTo>
                <a:lnTo>
                  <a:pt x="491091" y="1789117"/>
                </a:lnTo>
                <a:lnTo>
                  <a:pt x="533329" y="1811190"/>
                </a:lnTo>
                <a:lnTo>
                  <a:pt x="579190" y="1832282"/>
                </a:lnTo>
                <a:lnTo>
                  <a:pt x="625576" y="1850758"/>
                </a:lnTo>
                <a:lnTo>
                  <a:pt x="672400" y="1866649"/>
                </a:lnTo>
                <a:lnTo>
                  <a:pt x="719575" y="1879983"/>
                </a:lnTo>
                <a:lnTo>
                  <a:pt x="767014" y="1890791"/>
                </a:lnTo>
                <a:lnTo>
                  <a:pt x="814630" y="1899102"/>
                </a:lnTo>
                <a:lnTo>
                  <a:pt x="862335" y="1904947"/>
                </a:lnTo>
                <a:lnTo>
                  <a:pt x="910044" y="1908354"/>
                </a:lnTo>
                <a:lnTo>
                  <a:pt x="957668" y="1909354"/>
                </a:lnTo>
                <a:lnTo>
                  <a:pt x="1005121" y="1907976"/>
                </a:lnTo>
                <a:lnTo>
                  <a:pt x="1052316" y="1904250"/>
                </a:lnTo>
                <a:lnTo>
                  <a:pt x="1099165" y="1898206"/>
                </a:lnTo>
                <a:lnTo>
                  <a:pt x="1145581" y="1889873"/>
                </a:lnTo>
                <a:lnTo>
                  <a:pt x="1191478" y="1879281"/>
                </a:lnTo>
                <a:lnTo>
                  <a:pt x="1236768" y="1866460"/>
                </a:lnTo>
                <a:lnTo>
                  <a:pt x="1281365" y="1851440"/>
                </a:lnTo>
                <a:lnTo>
                  <a:pt x="1325181" y="1834250"/>
                </a:lnTo>
                <a:lnTo>
                  <a:pt x="1368129" y="1814921"/>
                </a:lnTo>
                <a:lnTo>
                  <a:pt x="1394290" y="1801564"/>
                </a:lnTo>
                <a:lnTo>
                  <a:pt x="1169972" y="1801564"/>
                </a:lnTo>
                <a:lnTo>
                  <a:pt x="1123046" y="1800028"/>
                </a:lnTo>
                <a:lnTo>
                  <a:pt x="1076064" y="1795470"/>
                </a:lnTo>
                <a:lnTo>
                  <a:pt x="1029165" y="1787841"/>
                </a:lnTo>
                <a:lnTo>
                  <a:pt x="982489" y="1777095"/>
                </a:lnTo>
                <a:lnTo>
                  <a:pt x="936175" y="1763182"/>
                </a:lnTo>
                <a:lnTo>
                  <a:pt x="890362" y="1746056"/>
                </a:lnTo>
                <a:lnTo>
                  <a:pt x="845190" y="1725668"/>
                </a:lnTo>
                <a:lnTo>
                  <a:pt x="802275" y="1702806"/>
                </a:lnTo>
                <a:lnTo>
                  <a:pt x="761468" y="1677538"/>
                </a:lnTo>
                <a:lnTo>
                  <a:pt x="722812" y="1649994"/>
                </a:lnTo>
                <a:lnTo>
                  <a:pt x="686354" y="1620307"/>
                </a:lnTo>
                <a:lnTo>
                  <a:pt x="652137" y="1588608"/>
                </a:lnTo>
                <a:lnTo>
                  <a:pt x="620207" y="1555029"/>
                </a:lnTo>
                <a:lnTo>
                  <a:pt x="590608" y="1519701"/>
                </a:lnTo>
                <a:lnTo>
                  <a:pt x="563386" y="1482756"/>
                </a:lnTo>
                <a:lnTo>
                  <a:pt x="538584" y="1444326"/>
                </a:lnTo>
                <a:lnTo>
                  <a:pt x="516249" y="1404541"/>
                </a:lnTo>
                <a:lnTo>
                  <a:pt x="496424" y="1363535"/>
                </a:lnTo>
                <a:lnTo>
                  <a:pt x="479155" y="1321437"/>
                </a:lnTo>
                <a:lnTo>
                  <a:pt x="464486" y="1278380"/>
                </a:lnTo>
                <a:lnTo>
                  <a:pt x="452462" y="1234495"/>
                </a:lnTo>
                <a:lnTo>
                  <a:pt x="443128" y="1189914"/>
                </a:lnTo>
                <a:lnTo>
                  <a:pt x="436529" y="1144769"/>
                </a:lnTo>
                <a:lnTo>
                  <a:pt x="432710" y="1099190"/>
                </a:lnTo>
                <a:lnTo>
                  <a:pt x="431715" y="1053310"/>
                </a:lnTo>
                <a:lnTo>
                  <a:pt x="433589" y="1007261"/>
                </a:lnTo>
                <a:lnTo>
                  <a:pt x="438378" y="961173"/>
                </a:lnTo>
                <a:lnTo>
                  <a:pt x="446125" y="915178"/>
                </a:lnTo>
                <a:lnTo>
                  <a:pt x="456876" y="869408"/>
                </a:lnTo>
                <a:lnTo>
                  <a:pt x="470675" y="823995"/>
                </a:lnTo>
                <a:lnTo>
                  <a:pt x="487568" y="779069"/>
                </a:lnTo>
                <a:lnTo>
                  <a:pt x="507599" y="734764"/>
                </a:lnTo>
                <a:lnTo>
                  <a:pt x="530459" y="691850"/>
                </a:lnTo>
                <a:lnTo>
                  <a:pt x="555726" y="651044"/>
                </a:lnTo>
                <a:lnTo>
                  <a:pt x="583269" y="612389"/>
                </a:lnTo>
                <a:lnTo>
                  <a:pt x="612955" y="575931"/>
                </a:lnTo>
                <a:lnTo>
                  <a:pt x="644653" y="541715"/>
                </a:lnTo>
                <a:lnTo>
                  <a:pt x="678231" y="509786"/>
                </a:lnTo>
                <a:lnTo>
                  <a:pt x="713558" y="480187"/>
                </a:lnTo>
                <a:lnTo>
                  <a:pt x="750502" y="452965"/>
                </a:lnTo>
                <a:lnTo>
                  <a:pt x="788932" y="428164"/>
                </a:lnTo>
                <a:lnTo>
                  <a:pt x="828716" y="405828"/>
                </a:lnTo>
                <a:lnTo>
                  <a:pt x="869722" y="386003"/>
                </a:lnTo>
                <a:lnTo>
                  <a:pt x="911819" y="368733"/>
                </a:lnTo>
                <a:lnTo>
                  <a:pt x="954876" y="354064"/>
                </a:lnTo>
                <a:lnTo>
                  <a:pt x="998760" y="342040"/>
                </a:lnTo>
                <a:lnTo>
                  <a:pt x="1043341" y="332706"/>
                </a:lnTo>
                <a:lnTo>
                  <a:pt x="1088486" y="326106"/>
                </a:lnTo>
                <a:lnTo>
                  <a:pt x="1134065" y="322286"/>
                </a:lnTo>
                <a:lnTo>
                  <a:pt x="1179944" y="321291"/>
                </a:lnTo>
                <a:lnTo>
                  <a:pt x="1668760" y="321291"/>
                </a:lnTo>
                <a:lnTo>
                  <a:pt x="1650941" y="301301"/>
                </a:lnTo>
                <a:lnTo>
                  <a:pt x="1617187" y="267088"/>
                </a:lnTo>
                <a:lnTo>
                  <a:pt x="1581534" y="234451"/>
                </a:lnTo>
                <a:lnTo>
                  <a:pt x="1544012" y="203479"/>
                </a:lnTo>
                <a:lnTo>
                  <a:pt x="1504650" y="174258"/>
                </a:lnTo>
                <a:lnTo>
                  <a:pt x="1463478" y="146875"/>
                </a:lnTo>
                <a:lnTo>
                  <a:pt x="1420525" y="121418"/>
                </a:lnTo>
                <a:lnTo>
                  <a:pt x="1375821" y="97973"/>
                </a:lnTo>
                <a:lnTo>
                  <a:pt x="1332553" y="77996"/>
                </a:lnTo>
                <a:lnTo>
                  <a:pt x="1288812" y="60351"/>
                </a:lnTo>
                <a:lnTo>
                  <a:pt x="1244672" y="45011"/>
                </a:lnTo>
                <a:lnTo>
                  <a:pt x="1200206" y="31952"/>
                </a:lnTo>
                <a:lnTo>
                  <a:pt x="1155487" y="21150"/>
                </a:lnTo>
                <a:lnTo>
                  <a:pt x="1110589" y="12578"/>
                </a:lnTo>
                <a:lnTo>
                  <a:pt x="1065584" y="6212"/>
                </a:lnTo>
                <a:lnTo>
                  <a:pt x="1020546" y="2028"/>
                </a:lnTo>
                <a:lnTo>
                  <a:pt x="975549" y="0"/>
                </a:lnTo>
                <a:close/>
              </a:path>
              <a:path w="1909445" h="1909445">
                <a:moveTo>
                  <a:pt x="1566804" y="1687213"/>
                </a:moveTo>
                <a:lnTo>
                  <a:pt x="1526650" y="1710739"/>
                </a:lnTo>
                <a:lnTo>
                  <a:pt x="1485187" y="1731672"/>
                </a:lnTo>
                <a:lnTo>
                  <a:pt x="1442553" y="1749963"/>
                </a:lnTo>
                <a:lnTo>
                  <a:pt x="1398888" y="1765564"/>
                </a:lnTo>
                <a:lnTo>
                  <a:pt x="1354331" y="1778429"/>
                </a:lnTo>
                <a:lnTo>
                  <a:pt x="1309022" y="1788509"/>
                </a:lnTo>
                <a:lnTo>
                  <a:pt x="1263099" y="1795756"/>
                </a:lnTo>
                <a:lnTo>
                  <a:pt x="1216703" y="1800124"/>
                </a:lnTo>
                <a:lnTo>
                  <a:pt x="1169972" y="1801564"/>
                </a:lnTo>
                <a:lnTo>
                  <a:pt x="1394290" y="1801564"/>
                </a:lnTo>
                <a:lnTo>
                  <a:pt x="1410122" y="1793481"/>
                </a:lnTo>
                <a:lnTo>
                  <a:pt x="1451073" y="1769960"/>
                </a:lnTo>
                <a:lnTo>
                  <a:pt x="1490895" y="1744389"/>
                </a:lnTo>
                <a:lnTo>
                  <a:pt x="1529501" y="1716796"/>
                </a:lnTo>
                <a:lnTo>
                  <a:pt x="1566804" y="1687213"/>
                </a:lnTo>
                <a:close/>
              </a:path>
              <a:path w="1909445" h="1909445">
                <a:moveTo>
                  <a:pt x="1668760" y="321291"/>
                </a:moveTo>
                <a:lnTo>
                  <a:pt x="1179944" y="321291"/>
                </a:lnTo>
                <a:lnTo>
                  <a:pt x="1225994" y="323164"/>
                </a:lnTo>
                <a:lnTo>
                  <a:pt x="1272082" y="327952"/>
                </a:lnTo>
                <a:lnTo>
                  <a:pt x="1318076" y="335699"/>
                </a:lnTo>
                <a:lnTo>
                  <a:pt x="1363846" y="346450"/>
                </a:lnTo>
                <a:lnTo>
                  <a:pt x="1409260" y="360249"/>
                </a:lnTo>
                <a:lnTo>
                  <a:pt x="1454185" y="377141"/>
                </a:lnTo>
                <a:lnTo>
                  <a:pt x="1498491" y="397172"/>
                </a:lnTo>
                <a:lnTo>
                  <a:pt x="1542216" y="420499"/>
                </a:lnTo>
                <a:lnTo>
                  <a:pt x="1583750" y="446325"/>
                </a:lnTo>
                <a:lnTo>
                  <a:pt x="1623045" y="474509"/>
                </a:lnTo>
                <a:lnTo>
                  <a:pt x="1660054" y="504913"/>
                </a:lnTo>
                <a:lnTo>
                  <a:pt x="1694729" y="537398"/>
                </a:lnTo>
                <a:lnTo>
                  <a:pt x="1727023" y="571823"/>
                </a:lnTo>
                <a:lnTo>
                  <a:pt x="1756889" y="608049"/>
                </a:lnTo>
                <a:lnTo>
                  <a:pt x="1784279" y="645938"/>
                </a:lnTo>
                <a:lnTo>
                  <a:pt x="1809146" y="685350"/>
                </a:lnTo>
                <a:lnTo>
                  <a:pt x="1831443" y="726144"/>
                </a:lnTo>
                <a:lnTo>
                  <a:pt x="1851123" y="768183"/>
                </a:lnTo>
                <a:lnTo>
                  <a:pt x="1868137" y="811326"/>
                </a:lnTo>
                <a:lnTo>
                  <a:pt x="1882439" y="855434"/>
                </a:lnTo>
                <a:lnTo>
                  <a:pt x="1893982" y="900368"/>
                </a:lnTo>
                <a:lnTo>
                  <a:pt x="1902718" y="945988"/>
                </a:lnTo>
                <a:lnTo>
                  <a:pt x="1908599" y="992154"/>
                </a:lnTo>
                <a:lnTo>
                  <a:pt x="1909253" y="944549"/>
                </a:lnTo>
                <a:lnTo>
                  <a:pt x="1907535" y="897128"/>
                </a:lnTo>
                <a:lnTo>
                  <a:pt x="1903474" y="849978"/>
                </a:lnTo>
                <a:lnTo>
                  <a:pt x="1897099" y="803185"/>
                </a:lnTo>
                <a:lnTo>
                  <a:pt x="1888441" y="756838"/>
                </a:lnTo>
                <a:lnTo>
                  <a:pt x="1877529" y="711023"/>
                </a:lnTo>
                <a:lnTo>
                  <a:pt x="1864392" y="665828"/>
                </a:lnTo>
                <a:lnTo>
                  <a:pt x="1849060" y="621338"/>
                </a:lnTo>
                <a:lnTo>
                  <a:pt x="1831563" y="577642"/>
                </a:lnTo>
                <a:lnTo>
                  <a:pt x="1811931" y="534827"/>
                </a:lnTo>
                <a:lnTo>
                  <a:pt x="1790192" y="492979"/>
                </a:lnTo>
                <a:lnTo>
                  <a:pt x="1766376" y="452186"/>
                </a:lnTo>
                <a:lnTo>
                  <a:pt x="1740514" y="412534"/>
                </a:lnTo>
                <a:lnTo>
                  <a:pt x="1712634" y="374112"/>
                </a:lnTo>
                <a:lnTo>
                  <a:pt x="1682767" y="337005"/>
                </a:lnTo>
                <a:lnTo>
                  <a:pt x="1668760" y="321291"/>
                </a:lnTo>
                <a:close/>
              </a:path>
            </a:pathLst>
          </a:custGeom>
          <a:solidFill>
            <a:srgbClr val="1D2F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9447656" y="3230194"/>
            <a:ext cx="118745" cy="0"/>
          </a:xfrm>
          <a:custGeom>
            <a:avLst/>
            <a:gdLst/>
            <a:ahLst/>
            <a:cxnLst/>
            <a:rect l="l" t="t" r="r" b="b"/>
            <a:pathLst>
              <a:path w="118745">
                <a:moveTo>
                  <a:pt x="0" y="0"/>
                </a:moveTo>
                <a:lnTo>
                  <a:pt x="118186" y="0"/>
                </a:lnTo>
              </a:path>
            </a:pathLst>
          </a:custGeom>
          <a:ln w="46964">
            <a:solidFill>
              <a:srgbClr val="B487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8363234" y="3036932"/>
            <a:ext cx="386715" cy="386715"/>
          </a:xfrm>
          <a:custGeom>
            <a:avLst/>
            <a:gdLst/>
            <a:ahLst/>
            <a:cxnLst/>
            <a:rect l="l" t="t" r="r" b="b"/>
            <a:pathLst>
              <a:path w="386715" h="386714">
                <a:moveTo>
                  <a:pt x="193268" y="0"/>
                </a:moveTo>
                <a:lnTo>
                  <a:pt x="148952" y="5104"/>
                </a:lnTo>
                <a:lnTo>
                  <a:pt x="108272" y="19645"/>
                </a:lnTo>
                <a:lnTo>
                  <a:pt x="72387" y="42462"/>
                </a:lnTo>
                <a:lnTo>
                  <a:pt x="42457" y="72394"/>
                </a:lnTo>
                <a:lnTo>
                  <a:pt x="19643" y="108282"/>
                </a:lnTo>
                <a:lnTo>
                  <a:pt x="5104" y="148964"/>
                </a:lnTo>
                <a:lnTo>
                  <a:pt x="0" y="193281"/>
                </a:lnTo>
                <a:lnTo>
                  <a:pt x="5104" y="237588"/>
                </a:lnTo>
                <a:lnTo>
                  <a:pt x="19643" y="278264"/>
                </a:lnTo>
                <a:lnTo>
                  <a:pt x="42457" y="314147"/>
                </a:lnTo>
                <a:lnTo>
                  <a:pt x="72387" y="344076"/>
                </a:lnTo>
                <a:lnTo>
                  <a:pt x="108272" y="366891"/>
                </a:lnTo>
                <a:lnTo>
                  <a:pt x="148952" y="381432"/>
                </a:lnTo>
                <a:lnTo>
                  <a:pt x="193268" y="386537"/>
                </a:lnTo>
                <a:lnTo>
                  <a:pt x="237585" y="381432"/>
                </a:lnTo>
                <a:lnTo>
                  <a:pt x="278267" y="366891"/>
                </a:lnTo>
                <a:lnTo>
                  <a:pt x="314155" y="344076"/>
                </a:lnTo>
                <a:lnTo>
                  <a:pt x="344087" y="314147"/>
                </a:lnTo>
                <a:lnTo>
                  <a:pt x="350337" y="304317"/>
                </a:lnTo>
                <a:lnTo>
                  <a:pt x="193268" y="304317"/>
                </a:lnTo>
                <a:lnTo>
                  <a:pt x="150053" y="295588"/>
                </a:lnTo>
                <a:lnTo>
                  <a:pt x="114763" y="271787"/>
                </a:lnTo>
                <a:lnTo>
                  <a:pt x="90970" y="236492"/>
                </a:lnTo>
                <a:lnTo>
                  <a:pt x="82245" y="193281"/>
                </a:lnTo>
                <a:lnTo>
                  <a:pt x="90970" y="150051"/>
                </a:lnTo>
                <a:lnTo>
                  <a:pt x="114763" y="114754"/>
                </a:lnTo>
                <a:lnTo>
                  <a:pt x="150053" y="90957"/>
                </a:lnTo>
                <a:lnTo>
                  <a:pt x="193268" y="82232"/>
                </a:lnTo>
                <a:lnTo>
                  <a:pt x="350341" y="82232"/>
                </a:lnTo>
                <a:lnTo>
                  <a:pt x="344087" y="72394"/>
                </a:lnTo>
                <a:lnTo>
                  <a:pt x="314155" y="42462"/>
                </a:lnTo>
                <a:lnTo>
                  <a:pt x="278267" y="19645"/>
                </a:lnTo>
                <a:lnTo>
                  <a:pt x="237585" y="5104"/>
                </a:lnTo>
                <a:lnTo>
                  <a:pt x="193268" y="0"/>
                </a:lnTo>
                <a:close/>
              </a:path>
              <a:path w="386715" h="386714">
                <a:moveTo>
                  <a:pt x="350341" y="82232"/>
                </a:moveTo>
                <a:lnTo>
                  <a:pt x="193268" y="82232"/>
                </a:lnTo>
                <a:lnTo>
                  <a:pt x="236490" y="90957"/>
                </a:lnTo>
                <a:lnTo>
                  <a:pt x="271784" y="114754"/>
                </a:lnTo>
                <a:lnTo>
                  <a:pt x="295579" y="150051"/>
                </a:lnTo>
                <a:lnTo>
                  <a:pt x="304304" y="193281"/>
                </a:lnTo>
                <a:lnTo>
                  <a:pt x="295579" y="236492"/>
                </a:lnTo>
                <a:lnTo>
                  <a:pt x="271784" y="271787"/>
                </a:lnTo>
                <a:lnTo>
                  <a:pt x="236490" y="295588"/>
                </a:lnTo>
                <a:lnTo>
                  <a:pt x="193268" y="304317"/>
                </a:lnTo>
                <a:lnTo>
                  <a:pt x="350337" y="304317"/>
                </a:lnTo>
                <a:lnTo>
                  <a:pt x="366904" y="278264"/>
                </a:lnTo>
                <a:lnTo>
                  <a:pt x="381445" y="237588"/>
                </a:lnTo>
                <a:lnTo>
                  <a:pt x="386549" y="193281"/>
                </a:lnTo>
                <a:lnTo>
                  <a:pt x="381445" y="148964"/>
                </a:lnTo>
                <a:lnTo>
                  <a:pt x="366904" y="108282"/>
                </a:lnTo>
                <a:lnTo>
                  <a:pt x="350341" y="82232"/>
                </a:lnTo>
                <a:close/>
              </a:path>
            </a:pathLst>
          </a:custGeom>
          <a:solidFill>
            <a:srgbClr val="1D2F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8772597" y="3028969"/>
            <a:ext cx="305435" cy="402590"/>
          </a:xfrm>
          <a:custGeom>
            <a:avLst/>
            <a:gdLst/>
            <a:ahLst/>
            <a:cxnLst/>
            <a:rect l="l" t="t" r="r" b="b"/>
            <a:pathLst>
              <a:path w="305434" h="402589">
                <a:moveTo>
                  <a:pt x="51079" y="277863"/>
                </a:moveTo>
                <a:lnTo>
                  <a:pt x="0" y="349059"/>
                </a:lnTo>
                <a:lnTo>
                  <a:pt x="15346" y="360487"/>
                </a:lnTo>
                <a:lnTo>
                  <a:pt x="32007" y="370747"/>
                </a:lnTo>
                <a:lnTo>
                  <a:pt x="69253" y="387769"/>
                </a:lnTo>
                <a:lnTo>
                  <a:pt x="108637" y="398787"/>
                </a:lnTo>
                <a:lnTo>
                  <a:pt x="147040" y="402463"/>
                </a:lnTo>
                <a:lnTo>
                  <a:pt x="165814" y="401858"/>
                </a:lnTo>
                <a:lnTo>
                  <a:pt x="215150" y="392798"/>
                </a:lnTo>
                <a:lnTo>
                  <a:pt x="254041" y="374372"/>
                </a:lnTo>
                <a:lnTo>
                  <a:pt x="282297" y="348395"/>
                </a:lnTo>
                <a:lnTo>
                  <a:pt x="298442" y="318109"/>
                </a:lnTo>
                <a:lnTo>
                  <a:pt x="150139" y="318109"/>
                </a:lnTo>
                <a:lnTo>
                  <a:pt x="137804" y="317482"/>
                </a:lnTo>
                <a:lnTo>
                  <a:pt x="89234" y="302391"/>
                </a:lnTo>
                <a:lnTo>
                  <a:pt x="64086" y="287295"/>
                </a:lnTo>
                <a:lnTo>
                  <a:pt x="51079" y="277863"/>
                </a:lnTo>
                <a:close/>
              </a:path>
              <a:path w="305434" h="402589">
                <a:moveTo>
                  <a:pt x="166395" y="0"/>
                </a:moveTo>
                <a:lnTo>
                  <a:pt x="119961" y="5014"/>
                </a:lnTo>
                <a:lnTo>
                  <a:pt x="80865" y="19457"/>
                </a:lnTo>
                <a:lnTo>
                  <a:pt x="42464" y="50511"/>
                </a:lnTo>
                <a:lnTo>
                  <a:pt x="21951" y="94637"/>
                </a:lnTo>
                <a:lnTo>
                  <a:pt x="19380" y="120751"/>
                </a:lnTo>
                <a:lnTo>
                  <a:pt x="19922" y="131613"/>
                </a:lnTo>
                <a:lnTo>
                  <a:pt x="33611" y="170955"/>
                </a:lnTo>
                <a:lnTo>
                  <a:pt x="60162" y="200396"/>
                </a:lnTo>
                <a:lnTo>
                  <a:pt x="94024" y="221221"/>
                </a:lnTo>
                <a:lnTo>
                  <a:pt x="135232" y="238879"/>
                </a:lnTo>
                <a:lnTo>
                  <a:pt x="149364" y="244195"/>
                </a:lnTo>
                <a:lnTo>
                  <a:pt x="156158" y="246788"/>
                </a:lnTo>
                <a:lnTo>
                  <a:pt x="196684" y="273862"/>
                </a:lnTo>
                <a:lnTo>
                  <a:pt x="198894" y="279412"/>
                </a:lnTo>
                <a:lnTo>
                  <a:pt x="198894" y="285610"/>
                </a:lnTo>
                <a:lnTo>
                  <a:pt x="172204" y="315982"/>
                </a:lnTo>
                <a:lnTo>
                  <a:pt x="150139" y="318109"/>
                </a:lnTo>
                <a:lnTo>
                  <a:pt x="298442" y="318109"/>
                </a:lnTo>
                <a:lnTo>
                  <a:pt x="304889" y="279412"/>
                </a:lnTo>
                <a:lnTo>
                  <a:pt x="304891" y="277863"/>
                </a:lnTo>
                <a:lnTo>
                  <a:pt x="304346" y="265948"/>
                </a:lnTo>
                <a:lnTo>
                  <a:pt x="290643" y="224236"/>
                </a:lnTo>
                <a:lnTo>
                  <a:pt x="263515" y="194923"/>
                </a:lnTo>
                <a:lnTo>
                  <a:pt x="228856" y="174862"/>
                </a:lnTo>
                <a:lnTo>
                  <a:pt x="172961" y="152857"/>
                </a:lnTo>
                <a:lnTo>
                  <a:pt x="166387" y="150320"/>
                </a:lnTo>
                <a:lnTo>
                  <a:pt x="128193" y="126047"/>
                </a:lnTo>
                <a:lnTo>
                  <a:pt x="126161" y="120751"/>
                </a:lnTo>
                <a:lnTo>
                  <a:pt x="126161" y="114553"/>
                </a:lnTo>
                <a:lnTo>
                  <a:pt x="128867" y="101352"/>
                </a:lnTo>
                <a:lnTo>
                  <a:pt x="136988" y="91922"/>
                </a:lnTo>
                <a:lnTo>
                  <a:pt x="150529" y="86264"/>
                </a:lnTo>
                <a:lnTo>
                  <a:pt x="169494" y="84378"/>
                </a:lnTo>
                <a:lnTo>
                  <a:pt x="275121" y="84378"/>
                </a:lnTo>
                <a:lnTo>
                  <a:pt x="301828" y="48767"/>
                </a:lnTo>
                <a:lnTo>
                  <a:pt x="259896" y="22880"/>
                </a:lnTo>
                <a:lnTo>
                  <a:pt x="207798" y="3779"/>
                </a:lnTo>
                <a:lnTo>
                  <a:pt x="187771" y="945"/>
                </a:lnTo>
                <a:lnTo>
                  <a:pt x="166395" y="0"/>
                </a:lnTo>
                <a:close/>
              </a:path>
              <a:path w="305434" h="402589">
                <a:moveTo>
                  <a:pt x="275121" y="84378"/>
                </a:moveTo>
                <a:lnTo>
                  <a:pt x="169494" y="84378"/>
                </a:lnTo>
                <a:lnTo>
                  <a:pt x="179552" y="84910"/>
                </a:lnTo>
                <a:lnTo>
                  <a:pt x="189610" y="86504"/>
                </a:lnTo>
                <a:lnTo>
                  <a:pt x="230043" y="103149"/>
                </a:lnTo>
                <a:lnTo>
                  <a:pt x="250748" y="116878"/>
                </a:lnTo>
                <a:lnTo>
                  <a:pt x="275121" y="84378"/>
                </a:lnTo>
                <a:close/>
              </a:path>
            </a:pathLst>
          </a:custGeom>
          <a:solidFill>
            <a:srgbClr val="1D2F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9113898" y="3030302"/>
            <a:ext cx="330200" cy="400050"/>
          </a:xfrm>
          <a:custGeom>
            <a:avLst/>
            <a:gdLst/>
            <a:ahLst/>
            <a:cxnLst/>
            <a:rect l="l" t="t" r="r" b="b"/>
            <a:pathLst>
              <a:path w="330200" h="400050">
                <a:moveTo>
                  <a:pt x="199910" y="0"/>
                </a:moveTo>
                <a:lnTo>
                  <a:pt x="154079" y="5279"/>
                </a:lnTo>
                <a:lnTo>
                  <a:pt x="112003" y="20318"/>
                </a:lnTo>
                <a:lnTo>
                  <a:pt x="74884" y="43916"/>
                </a:lnTo>
                <a:lnTo>
                  <a:pt x="43924" y="74874"/>
                </a:lnTo>
                <a:lnTo>
                  <a:pt x="20322" y="111992"/>
                </a:lnTo>
                <a:lnTo>
                  <a:pt x="5280" y="154071"/>
                </a:lnTo>
                <a:lnTo>
                  <a:pt x="0" y="199910"/>
                </a:lnTo>
                <a:lnTo>
                  <a:pt x="5280" y="245740"/>
                </a:lnTo>
                <a:lnTo>
                  <a:pt x="20322" y="287812"/>
                </a:lnTo>
                <a:lnTo>
                  <a:pt x="43924" y="324926"/>
                </a:lnTo>
                <a:lnTo>
                  <a:pt x="74884" y="355881"/>
                </a:lnTo>
                <a:lnTo>
                  <a:pt x="112003" y="379478"/>
                </a:lnTo>
                <a:lnTo>
                  <a:pt x="154079" y="394516"/>
                </a:lnTo>
                <a:lnTo>
                  <a:pt x="199910" y="399795"/>
                </a:lnTo>
                <a:lnTo>
                  <a:pt x="236229" y="396504"/>
                </a:lnTo>
                <a:lnTo>
                  <a:pt x="270384" y="387018"/>
                </a:lnTo>
                <a:lnTo>
                  <a:pt x="301789" y="371919"/>
                </a:lnTo>
                <a:lnTo>
                  <a:pt x="329857" y="351789"/>
                </a:lnTo>
                <a:lnTo>
                  <a:pt x="298915" y="315798"/>
                </a:lnTo>
                <a:lnTo>
                  <a:pt x="199910" y="315798"/>
                </a:lnTo>
                <a:lnTo>
                  <a:pt x="154797" y="306691"/>
                </a:lnTo>
                <a:lnTo>
                  <a:pt x="117957" y="281857"/>
                </a:lnTo>
                <a:lnTo>
                  <a:pt x="93118" y="245021"/>
                </a:lnTo>
                <a:lnTo>
                  <a:pt x="84010" y="199910"/>
                </a:lnTo>
                <a:lnTo>
                  <a:pt x="93118" y="154797"/>
                </a:lnTo>
                <a:lnTo>
                  <a:pt x="117957" y="117957"/>
                </a:lnTo>
                <a:lnTo>
                  <a:pt x="154797" y="93118"/>
                </a:lnTo>
                <a:lnTo>
                  <a:pt x="199910" y="84010"/>
                </a:lnTo>
                <a:lnTo>
                  <a:pt x="287184" y="84010"/>
                </a:lnTo>
                <a:lnTo>
                  <a:pt x="321792" y="41465"/>
                </a:lnTo>
                <a:lnTo>
                  <a:pt x="294965" y="24024"/>
                </a:lnTo>
                <a:lnTo>
                  <a:pt x="265404" y="10988"/>
                </a:lnTo>
                <a:lnTo>
                  <a:pt x="233567" y="2824"/>
                </a:lnTo>
                <a:lnTo>
                  <a:pt x="199910" y="0"/>
                </a:lnTo>
                <a:close/>
              </a:path>
              <a:path w="330200" h="400050">
                <a:moveTo>
                  <a:pt x="275081" y="288074"/>
                </a:moveTo>
                <a:lnTo>
                  <a:pt x="258825" y="299692"/>
                </a:lnTo>
                <a:lnTo>
                  <a:pt x="240658" y="308413"/>
                </a:lnTo>
                <a:lnTo>
                  <a:pt x="220910" y="313895"/>
                </a:lnTo>
                <a:lnTo>
                  <a:pt x="199910" y="315798"/>
                </a:lnTo>
                <a:lnTo>
                  <a:pt x="298915" y="315798"/>
                </a:lnTo>
                <a:lnTo>
                  <a:pt x="275081" y="288074"/>
                </a:lnTo>
                <a:close/>
              </a:path>
              <a:path w="330200" h="400050">
                <a:moveTo>
                  <a:pt x="287184" y="84010"/>
                </a:moveTo>
                <a:lnTo>
                  <a:pt x="199910" y="84010"/>
                </a:lnTo>
                <a:lnTo>
                  <a:pt x="218842" y="85552"/>
                </a:lnTo>
                <a:lnTo>
                  <a:pt x="236785" y="90011"/>
                </a:lnTo>
                <a:lnTo>
                  <a:pt x="253499" y="97137"/>
                </a:lnTo>
                <a:lnTo>
                  <a:pt x="268744" y="106679"/>
                </a:lnTo>
                <a:lnTo>
                  <a:pt x="287184" y="84010"/>
                </a:lnTo>
                <a:close/>
              </a:path>
            </a:pathLst>
          </a:custGeom>
          <a:solidFill>
            <a:srgbClr val="1D2F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8090296" y="3386782"/>
            <a:ext cx="236220" cy="0"/>
          </a:xfrm>
          <a:custGeom>
            <a:avLst/>
            <a:gdLst/>
            <a:ahLst/>
            <a:cxnLst/>
            <a:rect l="l" t="t" r="r" b="b"/>
            <a:pathLst>
              <a:path w="236220">
                <a:moveTo>
                  <a:pt x="0" y="0"/>
                </a:moveTo>
                <a:lnTo>
                  <a:pt x="235673" y="0"/>
                </a:lnTo>
              </a:path>
            </a:pathLst>
          </a:custGeom>
          <a:ln w="73660">
            <a:solidFill>
              <a:srgbClr val="1D2F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8090296" y="3261052"/>
            <a:ext cx="87630" cy="88900"/>
          </a:xfrm>
          <a:custGeom>
            <a:avLst/>
            <a:gdLst/>
            <a:ahLst/>
            <a:cxnLst/>
            <a:rect l="l" t="t" r="r" b="b"/>
            <a:pathLst>
              <a:path w="87629" h="88900">
                <a:moveTo>
                  <a:pt x="0" y="88900"/>
                </a:moveTo>
                <a:lnTo>
                  <a:pt x="87147" y="88900"/>
                </a:lnTo>
                <a:lnTo>
                  <a:pt x="87147" y="0"/>
                </a:lnTo>
                <a:lnTo>
                  <a:pt x="0" y="0"/>
                </a:lnTo>
                <a:lnTo>
                  <a:pt x="0" y="88900"/>
                </a:lnTo>
                <a:close/>
              </a:path>
            </a:pathLst>
          </a:custGeom>
          <a:solidFill>
            <a:srgbClr val="1D2F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8090296" y="3224858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7675" y="0"/>
                </a:lnTo>
              </a:path>
            </a:pathLst>
          </a:custGeom>
          <a:ln w="72389">
            <a:solidFill>
              <a:srgbClr val="1D2F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8090296" y="3149292"/>
            <a:ext cx="87630" cy="0"/>
          </a:xfrm>
          <a:custGeom>
            <a:avLst/>
            <a:gdLst/>
            <a:ahLst/>
            <a:cxnLst/>
            <a:rect l="l" t="t" r="r" b="b"/>
            <a:pathLst>
              <a:path w="87629">
                <a:moveTo>
                  <a:pt x="0" y="0"/>
                </a:moveTo>
                <a:lnTo>
                  <a:pt x="87147" y="0"/>
                </a:lnTo>
              </a:path>
            </a:pathLst>
          </a:custGeom>
          <a:ln w="78739">
            <a:solidFill>
              <a:srgbClr val="1D2F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8090296" y="3073727"/>
            <a:ext cx="236220" cy="0"/>
          </a:xfrm>
          <a:custGeom>
            <a:avLst/>
            <a:gdLst/>
            <a:ahLst/>
            <a:cxnLst/>
            <a:rect l="l" t="t" r="r" b="b"/>
            <a:pathLst>
              <a:path w="236220">
                <a:moveTo>
                  <a:pt x="0" y="0"/>
                </a:moveTo>
                <a:lnTo>
                  <a:pt x="235673" y="0"/>
                </a:lnTo>
              </a:path>
            </a:pathLst>
          </a:custGeom>
          <a:ln w="72390">
            <a:solidFill>
              <a:srgbClr val="1D2F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9615036" y="3025710"/>
            <a:ext cx="77470" cy="402590"/>
          </a:xfrm>
          <a:custGeom>
            <a:avLst/>
            <a:gdLst/>
            <a:ahLst/>
            <a:cxnLst/>
            <a:rect l="l" t="t" r="r" b="b"/>
            <a:pathLst>
              <a:path w="77470" h="402589">
                <a:moveTo>
                  <a:pt x="77241" y="0"/>
                </a:moveTo>
                <a:lnTo>
                  <a:pt x="0" y="38620"/>
                </a:lnTo>
                <a:lnTo>
                  <a:pt x="0" y="402234"/>
                </a:lnTo>
                <a:lnTo>
                  <a:pt x="77241" y="402234"/>
                </a:lnTo>
                <a:lnTo>
                  <a:pt x="77241" y="197167"/>
                </a:lnTo>
                <a:lnTo>
                  <a:pt x="68470" y="176738"/>
                </a:lnTo>
                <a:lnTo>
                  <a:pt x="67540" y="157853"/>
                </a:lnTo>
                <a:lnTo>
                  <a:pt x="71460" y="141708"/>
                </a:lnTo>
                <a:lnTo>
                  <a:pt x="77241" y="129501"/>
                </a:lnTo>
                <a:lnTo>
                  <a:pt x="77241" y="0"/>
                </a:lnTo>
                <a:close/>
              </a:path>
            </a:pathLst>
          </a:custGeom>
          <a:solidFill>
            <a:srgbClr val="B48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9689782" y="3149083"/>
            <a:ext cx="160655" cy="279400"/>
          </a:xfrm>
          <a:custGeom>
            <a:avLst/>
            <a:gdLst/>
            <a:ahLst/>
            <a:cxnLst/>
            <a:rect l="l" t="t" r="r" b="b"/>
            <a:pathLst>
              <a:path w="160654" h="279400">
                <a:moveTo>
                  <a:pt x="152729" y="65824"/>
                </a:moveTo>
                <a:lnTo>
                  <a:pt x="38258" y="65824"/>
                </a:lnTo>
                <a:lnTo>
                  <a:pt x="50194" y="66796"/>
                </a:lnTo>
                <a:lnTo>
                  <a:pt x="60094" y="69713"/>
                </a:lnTo>
                <a:lnTo>
                  <a:pt x="80950" y="102374"/>
                </a:lnTo>
                <a:lnTo>
                  <a:pt x="83343" y="134251"/>
                </a:lnTo>
                <a:lnTo>
                  <a:pt x="83343" y="278866"/>
                </a:lnTo>
                <a:lnTo>
                  <a:pt x="160584" y="278866"/>
                </a:lnTo>
                <a:lnTo>
                  <a:pt x="160584" y="124929"/>
                </a:lnTo>
                <a:lnTo>
                  <a:pt x="160244" y="111246"/>
                </a:lnTo>
                <a:lnTo>
                  <a:pt x="159224" y="98218"/>
                </a:lnTo>
                <a:lnTo>
                  <a:pt x="157525" y="85842"/>
                </a:lnTo>
                <a:lnTo>
                  <a:pt x="155148" y="74117"/>
                </a:lnTo>
                <a:lnTo>
                  <a:pt x="152729" y="65824"/>
                </a:lnTo>
                <a:close/>
              </a:path>
              <a:path w="160654" h="279400">
                <a:moveTo>
                  <a:pt x="46030" y="0"/>
                </a:moveTo>
                <a:lnTo>
                  <a:pt x="38435" y="0"/>
                </a:lnTo>
                <a:lnTo>
                  <a:pt x="30574" y="774"/>
                </a:lnTo>
                <a:lnTo>
                  <a:pt x="705" y="29187"/>
                </a:lnTo>
                <a:lnTo>
                  <a:pt x="0" y="48397"/>
                </a:lnTo>
                <a:lnTo>
                  <a:pt x="8527" y="69938"/>
                </a:lnTo>
                <a:lnTo>
                  <a:pt x="11740" y="69151"/>
                </a:lnTo>
                <a:lnTo>
                  <a:pt x="15156" y="68376"/>
                </a:lnTo>
                <a:lnTo>
                  <a:pt x="24859" y="66433"/>
                </a:lnTo>
                <a:lnTo>
                  <a:pt x="31336" y="65824"/>
                </a:lnTo>
                <a:lnTo>
                  <a:pt x="152729" y="65824"/>
                </a:lnTo>
                <a:lnTo>
                  <a:pt x="151935" y="63103"/>
                </a:lnTo>
                <a:lnTo>
                  <a:pt x="129326" y="26903"/>
                </a:lnTo>
                <a:lnTo>
                  <a:pt x="89521" y="5100"/>
                </a:lnTo>
                <a:lnTo>
                  <a:pt x="61918" y="566"/>
                </a:lnTo>
                <a:lnTo>
                  <a:pt x="46030" y="0"/>
                </a:lnTo>
                <a:close/>
              </a:path>
            </a:pathLst>
          </a:custGeom>
          <a:solidFill>
            <a:srgbClr val="B48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10075832" y="3129117"/>
            <a:ext cx="77470" cy="303530"/>
          </a:xfrm>
          <a:custGeom>
            <a:avLst/>
            <a:gdLst/>
            <a:ahLst/>
            <a:cxnLst/>
            <a:rect l="l" t="t" r="r" b="b"/>
            <a:pathLst>
              <a:path w="77470" h="303529">
                <a:moveTo>
                  <a:pt x="77241" y="0"/>
                </a:moveTo>
                <a:lnTo>
                  <a:pt x="0" y="35991"/>
                </a:lnTo>
                <a:lnTo>
                  <a:pt x="0" y="230924"/>
                </a:lnTo>
                <a:lnTo>
                  <a:pt x="10831" y="252809"/>
                </a:lnTo>
                <a:lnTo>
                  <a:pt x="12393" y="273096"/>
                </a:lnTo>
                <a:lnTo>
                  <a:pt x="8295" y="290336"/>
                </a:lnTo>
                <a:lnTo>
                  <a:pt x="2146" y="303085"/>
                </a:lnTo>
                <a:lnTo>
                  <a:pt x="10388" y="302310"/>
                </a:lnTo>
                <a:lnTo>
                  <a:pt x="54690" y="295009"/>
                </a:lnTo>
                <a:lnTo>
                  <a:pt x="77241" y="289509"/>
                </a:lnTo>
                <a:lnTo>
                  <a:pt x="77241" y="0"/>
                </a:lnTo>
                <a:close/>
              </a:path>
            </a:pathLst>
          </a:custGeom>
          <a:solidFill>
            <a:srgbClr val="B48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9917743" y="3129121"/>
            <a:ext cx="163195" cy="305435"/>
          </a:xfrm>
          <a:custGeom>
            <a:avLst/>
            <a:gdLst/>
            <a:ahLst/>
            <a:cxnLst/>
            <a:rect l="l" t="t" r="r" b="b"/>
            <a:pathLst>
              <a:path w="163195" h="305435">
                <a:moveTo>
                  <a:pt x="77228" y="0"/>
                </a:moveTo>
                <a:lnTo>
                  <a:pt x="0" y="35991"/>
                </a:lnTo>
                <a:lnTo>
                  <a:pt x="0" y="178054"/>
                </a:lnTo>
                <a:lnTo>
                  <a:pt x="3220" y="217410"/>
                </a:lnTo>
                <a:lnTo>
                  <a:pt x="18623" y="260717"/>
                </a:lnTo>
                <a:lnTo>
                  <a:pt x="50489" y="290583"/>
                </a:lnTo>
                <a:lnTo>
                  <a:pt x="87398" y="302714"/>
                </a:lnTo>
                <a:lnTo>
                  <a:pt x="119214" y="305041"/>
                </a:lnTo>
                <a:lnTo>
                  <a:pt x="127361" y="304966"/>
                </a:lnTo>
                <a:lnTo>
                  <a:pt x="162553" y="278839"/>
                </a:lnTo>
                <a:lnTo>
                  <a:pt x="163037" y="259190"/>
                </a:lnTo>
                <a:lnTo>
                  <a:pt x="154616" y="239204"/>
                </a:lnTo>
                <a:lnTo>
                  <a:pt x="123875" y="239204"/>
                </a:lnTo>
                <a:lnTo>
                  <a:pt x="111474" y="238168"/>
                </a:lnTo>
                <a:lnTo>
                  <a:pt x="82768" y="213048"/>
                </a:lnTo>
                <a:lnTo>
                  <a:pt x="77228" y="168732"/>
                </a:lnTo>
                <a:lnTo>
                  <a:pt x="77228" y="0"/>
                </a:lnTo>
                <a:close/>
              </a:path>
              <a:path w="163195" h="305435">
                <a:moveTo>
                  <a:pt x="153771" y="237197"/>
                </a:moveTo>
                <a:lnTo>
                  <a:pt x="150037" y="237667"/>
                </a:lnTo>
                <a:lnTo>
                  <a:pt x="145961" y="238061"/>
                </a:lnTo>
                <a:lnTo>
                  <a:pt x="135293" y="238963"/>
                </a:lnTo>
                <a:lnTo>
                  <a:pt x="129412" y="239204"/>
                </a:lnTo>
                <a:lnTo>
                  <a:pt x="154616" y="239204"/>
                </a:lnTo>
                <a:lnTo>
                  <a:pt x="153771" y="237197"/>
                </a:lnTo>
                <a:close/>
              </a:path>
            </a:pathLst>
          </a:custGeom>
          <a:solidFill>
            <a:srgbClr val="B48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10225637" y="3025719"/>
            <a:ext cx="254000" cy="409575"/>
          </a:xfrm>
          <a:custGeom>
            <a:avLst/>
            <a:gdLst/>
            <a:ahLst/>
            <a:cxnLst/>
            <a:rect l="l" t="t" r="r" b="b"/>
            <a:pathLst>
              <a:path w="254000" h="409575">
                <a:moveTo>
                  <a:pt x="77228" y="0"/>
                </a:moveTo>
                <a:lnTo>
                  <a:pt x="0" y="38620"/>
                </a:lnTo>
                <a:lnTo>
                  <a:pt x="0" y="393407"/>
                </a:lnTo>
                <a:lnTo>
                  <a:pt x="37638" y="402034"/>
                </a:lnTo>
                <a:lnTo>
                  <a:pt x="82156" y="407657"/>
                </a:lnTo>
                <a:lnTo>
                  <a:pt x="111429" y="408978"/>
                </a:lnTo>
                <a:lnTo>
                  <a:pt x="127826" y="408344"/>
                </a:lnTo>
                <a:lnTo>
                  <a:pt x="171564" y="398856"/>
                </a:lnTo>
                <a:lnTo>
                  <a:pt x="206552" y="378887"/>
                </a:lnTo>
                <a:lnTo>
                  <a:pt x="232141" y="349484"/>
                </a:lnTo>
                <a:lnTo>
                  <a:pt x="239013" y="336588"/>
                </a:lnTo>
                <a:lnTo>
                  <a:pt x="104013" y="336588"/>
                </a:lnTo>
                <a:lnTo>
                  <a:pt x="97612" y="336346"/>
                </a:lnTo>
                <a:lnTo>
                  <a:pt x="85852" y="335407"/>
                </a:lnTo>
                <a:lnTo>
                  <a:pt x="81038" y="334848"/>
                </a:lnTo>
                <a:lnTo>
                  <a:pt x="77228" y="334200"/>
                </a:lnTo>
                <a:lnTo>
                  <a:pt x="77228" y="209245"/>
                </a:lnTo>
                <a:lnTo>
                  <a:pt x="69945" y="186406"/>
                </a:lnTo>
                <a:lnTo>
                  <a:pt x="68656" y="165206"/>
                </a:lnTo>
                <a:lnTo>
                  <a:pt x="71653" y="146240"/>
                </a:lnTo>
                <a:lnTo>
                  <a:pt x="77228" y="130111"/>
                </a:lnTo>
                <a:lnTo>
                  <a:pt x="77228" y="0"/>
                </a:lnTo>
                <a:close/>
              </a:path>
              <a:path w="254000" h="409575">
                <a:moveTo>
                  <a:pt x="241075" y="194373"/>
                </a:moveTo>
                <a:lnTo>
                  <a:pt x="119748" y="194373"/>
                </a:lnTo>
                <a:lnTo>
                  <a:pt x="143771" y="198681"/>
                </a:lnTo>
                <a:lnTo>
                  <a:pt x="160937" y="211607"/>
                </a:lnTo>
                <a:lnTo>
                  <a:pt x="171240" y="233153"/>
                </a:lnTo>
                <a:lnTo>
                  <a:pt x="174675" y="263321"/>
                </a:lnTo>
                <a:lnTo>
                  <a:pt x="173669" y="279032"/>
                </a:lnTo>
                <a:lnTo>
                  <a:pt x="158610" y="316484"/>
                </a:lnTo>
                <a:lnTo>
                  <a:pt x="110921" y="336588"/>
                </a:lnTo>
                <a:lnTo>
                  <a:pt x="239013" y="336588"/>
                </a:lnTo>
                <a:lnTo>
                  <a:pt x="251066" y="297005"/>
                </a:lnTo>
                <a:lnTo>
                  <a:pt x="253466" y="265912"/>
                </a:lnTo>
                <a:lnTo>
                  <a:pt x="252982" y="250215"/>
                </a:lnTo>
                <a:lnTo>
                  <a:pt x="251528" y="235262"/>
                </a:lnTo>
                <a:lnTo>
                  <a:pt x="249099" y="221055"/>
                </a:lnTo>
                <a:lnTo>
                  <a:pt x="245694" y="207594"/>
                </a:lnTo>
                <a:lnTo>
                  <a:pt x="241346" y="194976"/>
                </a:lnTo>
                <a:lnTo>
                  <a:pt x="241075" y="194373"/>
                </a:lnTo>
                <a:close/>
              </a:path>
              <a:path w="254000" h="409575">
                <a:moveTo>
                  <a:pt x="134239" y="123875"/>
                </a:moveTo>
                <a:lnTo>
                  <a:pt x="90043" y="130708"/>
                </a:lnTo>
                <a:lnTo>
                  <a:pt x="75648" y="165206"/>
                </a:lnTo>
                <a:lnTo>
                  <a:pt x="76308" y="182176"/>
                </a:lnTo>
                <a:lnTo>
                  <a:pt x="81838" y="202057"/>
                </a:lnTo>
                <a:lnTo>
                  <a:pt x="85877" y="200228"/>
                </a:lnTo>
                <a:lnTo>
                  <a:pt x="90627" y="198602"/>
                </a:lnTo>
                <a:lnTo>
                  <a:pt x="103924" y="195326"/>
                </a:lnTo>
                <a:lnTo>
                  <a:pt x="111785" y="194373"/>
                </a:lnTo>
                <a:lnTo>
                  <a:pt x="241075" y="194373"/>
                </a:lnTo>
                <a:lnTo>
                  <a:pt x="236094" y="183297"/>
                </a:lnTo>
                <a:lnTo>
                  <a:pt x="206036" y="146240"/>
                </a:lnTo>
                <a:lnTo>
                  <a:pt x="161590" y="126406"/>
                </a:lnTo>
                <a:lnTo>
                  <a:pt x="148338" y="124508"/>
                </a:lnTo>
                <a:lnTo>
                  <a:pt x="134239" y="123875"/>
                </a:lnTo>
                <a:close/>
              </a:path>
            </a:pathLst>
          </a:custGeom>
          <a:solidFill>
            <a:srgbClr val="B48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8821022" y="1189031"/>
            <a:ext cx="1348105" cy="1349375"/>
          </a:xfrm>
          <a:custGeom>
            <a:avLst/>
            <a:gdLst/>
            <a:ahLst/>
            <a:cxnLst/>
            <a:rect l="l" t="t" r="r" b="b"/>
            <a:pathLst>
              <a:path w="1348104" h="1349375">
                <a:moveTo>
                  <a:pt x="0" y="716534"/>
                </a:moveTo>
                <a:lnTo>
                  <a:pt x="4626" y="764138"/>
                </a:lnTo>
                <a:lnTo>
                  <a:pt x="12507" y="810728"/>
                </a:lnTo>
                <a:lnTo>
                  <a:pt x="23523" y="856188"/>
                </a:lnTo>
                <a:lnTo>
                  <a:pt x="37559" y="900400"/>
                </a:lnTo>
                <a:lnTo>
                  <a:pt x="54497" y="943246"/>
                </a:lnTo>
                <a:lnTo>
                  <a:pt x="74220" y="984611"/>
                </a:lnTo>
                <a:lnTo>
                  <a:pt x="96613" y="1024376"/>
                </a:lnTo>
                <a:lnTo>
                  <a:pt x="121556" y="1062425"/>
                </a:lnTo>
                <a:lnTo>
                  <a:pt x="148935" y="1098640"/>
                </a:lnTo>
                <a:lnTo>
                  <a:pt x="178631" y="1132904"/>
                </a:lnTo>
                <a:lnTo>
                  <a:pt x="210527" y="1165101"/>
                </a:lnTo>
                <a:lnTo>
                  <a:pt x="244508" y="1195112"/>
                </a:lnTo>
                <a:lnTo>
                  <a:pt x="280456" y="1222821"/>
                </a:lnTo>
                <a:lnTo>
                  <a:pt x="318253" y="1248111"/>
                </a:lnTo>
                <a:lnTo>
                  <a:pt x="357784" y="1270864"/>
                </a:lnTo>
                <a:lnTo>
                  <a:pt x="398931" y="1290963"/>
                </a:lnTo>
                <a:lnTo>
                  <a:pt x="441576" y="1308292"/>
                </a:lnTo>
                <a:lnTo>
                  <a:pt x="485605" y="1322733"/>
                </a:lnTo>
                <a:lnTo>
                  <a:pt x="530898" y="1334168"/>
                </a:lnTo>
                <a:lnTo>
                  <a:pt x="577340" y="1342482"/>
                </a:lnTo>
                <a:lnTo>
                  <a:pt x="624813" y="1347556"/>
                </a:lnTo>
                <a:lnTo>
                  <a:pt x="673201" y="1349273"/>
                </a:lnTo>
                <a:lnTo>
                  <a:pt x="721310" y="1347576"/>
                </a:lnTo>
                <a:lnTo>
                  <a:pt x="768517" y="1342561"/>
                </a:lnTo>
                <a:lnTo>
                  <a:pt x="814707" y="1334344"/>
                </a:lnTo>
                <a:lnTo>
                  <a:pt x="859766" y="1323039"/>
                </a:lnTo>
                <a:lnTo>
                  <a:pt x="903577" y="1308762"/>
                </a:lnTo>
                <a:lnTo>
                  <a:pt x="946027" y="1291628"/>
                </a:lnTo>
                <a:lnTo>
                  <a:pt x="987000" y="1271751"/>
                </a:lnTo>
                <a:lnTo>
                  <a:pt x="1026381" y="1249247"/>
                </a:lnTo>
                <a:lnTo>
                  <a:pt x="1064055" y="1224230"/>
                </a:lnTo>
                <a:lnTo>
                  <a:pt x="1099908" y="1196817"/>
                </a:lnTo>
                <a:lnTo>
                  <a:pt x="1133823" y="1167121"/>
                </a:lnTo>
                <a:lnTo>
                  <a:pt x="1165686" y="1135258"/>
                </a:lnTo>
                <a:lnTo>
                  <a:pt x="1195381" y="1101343"/>
                </a:lnTo>
                <a:lnTo>
                  <a:pt x="1222795" y="1065491"/>
                </a:lnTo>
                <a:lnTo>
                  <a:pt x="1229514" y="1055372"/>
                </a:lnTo>
                <a:lnTo>
                  <a:pt x="469051" y="1055372"/>
                </a:lnTo>
                <a:lnTo>
                  <a:pt x="424498" y="1053885"/>
                </a:lnTo>
                <a:lnTo>
                  <a:pt x="379913" y="1048243"/>
                </a:lnTo>
                <a:lnTo>
                  <a:pt x="335571" y="1038352"/>
                </a:lnTo>
                <a:lnTo>
                  <a:pt x="291747" y="1024117"/>
                </a:lnTo>
                <a:lnTo>
                  <a:pt x="248716" y="1005446"/>
                </a:lnTo>
                <a:lnTo>
                  <a:pt x="204171" y="980588"/>
                </a:lnTo>
                <a:lnTo>
                  <a:pt x="163234" y="951802"/>
                </a:lnTo>
                <a:lnTo>
                  <a:pt x="126024" y="919444"/>
                </a:lnTo>
                <a:lnTo>
                  <a:pt x="92659" y="883869"/>
                </a:lnTo>
                <a:lnTo>
                  <a:pt x="63256" y="845434"/>
                </a:lnTo>
                <a:lnTo>
                  <a:pt x="37933" y="804496"/>
                </a:lnTo>
                <a:lnTo>
                  <a:pt x="16808" y="761410"/>
                </a:lnTo>
                <a:lnTo>
                  <a:pt x="0" y="716534"/>
                </a:lnTo>
                <a:close/>
              </a:path>
              <a:path w="1348104" h="1349375">
                <a:moveTo>
                  <a:pt x="993908" y="81469"/>
                </a:moveTo>
                <a:lnTo>
                  <a:pt x="447323" y="81469"/>
                </a:lnTo>
                <a:lnTo>
                  <a:pt x="494044" y="82051"/>
                </a:lnTo>
                <a:lnTo>
                  <a:pt x="540860" y="87192"/>
                </a:lnTo>
                <a:lnTo>
                  <a:pt x="587454" y="97003"/>
                </a:lnTo>
                <a:lnTo>
                  <a:pt x="633507" y="111594"/>
                </a:lnTo>
                <a:lnTo>
                  <a:pt x="678700" y="131076"/>
                </a:lnTo>
                <a:lnTo>
                  <a:pt x="719759" y="153756"/>
                </a:lnTo>
                <a:lnTo>
                  <a:pt x="757788" y="179773"/>
                </a:lnTo>
                <a:lnTo>
                  <a:pt x="792694" y="208852"/>
                </a:lnTo>
                <a:lnTo>
                  <a:pt x="824382" y="240717"/>
                </a:lnTo>
                <a:lnTo>
                  <a:pt x="852760" y="275094"/>
                </a:lnTo>
                <a:lnTo>
                  <a:pt x="877733" y="311707"/>
                </a:lnTo>
                <a:lnTo>
                  <a:pt x="899208" y="350280"/>
                </a:lnTo>
                <a:lnTo>
                  <a:pt x="917090" y="390538"/>
                </a:lnTo>
                <a:lnTo>
                  <a:pt x="931286" y="432206"/>
                </a:lnTo>
                <a:lnTo>
                  <a:pt x="941702" y="475008"/>
                </a:lnTo>
                <a:lnTo>
                  <a:pt x="948245" y="518668"/>
                </a:lnTo>
                <a:lnTo>
                  <a:pt x="950820" y="562913"/>
                </a:lnTo>
                <a:lnTo>
                  <a:pt x="949334" y="607465"/>
                </a:lnTo>
                <a:lnTo>
                  <a:pt x="943692" y="652050"/>
                </a:lnTo>
                <a:lnTo>
                  <a:pt x="933802" y="696392"/>
                </a:lnTo>
                <a:lnTo>
                  <a:pt x="919569" y="740216"/>
                </a:lnTo>
                <a:lnTo>
                  <a:pt x="900899" y="783247"/>
                </a:lnTo>
                <a:lnTo>
                  <a:pt x="878218" y="824305"/>
                </a:lnTo>
                <a:lnTo>
                  <a:pt x="852199" y="862335"/>
                </a:lnTo>
                <a:lnTo>
                  <a:pt x="823118" y="897241"/>
                </a:lnTo>
                <a:lnTo>
                  <a:pt x="791251" y="928930"/>
                </a:lnTo>
                <a:lnTo>
                  <a:pt x="756873" y="957309"/>
                </a:lnTo>
                <a:lnTo>
                  <a:pt x="720259" y="982283"/>
                </a:lnTo>
                <a:lnTo>
                  <a:pt x="681686" y="1003758"/>
                </a:lnTo>
                <a:lnTo>
                  <a:pt x="641427" y="1021641"/>
                </a:lnTo>
                <a:lnTo>
                  <a:pt x="599759" y="1035838"/>
                </a:lnTo>
                <a:lnTo>
                  <a:pt x="556956" y="1046254"/>
                </a:lnTo>
                <a:lnTo>
                  <a:pt x="513295" y="1052797"/>
                </a:lnTo>
                <a:lnTo>
                  <a:pt x="469051" y="1055372"/>
                </a:lnTo>
                <a:lnTo>
                  <a:pt x="1229514" y="1055372"/>
                </a:lnTo>
                <a:lnTo>
                  <a:pt x="1270316" y="988435"/>
                </a:lnTo>
                <a:lnTo>
                  <a:pt x="1290192" y="947462"/>
                </a:lnTo>
                <a:lnTo>
                  <a:pt x="1307327" y="905012"/>
                </a:lnTo>
                <a:lnTo>
                  <a:pt x="1321604" y="861201"/>
                </a:lnTo>
                <a:lnTo>
                  <a:pt x="1332909" y="816142"/>
                </a:lnTo>
                <a:lnTo>
                  <a:pt x="1341126" y="769952"/>
                </a:lnTo>
                <a:lnTo>
                  <a:pt x="1346141" y="722745"/>
                </a:lnTo>
                <a:lnTo>
                  <a:pt x="1347838" y="674636"/>
                </a:lnTo>
                <a:lnTo>
                  <a:pt x="1346141" y="626528"/>
                </a:lnTo>
                <a:lnTo>
                  <a:pt x="1341126" y="579320"/>
                </a:lnTo>
                <a:lnTo>
                  <a:pt x="1332909" y="533130"/>
                </a:lnTo>
                <a:lnTo>
                  <a:pt x="1321604" y="488072"/>
                </a:lnTo>
                <a:lnTo>
                  <a:pt x="1307327" y="444260"/>
                </a:lnTo>
                <a:lnTo>
                  <a:pt x="1290192" y="401810"/>
                </a:lnTo>
                <a:lnTo>
                  <a:pt x="1270316" y="360837"/>
                </a:lnTo>
                <a:lnTo>
                  <a:pt x="1247811" y="321456"/>
                </a:lnTo>
                <a:lnTo>
                  <a:pt x="1222795" y="283782"/>
                </a:lnTo>
                <a:lnTo>
                  <a:pt x="1195381" y="247930"/>
                </a:lnTo>
                <a:lnTo>
                  <a:pt x="1165686" y="214015"/>
                </a:lnTo>
                <a:lnTo>
                  <a:pt x="1133823" y="182152"/>
                </a:lnTo>
                <a:lnTo>
                  <a:pt x="1099908" y="152456"/>
                </a:lnTo>
                <a:lnTo>
                  <a:pt x="1064055" y="125042"/>
                </a:lnTo>
                <a:lnTo>
                  <a:pt x="1026381" y="100026"/>
                </a:lnTo>
                <a:lnTo>
                  <a:pt x="993908" y="81469"/>
                </a:lnTo>
                <a:close/>
              </a:path>
              <a:path w="1348104" h="1349375">
                <a:moveTo>
                  <a:pt x="673201" y="0"/>
                </a:moveTo>
                <a:lnTo>
                  <a:pt x="623666" y="1806"/>
                </a:lnTo>
                <a:lnTo>
                  <a:pt x="575099" y="7140"/>
                </a:lnTo>
                <a:lnTo>
                  <a:pt x="527622" y="15871"/>
                </a:lnTo>
                <a:lnTo>
                  <a:pt x="481360" y="27871"/>
                </a:lnTo>
                <a:lnTo>
                  <a:pt x="436435" y="43010"/>
                </a:lnTo>
                <a:lnTo>
                  <a:pt x="392971" y="61159"/>
                </a:lnTo>
                <a:lnTo>
                  <a:pt x="351092" y="82188"/>
                </a:lnTo>
                <a:lnTo>
                  <a:pt x="310921" y="105968"/>
                </a:lnTo>
                <a:lnTo>
                  <a:pt x="355444" y="93538"/>
                </a:lnTo>
                <a:lnTo>
                  <a:pt x="401017" y="85335"/>
                </a:lnTo>
                <a:lnTo>
                  <a:pt x="447323" y="81469"/>
                </a:lnTo>
                <a:lnTo>
                  <a:pt x="993908" y="81469"/>
                </a:lnTo>
                <a:lnTo>
                  <a:pt x="987000" y="77522"/>
                </a:lnTo>
                <a:lnTo>
                  <a:pt x="946027" y="57645"/>
                </a:lnTo>
                <a:lnTo>
                  <a:pt x="903577" y="40510"/>
                </a:lnTo>
                <a:lnTo>
                  <a:pt x="859766" y="26233"/>
                </a:lnTo>
                <a:lnTo>
                  <a:pt x="814707" y="14929"/>
                </a:lnTo>
                <a:lnTo>
                  <a:pt x="768517" y="6711"/>
                </a:lnTo>
                <a:lnTo>
                  <a:pt x="721310" y="1697"/>
                </a:lnTo>
                <a:lnTo>
                  <a:pt x="673201" y="0"/>
                </a:lnTo>
                <a:close/>
              </a:path>
            </a:pathLst>
          </a:custGeom>
          <a:solidFill>
            <a:srgbClr val="77A4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4749312" y="1915655"/>
            <a:ext cx="276860" cy="276860"/>
          </a:xfrm>
          <a:custGeom>
            <a:avLst/>
            <a:gdLst/>
            <a:ahLst/>
            <a:cxnLst/>
            <a:rect l="l" t="t" r="r" b="b"/>
            <a:pathLst>
              <a:path w="276860" h="276860">
                <a:moveTo>
                  <a:pt x="138328" y="0"/>
                </a:moveTo>
                <a:lnTo>
                  <a:pt x="94608" y="7051"/>
                </a:lnTo>
                <a:lnTo>
                  <a:pt x="56636" y="26686"/>
                </a:lnTo>
                <a:lnTo>
                  <a:pt x="26691" y="56627"/>
                </a:lnTo>
                <a:lnTo>
                  <a:pt x="7052" y="94596"/>
                </a:lnTo>
                <a:lnTo>
                  <a:pt x="0" y="138315"/>
                </a:lnTo>
                <a:lnTo>
                  <a:pt x="7052" y="182034"/>
                </a:lnTo>
                <a:lnTo>
                  <a:pt x="26691" y="220003"/>
                </a:lnTo>
                <a:lnTo>
                  <a:pt x="56636" y="249944"/>
                </a:lnTo>
                <a:lnTo>
                  <a:pt x="94608" y="269580"/>
                </a:lnTo>
                <a:lnTo>
                  <a:pt x="138328" y="276631"/>
                </a:lnTo>
                <a:lnTo>
                  <a:pt x="182047" y="269580"/>
                </a:lnTo>
                <a:lnTo>
                  <a:pt x="220016" y="249944"/>
                </a:lnTo>
                <a:lnTo>
                  <a:pt x="249957" y="220003"/>
                </a:lnTo>
                <a:lnTo>
                  <a:pt x="269592" y="182034"/>
                </a:lnTo>
                <a:lnTo>
                  <a:pt x="276644" y="138315"/>
                </a:lnTo>
                <a:lnTo>
                  <a:pt x="269592" y="94596"/>
                </a:lnTo>
                <a:lnTo>
                  <a:pt x="249957" y="56627"/>
                </a:lnTo>
                <a:lnTo>
                  <a:pt x="220016" y="26686"/>
                </a:lnTo>
                <a:lnTo>
                  <a:pt x="182047" y="7051"/>
                </a:lnTo>
                <a:lnTo>
                  <a:pt x="138328" y="0"/>
                </a:lnTo>
                <a:close/>
              </a:path>
            </a:pathLst>
          </a:custGeom>
          <a:solidFill>
            <a:srgbClr val="B48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4571215" y="1735583"/>
            <a:ext cx="636905" cy="636905"/>
          </a:xfrm>
          <a:custGeom>
            <a:avLst/>
            <a:gdLst/>
            <a:ahLst/>
            <a:cxnLst/>
            <a:rect l="l" t="t" r="r" b="b"/>
            <a:pathLst>
              <a:path w="636904" h="636905">
                <a:moveTo>
                  <a:pt x="325380" y="0"/>
                </a:moveTo>
                <a:lnTo>
                  <a:pt x="280679" y="2202"/>
                </a:lnTo>
                <a:lnTo>
                  <a:pt x="236978" y="10577"/>
                </a:lnTo>
                <a:lnTo>
                  <a:pt x="194935" y="24901"/>
                </a:lnTo>
                <a:lnTo>
                  <a:pt x="155210" y="44949"/>
                </a:lnTo>
                <a:lnTo>
                  <a:pt x="118463" y="70497"/>
                </a:lnTo>
                <a:lnTo>
                  <a:pt x="85352" y="101319"/>
                </a:lnTo>
                <a:lnTo>
                  <a:pt x="56537" y="137191"/>
                </a:lnTo>
                <a:lnTo>
                  <a:pt x="32677" y="177889"/>
                </a:lnTo>
                <a:lnTo>
                  <a:pt x="15012" y="221633"/>
                </a:lnTo>
                <a:lnTo>
                  <a:pt x="4195" y="266356"/>
                </a:lnTo>
                <a:lnTo>
                  <a:pt x="0" y="311397"/>
                </a:lnTo>
                <a:lnTo>
                  <a:pt x="2202" y="356098"/>
                </a:lnTo>
                <a:lnTo>
                  <a:pt x="10577" y="399800"/>
                </a:lnTo>
                <a:lnTo>
                  <a:pt x="24901" y="441843"/>
                </a:lnTo>
                <a:lnTo>
                  <a:pt x="44949" y="481567"/>
                </a:lnTo>
                <a:lnTo>
                  <a:pt x="70497" y="518315"/>
                </a:lnTo>
                <a:lnTo>
                  <a:pt x="101319" y="551426"/>
                </a:lnTo>
                <a:lnTo>
                  <a:pt x="137191" y="580241"/>
                </a:lnTo>
                <a:lnTo>
                  <a:pt x="177889" y="604101"/>
                </a:lnTo>
                <a:lnTo>
                  <a:pt x="222314" y="621982"/>
                </a:lnTo>
                <a:lnTo>
                  <a:pt x="267737" y="632807"/>
                </a:lnTo>
                <a:lnTo>
                  <a:pt x="313468" y="636810"/>
                </a:lnTo>
                <a:lnTo>
                  <a:pt x="358818" y="634227"/>
                </a:lnTo>
                <a:lnTo>
                  <a:pt x="403095" y="625294"/>
                </a:lnTo>
                <a:lnTo>
                  <a:pt x="445610" y="610246"/>
                </a:lnTo>
                <a:lnTo>
                  <a:pt x="463880" y="600703"/>
                </a:lnTo>
                <a:lnTo>
                  <a:pt x="380846" y="600703"/>
                </a:lnTo>
                <a:lnTo>
                  <a:pt x="330803" y="593529"/>
                </a:lnTo>
                <a:lnTo>
                  <a:pt x="281902" y="575577"/>
                </a:lnTo>
                <a:lnTo>
                  <a:pt x="239526" y="549135"/>
                </a:lnTo>
                <a:lnTo>
                  <a:pt x="204322" y="515766"/>
                </a:lnTo>
                <a:lnTo>
                  <a:pt x="176748" y="476809"/>
                </a:lnTo>
                <a:lnTo>
                  <a:pt x="157261" y="433603"/>
                </a:lnTo>
                <a:lnTo>
                  <a:pt x="146316" y="387487"/>
                </a:lnTo>
                <a:lnTo>
                  <a:pt x="144370" y="339801"/>
                </a:lnTo>
                <a:lnTo>
                  <a:pt x="151881" y="291882"/>
                </a:lnTo>
                <a:lnTo>
                  <a:pt x="169304" y="245072"/>
                </a:lnTo>
                <a:lnTo>
                  <a:pt x="195741" y="202696"/>
                </a:lnTo>
                <a:lnTo>
                  <a:pt x="229107" y="167492"/>
                </a:lnTo>
                <a:lnTo>
                  <a:pt x="268062" y="139918"/>
                </a:lnTo>
                <a:lnTo>
                  <a:pt x="311267" y="120431"/>
                </a:lnTo>
                <a:lnTo>
                  <a:pt x="357384" y="109486"/>
                </a:lnTo>
                <a:lnTo>
                  <a:pt x="405072" y="107540"/>
                </a:lnTo>
                <a:lnTo>
                  <a:pt x="556021" y="107540"/>
                </a:lnTo>
                <a:lnTo>
                  <a:pt x="536478" y="86311"/>
                </a:lnTo>
                <a:lnTo>
                  <a:pt x="500173" y="56945"/>
                </a:lnTo>
                <a:lnTo>
                  <a:pt x="458889" y="32677"/>
                </a:lnTo>
                <a:lnTo>
                  <a:pt x="415144" y="15012"/>
                </a:lnTo>
                <a:lnTo>
                  <a:pt x="370422" y="4195"/>
                </a:lnTo>
                <a:lnTo>
                  <a:pt x="325380" y="0"/>
                </a:lnTo>
                <a:close/>
              </a:path>
              <a:path w="636904" h="636905">
                <a:moveTo>
                  <a:pt x="522592" y="562750"/>
                </a:moveTo>
                <a:lnTo>
                  <a:pt x="478263" y="584793"/>
                </a:lnTo>
                <a:lnTo>
                  <a:pt x="430506" y="597617"/>
                </a:lnTo>
                <a:lnTo>
                  <a:pt x="380846" y="600703"/>
                </a:lnTo>
                <a:lnTo>
                  <a:pt x="463880" y="600703"/>
                </a:lnTo>
                <a:lnTo>
                  <a:pt x="485672" y="589320"/>
                </a:lnTo>
                <a:lnTo>
                  <a:pt x="522592" y="562750"/>
                </a:lnTo>
                <a:close/>
              </a:path>
              <a:path w="636904" h="636905">
                <a:moveTo>
                  <a:pt x="556021" y="107540"/>
                </a:moveTo>
                <a:lnTo>
                  <a:pt x="405072" y="107540"/>
                </a:lnTo>
                <a:lnTo>
                  <a:pt x="452994" y="115051"/>
                </a:lnTo>
                <a:lnTo>
                  <a:pt x="499808" y="132474"/>
                </a:lnTo>
                <a:lnTo>
                  <a:pt x="543877" y="160239"/>
                </a:lnTo>
                <a:lnTo>
                  <a:pt x="580107" y="195488"/>
                </a:lnTo>
                <a:lnTo>
                  <a:pt x="607980" y="236701"/>
                </a:lnTo>
                <a:lnTo>
                  <a:pt x="626979" y="282353"/>
                </a:lnTo>
                <a:lnTo>
                  <a:pt x="636587" y="330924"/>
                </a:lnTo>
                <a:lnTo>
                  <a:pt x="635091" y="285462"/>
                </a:lnTo>
                <a:lnTo>
                  <a:pt x="627206" y="240957"/>
                </a:lnTo>
                <a:lnTo>
                  <a:pt x="613168" y="198099"/>
                </a:lnTo>
                <a:lnTo>
                  <a:pt x="593210" y="157578"/>
                </a:lnTo>
                <a:lnTo>
                  <a:pt x="567569" y="120086"/>
                </a:lnTo>
                <a:lnTo>
                  <a:pt x="556021" y="107540"/>
                </a:lnTo>
                <a:close/>
              </a:path>
            </a:pathLst>
          </a:custGeom>
          <a:solidFill>
            <a:srgbClr val="1D2F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6236385" y="2040737"/>
            <a:ext cx="78105" cy="31115"/>
          </a:xfrm>
          <a:custGeom>
            <a:avLst/>
            <a:gdLst/>
            <a:ahLst/>
            <a:cxnLst/>
            <a:rect l="l" t="t" r="r" b="b"/>
            <a:pathLst>
              <a:path w="78104" h="31114">
                <a:moveTo>
                  <a:pt x="77762" y="30899"/>
                </a:moveTo>
                <a:lnTo>
                  <a:pt x="0" y="30899"/>
                </a:lnTo>
                <a:lnTo>
                  <a:pt x="0" y="0"/>
                </a:lnTo>
                <a:lnTo>
                  <a:pt x="77762" y="0"/>
                </a:lnTo>
                <a:lnTo>
                  <a:pt x="77762" y="30899"/>
                </a:lnTo>
                <a:close/>
              </a:path>
            </a:pathLst>
          </a:custGeom>
          <a:solidFill>
            <a:srgbClr val="B48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5522799" y="1929008"/>
            <a:ext cx="254635" cy="254635"/>
          </a:xfrm>
          <a:custGeom>
            <a:avLst/>
            <a:gdLst/>
            <a:ahLst/>
            <a:cxnLst/>
            <a:rect l="l" t="t" r="r" b="b"/>
            <a:pathLst>
              <a:path w="254635" h="254635">
                <a:moveTo>
                  <a:pt x="127177" y="0"/>
                </a:moveTo>
                <a:lnTo>
                  <a:pt x="77677" y="9995"/>
                </a:lnTo>
                <a:lnTo>
                  <a:pt x="37252" y="37253"/>
                </a:lnTo>
                <a:lnTo>
                  <a:pt x="9995" y="77682"/>
                </a:lnTo>
                <a:lnTo>
                  <a:pt x="0" y="127190"/>
                </a:lnTo>
                <a:lnTo>
                  <a:pt x="9995" y="176683"/>
                </a:lnTo>
                <a:lnTo>
                  <a:pt x="37252" y="217104"/>
                </a:lnTo>
                <a:lnTo>
                  <a:pt x="77677" y="244360"/>
                </a:lnTo>
                <a:lnTo>
                  <a:pt x="127177" y="254355"/>
                </a:lnTo>
                <a:lnTo>
                  <a:pt x="176685" y="244360"/>
                </a:lnTo>
                <a:lnTo>
                  <a:pt x="217114" y="217104"/>
                </a:lnTo>
                <a:lnTo>
                  <a:pt x="228478" y="200253"/>
                </a:lnTo>
                <a:lnTo>
                  <a:pt x="127177" y="200253"/>
                </a:lnTo>
                <a:lnTo>
                  <a:pt x="98739" y="194509"/>
                </a:lnTo>
                <a:lnTo>
                  <a:pt x="75515" y="178847"/>
                </a:lnTo>
                <a:lnTo>
                  <a:pt x="59856" y="155623"/>
                </a:lnTo>
                <a:lnTo>
                  <a:pt x="54114" y="127190"/>
                </a:lnTo>
                <a:lnTo>
                  <a:pt x="59856" y="98745"/>
                </a:lnTo>
                <a:lnTo>
                  <a:pt x="75515" y="75517"/>
                </a:lnTo>
                <a:lnTo>
                  <a:pt x="98739" y="59857"/>
                </a:lnTo>
                <a:lnTo>
                  <a:pt x="127177" y="54114"/>
                </a:lnTo>
                <a:lnTo>
                  <a:pt x="228482" y="54114"/>
                </a:lnTo>
                <a:lnTo>
                  <a:pt x="217114" y="37253"/>
                </a:lnTo>
                <a:lnTo>
                  <a:pt x="176685" y="9995"/>
                </a:lnTo>
                <a:lnTo>
                  <a:pt x="127177" y="0"/>
                </a:lnTo>
                <a:close/>
              </a:path>
              <a:path w="254635" h="254635">
                <a:moveTo>
                  <a:pt x="228482" y="54114"/>
                </a:moveTo>
                <a:lnTo>
                  <a:pt x="127177" y="54114"/>
                </a:lnTo>
                <a:lnTo>
                  <a:pt x="155623" y="59857"/>
                </a:lnTo>
                <a:lnTo>
                  <a:pt x="178850" y="75517"/>
                </a:lnTo>
                <a:lnTo>
                  <a:pt x="194511" y="98745"/>
                </a:lnTo>
                <a:lnTo>
                  <a:pt x="200253" y="127190"/>
                </a:lnTo>
                <a:lnTo>
                  <a:pt x="194511" y="155623"/>
                </a:lnTo>
                <a:lnTo>
                  <a:pt x="178850" y="178847"/>
                </a:lnTo>
                <a:lnTo>
                  <a:pt x="155623" y="194509"/>
                </a:lnTo>
                <a:lnTo>
                  <a:pt x="127177" y="200253"/>
                </a:lnTo>
                <a:lnTo>
                  <a:pt x="228478" y="200253"/>
                </a:lnTo>
                <a:lnTo>
                  <a:pt x="244372" y="176683"/>
                </a:lnTo>
                <a:lnTo>
                  <a:pt x="254368" y="127190"/>
                </a:lnTo>
                <a:lnTo>
                  <a:pt x="244372" y="77682"/>
                </a:lnTo>
                <a:lnTo>
                  <a:pt x="228482" y="54114"/>
                </a:lnTo>
                <a:close/>
              </a:path>
            </a:pathLst>
          </a:custGeom>
          <a:solidFill>
            <a:srgbClr val="1D2F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5792172" y="1923769"/>
            <a:ext cx="200660" cy="265430"/>
          </a:xfrm>
          <a:custGeom>
            <a:avLst/>
            <a:gdLst/>
            <a:ahLst/>
            <a:cxnLst/>
            <a:rect l="l" t="t" r="r" b="b"/>
            <a:pathLst>
              <a:path w="200660" h="265430">
                <a:moveTo>
                  <a:pt x="33616" y="182841"/>
                </a:moveTo>
                <a:lnTo>
                  <a:pt x="0" y="229692"/>
                </a:lnTo>
                <a:lnTo>
                  <a:pt x="10100" y="237212"/>
                </a:lnTo>
                <a:lnTo>
                  <a:pt x="21066" y="243962"/>
                </a:lnTo>
                <a:lnTo>
                  <a:pt x="58615" y="259389"/>
                </a:lnTo>
                <a:lnTo>
                  <a:pt x="96761" y="264833"/>
                </a:lnTo>
                <a:lnTo>
                  <a:pt x="109113" y="264435"/>
                </a:lnTo>
                <a:lnTo>
                  <a:pt x="150874" y="255003"/>
                </a:lnTo>
                <a:lnTo>
                  <a:pt x="185759" y="229254"/>
                </a:lnTo>
                <a:lnTo>
                  <a:pt x="196389" y="209321"/>
                </a:lnTo>
                <a:lnTo>
                  <a:pt x="98793" y="209321"/>
                </a:lnTo>
                <a:lnTo>
                  <a:pt x="90678" y="208909"/>
                </a:lnTo>
                <a:lnTo>
                  <a:pt x="50541" y="194430"/>
                </a:lnTo>
                <a:lnTo>
                  <a:pt x="42172" y="189049"/>
                </a:lnTo>
                <a:lnTo>
                  <a:pt x="33616" y="182841"/>
                </a:lnTo>
                <a:close/>
              </a:path>
              <a:path w="200660" h="265430">
                <a:moveTo>
                  <a:pt x="109499" y="0"/>
                </a:moveTo>
                <a:lnTo>
                  <a:pt x="69773" y="5867"/>
                </a:lnTo>
                <a:lnTo>
                  <a:pt x="33208" y="27289"/>
                </a:lnTo>
                <a:lnTo>
                  <a:pt x="14452" y="62276"/>
                </a:lnTo>
                <a:lnTo>
                  <a:pt x="12762" y="79451"/>
                </a:lnTo>
                <a:lnTo>
                  <a:pt x="13119" y="86606"/>
                </a:lnTo>
                <a:lnTo>
                  <a:pt x="30017" y="122942"/>
                </a:lnTo>
                <a:lnTo>
                  <a:pt x="61875" y="145570"/>
                </a:lnTo>
                <a:lnTo>
                  <a:pt x="79451" y="153314"/>
                </a:lnTo>
                <a:lnTo>
                  <a:pt x="85890" y="156032"/>
                </a:lnTo>
                <a:lnTo>
                  <a:pt x="92176" y="158483"/>
                </a:lnTo>
                <a:lnTo>
                  <a:pt x="104394" y="162902"/>
                </a:lnTo>
                <a:lnTo>
                  <a:pt x="109905" y="165354"/>
                </a:lnTo>
                <a:lnTo>
                  <a:pt x="130886" y="183857"/>
                </a:lnTo>
                <a:lnTo>
                  <a:pt x="130886" y="194729"/>
                </a:lnTo>
                <a:lnTo>
                  <a:pt x="128346" y="199986"/>
                </a:lnTo>
                <a:lnTo>
                  <a:pt x="118148" y="207454"/>
                </a:lnTo>
                <a:lnTo>
                  <a:pt x="110007" y="209321"/>
                </a:lnTo>
                <a:lnTo>
                  <a:pt x="196389" y="209321"/>
                </a:lnTo>
                <a:lnTo>
                  <a:pt x="196936" y="207895"/>
                </a:lnTo>
                <a:lnTo>
                  <a:pt x="199011" y="199986"/>
                </a:lnTo>
                <a:lnTo>
                  <a:pt x="200245" y="191854"/>
                </a:lnTo>
                <a:lnTo>
                  <a:pt x="200635" y="183857"/>
                </a:lnTo>
                <a:lnTo>
                  <a:pt x="200516" y="180213"/>
                </a:lnTo>
                <a:lnTo>
                  <a:pt x="187472" y="142036"/>
                </a:lnTo>
                <a:lnTo>
                  <a:pt x="156603" y="117906"/>
                </a:lnTo>
                <a:lnTo>
                  <a:pt x="107873" y="98386"/>
                </a:lnTo>
                <a:lnTo>
                  <a:pt x="102616" y="96088"/>
                </a:lnTo>
                <a:lnTo>
                  <a:pt x="93446" y="91351"/>
                </a:lnTo>
                <a:lnTo>
                  <a:pt x="89801" y="88709"/>
                </a:lnTo>
                <a:lnTo>
                  <a:pt x="84353" y="82931"/>
                </a:lnTo>
                <a:lnTo>
                  <a:pt x="83019" y="79451"/>
                </a:lnTo>
                <a:lnTo>
                  <a:pt x="83019" y="75374"/>
                </a:lnTo>
                <a:lnTo>
                  <a:pt x="84801" y="66690"/>
                </a:lnTo>
                <a:lnTo>
                  <a:pt x="90146" y="60486"/>
                </a:lnTo>
                <a:lnTo>
                  <a:pt x="99055" y="56765"/>
                </a:lnTo>
                <a:lnTo>
                  <a:pt x="111531" y="55524"/>
                </a:lnTo>
                <a:lnTo>
                  <a:pt x="181046" y="55524"/>
                </a:lnTo>
                <a:lnTo>
                  <a:pt x="198615" y="32092"/>
                </a:lnTo>
                <a:lnTo>
                  <a:pt x="160426" y="9944"/>
                </a:lnTo>
                <a:lnTo>
                  <a:pt x="123568" y="623"/>
                </a:lnTo>
                <a:lnTo>
                  <a:pt x="109499" y="0"/>
                </a:lnTo>
                <a:close/>
              </a:path>
              <a:path w="200660" h="265430">
                <a:moveTo>
                  <a:pt x="181046" y="55524"/>
                </a:moveTo>
                <a:lnTo>
                  <a:pt x="111531" y="55524"/>
                </a:lnTo>
                <a:lnTo>
                  <a:pt x="118151" y="55874"/>
                </a:lnTo>
                <a:lnTo>
                  <a:pt x="124772" y="56924"/>
                </a:lnTo>
                <a:lnTo>
                  <a:pt x="165011" y="76911"/>
                </a:lnTo>
                <a:lnTo>
                  <a:pt x="181046" y="55524"/>
                </a:lnTo>
                <a:close/>
              </a:path>
            </a:pathLst>
          </a:custGeom>
          <a:solidFill>
            <a:srgbClr val="1D2F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6016758" y="1924652"/>
            <a:ext cx="217170" cy="263525"/>
          </a:xfrm>
          <a:custGeom>
            <a:avLst/>
            <a:gdLst/>
            <a:ahLst/>
            <a:cxnLst/>
            <a:rect l="l" t="t" r="r" b="b"/>
            <a:pathLst>
              <a:path w="217170" h="263525">
                <a:moveTo>
                  <a:pt x="131546" y="0"/>
                </a:moveTo>
                <a:lnTo>
                  <a:pt x="80345" y="10336"/>
                </a:lnTo>
                <a:lnTo>
                  <a:pt x="38531" y="38527"/>
                </a:lnTo>
                <a:lnTo>
                  <a:pt x="10338" y="80340"/>
                </a:lnTo>
                <a:lnTo>
                  <a:pt x="0" y="131546"/>
                </a:lnTo>
                <a:lnTo>
                  <a:pt x="10338" y="182738"/>
                </a:lnTo>
                <a:lnTo>
                  <a:pt x="38531" y="224543"/>
                </a:lnTo>
                <a:lnTo>
                  <a:pt x="80345" y="252731"/>
                </a:lnTo>
                <a:lnTo>
                  <a:pt x="131546" y="263067"/>
                </a:lnTo>
                <a:lnTo>
                  <a:pt x="155444" y="260902"/>
                </a:lnTo>
                <a:lnTo>
                  <a:pt x="177920" y="254661"/>
                </a:lnTo>
                <a:lnTo>
                  <a:pt x="198587" y="244728"/>
                </a:lnTo>
                <a:lnTo>
                  <a:pt x="217055" y="231482"/>
                </a:lnTo>
                <a:lnTo>
                  <a:pt x="196692" y="207797"/>
                </a:lnTo>
                <a:lnTo>
                  <a:pt x="131546" y="207797"/>
                </a:lnTo>
                <a:lnTo>
                  <a:pt x="101863" y="201805"/>
                </a:lnTo>
                <a:lnTo>
                  <a:pt x="77622" y="185464"/>
                </a:lnTo>
                <a:lnTo>
                  <a:pt x="61277" y="161227"/>
                </a:lnTo>
                <a:lnTo>
                  <a:pt x="55283" y="131546"/>
                </a:lnTo>
                <a:lnTo>
                  <a:pt x="61277" y="101856"/>
                </a:lnTo>
                <a:lnTo>
                  <a:pt x="77622" y="77611"/>
                </a:lnTo>
                <a:lnTo>
                  <a:pt x="101863" y="61264"/>
                </a:lnTo>
                <a:lnTo>
                  <a:pt x="131546" y="55270"/>
                </a:lnTo>
                <a:lnTo>
                  <a:pt x="188975" y="55270"/>
                </a:lnTo>
                <a:lnTo>
                  <a:pt x="211747" y="27279"/>
                </a:lnTo>
                <a:lnTo>
                  <a:pt x="194095" y="15805"/>
                </a:lnTo>
                <a:lnTo>
                  <a:pt x="174642" y="7229"/>
                </a:lnTo>
                <a:lnTo>
                  <a:pt x="153691" y="1858"/>
                </a:lnTo>
                <a:lnTo>
                  <a:pt x="131546" y="0"/>
                </a:lnTo>
                <a:close/>
              </a:path>
              <a:path w="217170" h="263525">
                <a:moveTo>
                  <a:pt x="181013" y="189560"/>
                </a:moveTo>
                <a:lnTo>
                  <a:pt x="170317" y="197199"/>
                </a:lnTo>
                <a:lnTo>
                  <a:pt x="158361" y="202936"/>
                </a:lnTo>
                <a:lnTo>
                  <a:pt x="145364" y="206544"/>
                </a:lnTo>
                <a:lnTo>
                  <a:pt x="131546" y="207797"/>
                </a:lnTo>
                <a:lnTo>
                  <a:pt x="196692" y="207797"/>
                </a:lnTo>
                <a:lnTo>
                  <a:pt x="181013" y="189560"/>
                </a:lnTo>
                <a:close/>
              </a:path>
              <a:path w="217170" h="263525">
                <a:moveTo>
                  <a:pt x="188975" y="55270"/>
                </a:moveTo>
                <a:lnTo>
                  <a:pt x="131546" y="55270"/>
                </a:lnTo>
                <a:lnTo>
                  <a:pt x="144000" y="56285"/>
                </a:lnTo>
                <a:lnTo>
                  <a:pt x="155805" y="59221"/>
                </a:lnTo>
                <a:lnTo>
                  <a:pt x="166802" y="63912"/>
                </a:lnTo>
                <a:lnTo>
                  <a:pt x="176834" y="70192"/>
                </a:lnTo>
                <a:lnTo>
                  <a:pt x="188975" y="55270"/>
                </a:lnTo>
                <a:close/>
              </a:path>
            </a:pathLst>
          </a:custGeom>
          <a:solidFill>
            <a:srgbClr val="1D2F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5343207" y="2159115"/>
            <a:ext cx="155575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066" y="0"/>
                </a:lnTo>
              </a:path>
            </a:pathLst>
          </a:custGeom>
          <a:ln w="48260">
            <a:solidFill>
              <a:srgbClr val="1D2F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5343207" y="2076565"/>
            <a:ext cx="57785" cy="58419"/>
          </a:xfrm>
          <a:custGeom>
            <a:avLst/>
            <a:gdLst/>
            <a:ahLst/>
            <a:cxnLst/>
            <a:rect l="l" t="t" r="r" b="b"/>
            <a:pathLst>
              <a:path w="57785" h="58419">
                <a:moveTo>
                  <a:pt x="0" y="58420"/>
                </a:moveTo>
                <a:lnTo>
                  <a:pt x="57340" y="58420"/>
                </a:lnTo>
                <a:lnTo>
                  <a:pt x="57340" y="0"/>
                </a:lnTo>
                <a:lnTo>
                  <a:pt x="0" y="0"/>
                </a:lnTo>
                <a:lnTo>
                  <a:pt x="0" y="58420"/>
                </a:lnTo>
                <a:close/>
              </a:path>
            </a:pathLst>
          </a:custGeom>
          <a:solidFill>
            <a:srgbClr val="1D2F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5343207" y="2052435"/>
            <a:ext cx="130175" cy="0"/>
          </a:xfrm>
          <a:custGeom>
            <a:avLst/>
            <a:gdLst/>
            <a:ahLst/>
            <a:cxnLst/>
            <a:rect l="l" t="t" r="r" b="b"/>
            <a:pathLst>
              <a:path w="130175">
                <a:moveTo>
                  <a:pt x="0" y="0"/>
                </a:moveTo>
                <a:lnTo>
                  <a:pt x="130073" y="0"/>
                </a:lnTo>
              </a:path>
            </a:pathLst>
          </a:custGeom>
          <a:ln w="48259">
            <a:solidFill>
              <a:srgbClr val="1D2F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5343207" y="1977505"/>
            <a:ext cx="57785" cy="50800"/>
          </a:xfrm>
          <a:custGeom>
            <a:avLst/>
            <a:gdLst/>
            <a:ahLst/>
            <a:cxnLst/>
            <a:rect l="l" t="t" r="r" b="b"/>
            <a:pathLst>
              <a:path w="57785" h="50800">
                <a:moveTo>
                  <a:pt x="0" y="50799"/>
                </a:moveTo>
                <a:lnTo>
                  <a:pt x="57340" y="50799"/>
                </a:lnTo>
                <a:lnTo>
                  <a:pt x="57340" y="0"/>
                </a:lnTo>
                <a:lnTo>
                  <a:pt x="0" y="0"/>
                </a:lnTo>
                <a:lnTo>
                  <a:pt x="0" y="50799"/>
                </a:lnTo>
                <a:close/>
              </a:path>
            </a:pathLst>
          </a:custGeom>
          <a:solidFill>
            <a:srgbClr val="1D2F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5343207" y="1953375"/>
            <a:ext cx="155575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066" y="0"/>
                </a:lnTo>
              </a:path>
            </a:pathLst>
          </a:custGeom>
          <a:ln w="48260">
            <a:solidFill>
              <a:srgbClr val="1D2F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6346526" y="1921638"/>
            <a:ext cx="51435" cy="264795"/>
          </a:xfrm>
          <a:custGeom>
            <a:avLst/>
            <a:gdLst/>
            <a:ahLst/>
            <a:cxnLst/>
            <a:rect l="l" t="t" r="r" b="b"/>
            <a:pathLst>
              <a:path w="51435" h="264794">
                <a:moveTo>
                  <a:pt x="50825" y="0"/>
                </a:moveTo>
                <a:lnTo>
                  <a:pt x="0" y="25400"/>
                </a:lnTo>
                <a:lnTo>
                  <a:pt x="0" y="264668"/>
                </a:lnTo>
                <a:lnTo>
                  <a:pt x="50825" y="264668"/>
                </a:lnTo>
                <a:lnTo>
                  <a:pt x="50825" y="129730"/>
                </a:lnTo>
                <a:lnTo>
                  <a:pt x="45058" y="116288"/>
                </a:lnTo>
                <a:lnTo>
                  <a:pt x="44448" y="103862"/>
                </a:lnTo>
                <a:lnTo>
                  <a:pt x="47026" y="93238"/>
                </a:lnTo>
                <a:lnTo>
                  <a:pt x="50825" y="85204"/>
                </a:lnTo>
                <a:lnTo>
                  <a:pt x="50825" y="0"/>
                </a:lnTo>
                <a:close/>
              </a:path>
            </a:pathLst>
          </a:custGeom>
          <a:solidFill>
            <a:srgbClr val="B48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6395711" y="2002814"/>
            <a:ext cx="105659" cy="1834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6545715" y="1989681"/>
            <a:ext cx="154849" cy="2007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6748313" y="1921632"/>
            <a:ext cx="167005" cy="269240"/>
          </a:xfrm>
          <a:custGeom>
            <a:avLst/>
            <a:gdLst/>
            <a:ahLst/>
            <a:cxnLst/>
            <a:rect l="l" t="t" r="r" b="b"/>
            <a:pathLst>
              <a:path w="167004" h="269239">
                <a:moveTo>
                  <a:pt x="50825" y="0"/>
                </a:moveTo>
                <a:lnTo>
                  <a:pt x="0" y="25412"/>
                </a:lnTo>
                <a:lnTo>
                  <a:pt x="0" y="258876"/>
                </a:lnTo>
                <a:lnTo>
                  <a:pt x="40767" y="266953"/>
                </a:lnTo>
                <a:lnTo>
                  <a:pt x="67195" y="269112"/>
                </a:lnTo>
                <a:lnTo>
                  <a:pt x="73329" y="269112"/>
                </a:lnTo>
                <a:lnTo>
                  <a:pt x="112890" y="262458"/>
                </a:lnTo>
                <a:lnTo>
                  <a:pt x="147847" y="237072"/>
                </a:lnTo>
                <a:lnTo>
                  <a:pt x="157283" y="221487"/>
                </a:lnTo>
                <a:lnTo>
                  <a:pt x="68440" y="221487"/>
                </a:lnTo>
                <a:lnTo>
                  <a:pt x="64236" y="221322"/>
                </a:lnTo>
                <a:lnTo>
                  <a:pt x="56489" y="220700"/>
                </a:lnTo>
                <a:lnTo>
                  <a:pt x="53327" y="220332"/>
                </a:lnTo>
                <a:lnTo>
                  <a:pt x="50825" y="219913"/>
                </a:lnTo>
                <a:lnTo>
                  <a:pt x="50825" y="137693"/>
                </a:lnTo>
                <a:lnTo>
                  <a:pt x="46028" y="122656"/>
                </a:lnTo>
                <a:lnTo>
                  <a:pt x="45177" y="108704"/>
                </a:lnTo>
                <a:lnTo>
                  <a:pt x="47149" y="96225"/>
                </a:lnTo>
                <a:lnTo>
                  <a:pt x="50825" y="85610"/>
                </a:lnTo>
                <a:lnTo>
                  <a:pt x="50825" y="0"/>
                </a:lnTo>
                <a:close/>
              </a:path>
              <a:path w="167004" h="269239">
                <a:moveTo>
                  <a:pt x="158632" y="127901"/>
                </a:moveTo>
                <a:lnTo>
                  <a:pt x="78790" y="127901"/>
                </a:lnTo>
                <a:lnTo>
                  <a:pt x="94604" y="130737"/>
                </a:lnTo>
                <a:lnTo>
                  <a:pt x="105903" y="139244"/>
                </a:lnTo>
                <a:lnTo>
                  <a:pt x="112686" y="153420"/>
                </a:lnTo>
                <a:lnTo>
                  <a:pt x="114947" y="173266"/>
                </a:lnTo>
                <a:lnTo>
                  <a:pt x="114284" y="183610"/>
                </a:lnTo>
                <a:lnTo>
                  <a:pt x="91235" y="218181"/>
                </a:lnTo>
                <a:lnTo>
                  <a:pt x="72986" y="221487"/>
                </a:lnTo>
                <a:lnTo>
                  <a:pt x="157283" y="221487"/>
                </a:lnTo>
                <a:lnTo>
                  <a:pt x="166789" y="174967"/>
                </a:lnTo>
                <a:lnTo>
                  <a:pt x="166469" y="164645"/>
                </a:lnTo>
                <a:lnTo>
                  <a:pt x="165511" y="154808"/>
                </a:lnTo>
                <a:lnTo>
                  <a:pt x="163911" y="145458"/>
                </a:lnTo>
                <a:lnTo>
                  <a:pt x="161671" y="136601"/>
                </a:lnTo>
                <a:lnTo>
                  <a:pt x="158811" y="128299"/>
                </a:lnTo>
                <a:lnTo>
                  <a:pt x="158632" y="127901"/>
                </a:lnTo>
                <a:close/>
              </a:path>
              <a:path w="167004" h="269239">
                <a:moveTo>
                  <a:pt x="88328" y="81508"/>
                </a:moveTo>
                <a:lnTo>
                  <a:pt x="81292" y="81508"/>
                </a:lnTo>
                <a:lnTo>
                  <a:pt x="74701" y="82194"/>
                </a:lnTo>
                <a:lnTo>
                  <a:pt x="49778" y="108704"/>
                </a:lnTo>
                <a:lnTo>
                  <a:pt x="50210" y="119881"/>
                </a:lnTo>
                <a:lnTo>
                  <a:pt x="53848" y="132968"/>
                </a:lnTo>
                <a:lnTo>
                  <a:pt x="56515" y="131749"/>
                </a:lnTo>
                <a:lnTo>
                  <a:pt x="59639" y="130682"/>
                </a:lnTo>
                <a:lnTo>
                  <a:pt x="68389" y="128536"/>
                </a:lnTo>
                <a:lnTo>
                  <a:pt x="73558" y="127901"/>
                </a:lnTo>
                <a:lnTo>
                  <a:pt x="158632" y="127901"/>
                </a:lnTo>
                <a:lnTo>
                  <a:pt x="155355" y="120616"/>
                </a:lnTo>
                <a:lnTo>
                  <a:pt x="129132" y="91845"/>
                </a:lnTo>
                <a:lnTo>
                  <a:pt x="97603" y="81925"/>
                </a:lnTo>
                <a:lnTo>
                  <a:pt x="88328" y="81508"/>
                </a:lnTo>
                <a:close/>
              </a:path>
            </a:pathLst>
          </a:custGeom>
          <a:solidFill>
            <a:srgbClr val="B487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4734943" y="1864435"/>
            <a:ext cx="449580" cy="450215"/>
          </a:xfrm>
          <a:custGeom>
            <a:avLst/>
            <a:gdLst/>
            <a:ahLst/>
            <a:cxnLst/>
            <a:rect l="l" t="t" r="r" b="b"/>
            <a:pathLst>
              <a:path w="449579" h="450214">
                <a:moveTo>
                  <a:pt x="0" y="238988"/>
                </a:moveTo>
                <a:lnTo>
                  <a:pt x="8452" y="287704"/>
                </a:lnTo>
                <a:lnTo>
                  <a:pt x="26797" y="332253"/>
                </a:lnTo>
                <a:lnTo>
                  <a:pt x="53824" y="371421"/>
                </a:lnTo>
                <a:lnTo>
                  <a:pt x="88322" y="403996"/>
                </a:lnTo>
                <a:lnTo>
                  <a:pt x="129080" y="428766"/>
                </a:lnTo>
                <a:lnTo>
                  <a:pt x="174888" y="444517"/>
                </a:lnTo>
                <a:lnTo>
                  <a:pt x="224536" y="450037"/>
                </a:lnTo>
                <a:lnTo>
                  <a:pt x="269829" y="445457"/>
                </a:lnTo>
                <a:lnTo>
                  <a:pt x="312040" y="432326"/>
                </a:lnTo>
                <a:lnTo>
                  <a:pt x="350260" y="411556"/>
                </a:lnTo>
                <a:lnTo>
                  <a:pt x="383574" y="384057"/>
                </a:lnTo>
                <a:lnTo>
                  <a:pt x="410380" y="351582"/>
                </a:lnTo>
                <a:lnTo>
                  <a:pt x="166298" y="351582"/>
                </a:lnTo>
                <a:lnTo>
                  <a:pt x="124240" y="349177"/>
                </a:lnTo>
                <a:lnTo>
                  <a:pt x="82956" y="335356"/>
                </a:lnTo>
                <a:lnTo>
                  <a:pt x="54440" y="317464"/>
                </a:lnTo>
                <a:lnTo>
                  <a:pt x="30900" y="294806"/>
                </a:lnTo>
                <a:lnTo>
                  <a:pt x="12649" y="268331"/>
                </a:lnTo>
                <a:lnTo>
                  <a:pt x="0" y="238988"/>
                </a:lnTo>
                <a:close/>
              </a:path>
              <a:path w="449579" h="450214">
                <a:moveTo>
                  <a:pt x="329809" y="27366"/>
                </a:moveTo>
                <a:lnTo>
                  <a:pt x="164772" y="27366"/>
                </a:lnTo>
                <a:lnTo>
                  <a:pt x="195928" y="32356"/>
                </a:lnTo>
                <a:lnTo>
                  <a:pt x="226364" y="43726"/>
                </a:lnTo>
                <a:lnTo>
                  <a:pt x="262518" y="67982"/>
                </a:lnTo>
                <a:lnTo>
                  <a:pt x="290100" y="99824"/>
                </a:lnTo>
                <a:lnTo>
                  <a:pt x="308400" y="137161"/>
                </a:lnTo>
                <a:lnTo>
                  <a:pt x="316705" y="177903"/>
                </a:lnTo>
                <a:lnTo>
                  <a:pt x="314302" y="219958"/>
                </a:lnTo>
                <a:lnTo>
                  <a:pt x="300482" y="261239"/>
                </a:lnTo>
                <a:lnTo>
                  <a:pt x="276220" y="297397"/>
                </a:lnTo>
                <a:lnTo>
                  <a:pt x="244377" y="324980"/>
                </a:lnTo>
                <a:lnTo>
                  <a:pt x="207040" y="343279"/>
                </a:lnTo>
                <a:lnTo>
                  <a:pt x="166298" y="351582"/>
                </a:lnTo>
                <a:lnTo>
                  <a:pt x="410380" y="351582"/>
                </a:lnTo>
                <a:lnTo>
                  <a:pt x="411073" y="350742"/>
                </a:lnTo>
                <a:lnTo>
                  <a:pt x="431844" y="312523"/>
                </a:lnTo>
                <a:lnTo>
                  <a:pt x="444975" y="270311"/>
                </a:lnTo>
                <a:lnTo>
                  <a:pt x="449554" y="225018"/>
                </a:lnTo>
                <a:lnTo>
                  <a:pt x="444975" y="179725"/>
                </a:lnTo>
                <a:lnTo>
                  <a:pt x="431844" y="137513"/>
                </a:lnTo>
                <a:lnTo>
                  <a:pt x="411073" y="99294"/>
                </a:lnTo>
                <a:lnTo>
                  <a:pt x="383574" y="65979"/>
                </a:lnTo>
                <a:lnTo>
                  <a:pt x="350260" y="38481"/>
                </a:lnTo>
                <a:lnTo>
                  <a:pt x="329809" y="27366"/>
                </a:lnTo>
                <a:close/>
              </a:path>
              <a:path w="449579" h="450214">
                <a:moveTo>
                  <a:pt x="224536" y="0"/>
                </a:moveTo>
                <a:lnTo>
                  <a:pt x="191815" y="2381"/>
                </a:lnTo>
                <a:lnTo>
                  <a:pt x="160548" y="9294"/>
                </a:lnTo>
                <a:lnTo>
                  <a:pt x="131065" y="20397"/>
                </a:lnTo>
                <a:lnTo>
                  <a:pt x="103695" y="35344"/>
                </a:lnTo>
                <a:lnTo>
                  <a:pt x="133746" y="28461"/>
                </a:lnTo>
                <a:lnTo>
                  <a:pt x="164772" y="27366"/>
                </a:lnTo>
                <a:lnTo>
                  <a:pt x="329809" y="27366"/>
                </a:lnTo>
                <a:lnTo>
                  <a:pt x="312040" y="17710"/>
                </a:lnTo>
                <a:lnTo>
                  <a:pt x="269829" y="4579"/>
                </a:lnTo>
                <a:lnTo>
                  <a:pt x="224536" y="0"/>
                </a:lnTo>
                <a:close/>
              </a:path>
            </a:pathLst>
          </a:custGeom>
          <a:solidFill>
            <a:srgbClr val="77A4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58202" y="2576766"/>
            <a:ext cx="9726295" cy="17455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16405" y="4654804"/>
            <a:ext cx="8009890" cy="2078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6212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82884" y="462750"/>
            <a:ext cx="9476930" cy="482600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237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82884" y="462750"/>
            <a:ext cx="9476930" cy="482600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72135" y="1911794"/>
            <a:ext cx="4977574" cy="54860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892990" y="1911794"/>
            <a:ext cx="4977574" cy="54860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4759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82884" y="462750"/>
            <a:ext cx="9476930" cy="482600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04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66700" y="266700"/>
            <a:ext cx="10908004" cy="777599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66700" y="266700"/>
            <a:ext cx="10907999" cy="84599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82884" y="462750"/>
            <a:ext cx="9476930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72135" y="1911794"/>
            <a:ext cx="10298430" cy="54860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890518" y="7730299"/>
            <a:ext cx="3661664" cy="4156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72135" y="7730299"/>
            <a:ext cx="2631821" cy="4156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38744" y="7730299"/>
            <a:ext cx="2631821" cy="4156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66700" y="266700"/>
            <a:ext cx="10908004" cy="777599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72135" y="1911794"/>
            <a:ext cx="10298430" cy="54860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890518" y="7730299"/>
            <a:ext cx="3661664" cy="4156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72135" y="7730299"/>
            <a:ext cx="2631821" cy="4156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38744" y="7730299"/>
            <a:ext cx="2631821" cy="4156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813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2" Type="http://schemas.openxmlformats.org/officeDocument/2006/relationships/hyperlink" Target="http://www.eosc-dih.eu" TargetMode="External"/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hyperlink" Target="http://www.eosc-hub.eu/" TargetMode="External"/><Relationship Id="rId10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9"/>
          <p:cNvSpPr txBox="1"/>
          <p:nvPr/>
        </p:nvSpPr>
        <p:spPr>
          <a:xfrm>
            <a:off x="266700" y="2471699"/>
            <a:ext cx="3384550" cy="395621"/>
          </a:xfrm>
          <a:prstGeom prst="rect">
            <a:avLst/>
          </a:prstGeom>
          <a:solidFill>
            <a:srgbClr val="B28628"/>
          </a:solidFill>
        </p:spPr>
        <p:txBody>
          <a:bodyPr vert="horz" wrap="square" lIns="0" tIns="56515" rIns="0" bIns="0" rtlCol="0">
            <a:spAutoFit/>
          </a:bodyPr>
          <a:lstStyle/>
          <a:p>
            <a:pPr marL="395605">
              <a:lnSpc>
                <a:spcPct val="100000"/>
              </a:lnSpc>
              <a:spcBef>
                <a:spcPts val="445"/>
              </a:spcBef>
            </a:pPr>
            <a:r>
              <a:rPr sz="2200" spc="250" dirty="0">
                <a:solidFill>
                  <a:schemeClr val="bg1"/>
                </a:solidFill>
                <a:latin typeface="Calibri"/>
                <a:cs typeface="Calibri"/>
              </a:rPr>
              <a:t>Key</a:t>
            </a:r>
            <a:r>
              <a:rPr sz="2200" spc="6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2200" spc="185" dirty="0">
                <a:solidFill>
                  <a:schemeClr val="bg1"/>
                </a:solidFill>
                <a:latin typeface="Calibri"/>
                <a:cs typeface="Calibri"/>
              </a:rPr>
              <a:t>figures</a:t>
            </a:r>
            <a:endParaRPr sz="2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object 10"/>
          <p:cNvSpPr txBox="1"/>
          <p:nvPr/>
        </p:nvSpPr>
        <p:spPr>
          <a:xfrm>
            <a:off x="266700" y="2921698"/>
            <a:ext cx="3384550" cy="2019784"/>
          </a:xfrm>
          <a:prstGeom prst="rect">
            <a:avLst/>
          </a:prstGeom>
          <a:solidFill>
            <a:srgbClr val="1D3348"/>
          </a:solidFill>
        </p:spPr>
        <p:txBody>
          <a:bodyPr vert="horz" wrap="square" lIns="0" tIns="186690" rIns="0" bIns="0" rtlCol="0">
            <a:spAutoFit/>
          </a:bodyPr>
          <a:lstStyle/>
          <a:p>
            <a:pPr marL="1104900">
              <a:lnSpc>
                <a:spcPct val="100000"/>
              </a:lnSpc>
              <a:spcBef>
                <a:spcPts val="1470"/>
              </a:spcBef>
            </a:pPr>
            <a:endParaRPr lang="en-US" sz="1400" dirty="0" smtClean="0">
              <a:latin typeface="Calibri"/>
              <a:cs typeface="Calibri"/>
            </a:endParaRPr>
          </a:p>
          <a:p>
            <a:pPr marL="1104900">
              <a:lnSpc>
                <a:spcPct val="100000"/>
              </a:lnSpc>
              <a:spcBef>
                <a:spcPts val="1470"/>
              </a:spcBef>
            </a:pPr>
            <a:endParaRPr lang="en-US" sz="1400" dirty="0">
              <a:latin typeface="Calibri"/>
              <a:cs typeface="Calibri"/>
            </a:endParaRPr>
          </a:p>
          <a:p>
            <a:pPr marL="1104900">
              <a:lnSpc>
                <a:spcPct val="100000"/>
              </a:lnSpc>
              <a:spcBef>
                <a:spcPts val="1470"/>
              </a:spcBef>
            </a:pPr>
            <a:endParaRPr lang="en-US" sz="1400" dirty="0" smtClean="0">
              <a:latin typeface="Calibri"/>
              <a:cs typeface="Calibri"/>
            </a:endParaRPr>
          </a:p>
          <a:p>
            <a:pPr marL="1104900">
              <a:lnSpc>
                <a:spcPct val="100000"/>
              </a:lnSpc>
              <a:spcBef>
                <a:spcPts val="1470"/>
              </a:spcBef>
            </a:pPr>
            <a:endParaRPr lang="en-US" sz="1400" dirty="0">
              <a:latin typeface="Calibri"/>
              <a:cs typeface="Calibri"/>
            </a:endParaRPr>
          </a:p>
          <a:p>
            <a:pPr marL="1104900">
              <a:lnSpc>
                <a:spcPct val="100000"/>
              </a:lnSpc>
              <a:spcBef>
                <a:spcPts val="1470"/>
              </a:spcBef>
            </a:pPr>
            <a:endParaRPr lang="en-US" sz="1400" dirty="0" smtClean="0">
              <a:latin typeface="Calibri"/>
              <a:cs typeface="Calibri"/>
            </a:endParaRPr>
          </a:p>
        </p:txBody>
      </p:sp>
      <p:sp>
        <p:nvSpPr>
          <p:cNvPr id="4" name="object 11"/>
          <p:cNvSpPr txBox="1"/>
          <p:nvPr/>
        </p:nvSpPr>
        <p:spPr>
          <a:xfrm>
            <a:off x="649999" y="5316781"/>
            <a:ext cx="132715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195" dirty="0">
                <a:solidFill>
                  <a:srgbClr val="FFFFFF"/>
                </a:solidFill>
                <a:latin typeface="Calibri"/>
                <a:cs typeface="Calibri"/>
              </a:rPr>
              <a:t>Driven</a:t>
            </a:r>
            <a:r>
              <a:rPr sz="22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spc="229" dirty="0">
                <a:solidFill>
                  <a:srgbClr val="FFFFFF"/>
                </a:solidFill>
                <a:latin typeface="Calibri"/>
                <a:cs typeface="Calibri"/>
              </a:rPr>
              <a:t>by</a:t>
            </a:r>
            <a:endParaRPr sz="22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7" name="object 17"/>
          <p:cNvSpPr/>
          <p:nvPr/>
        </p:nvSpPr>
        <p:spPr>
          <a:xfrm>
            <a:off x="107999" y="7934700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25"/>
          <p:cNvSpPr/>
          <p:nvPr/>
        </p:nvSpPr>
        <p:spPr>
          <a:xfrm>
            <a:off x="107999" y="7934700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3"/>
          <p:cNvSpPr txBox="1"/>
          <p:nvPr/>
        </p:nvSpPr>
        <p:spPr>
          <a:xfrm>
            <a:off x="4578350" y="4003675"/>
            <a:ext cx="2057399" cy="27729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4300"/>
              </a:lnSpc>
              <a:spcBef>
                <a:spcPts val="100"/>
              </a:spcBef>
            </a:pPr>
            <a:endParaRPr lang="en-US" sz="1400" spc="245" dirty="0" smtClean="0">
              <a:solidFill>
                <a:srgbClr val="231F20"/>
              </a:solidFill>
              <a:latin typeface="Calibri"/>
              <a:cs typeface="Calibri"/>
              <a:hlinkClick r:id="rId2"/>
            </a:endParaRPr>
          </a:p>
          <a:p>
            <a:pPr algn="ctr">
              <a:lnSpc>
                <a:spcPts val="4300"/>
              </a:lnSpc>
              <a:spcBef>
                <a:spcPts val="100"/>
              </a:spcBef>
            </a:pPr>
            <a:r>
              <a:rPr lang="en-US" sz="1400" spc="245" dirty="0" smtClean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www.eosc-dih.eu</a:t>
            </a:r>
            <a:endParaRPr lang="en-US" sz="1400" spc="245" dirty="0" smtClean="0">
              <a:solidFill>
                <a:srgbClr val="231F20"/>
              </a:solidFill>
              <a:latin typeface="Calibri"/>
              <a:cs typeface="Calibri"/>
            </a:endParaRPr>
          </a:p>
          <a:p>
            <a:pPr algn="ctr">
              <a:lnSpc>
                <a:spcPts val="1470"/>
              </a:lnSpc>
            </a:pPr>
            <a:endParaRPr sz="1400" dirty="0" smtClean="0">
              <a:latin typeface="Calibri"/>
              <a:cs typeface="Calibri"/>
            </a:endParaRPr>
          </a:p>
          <a:p>
            <a:pPr algn="ctr">
              <a:lnSpc>
                <a:spcPts val="4110"/>
              </a:lnSpc>
            </a:pPr>
            <a:endParaRPr sz="3600" dirty="0">
              <a:latin typeface="Arial"/>
              <a:cs typeface="Arial"/>
            </a:endParaRPr>
          </a:p>
          <a:p>
            <a:pPr algn="ctr">
              <a:lnSpc>
                <a:spcPts val="1470"/>
              </a:lnSpc>
            </a:pPr>
            <a:r>
              <a:rPr sz="1400" spc="185" dirty="0" smtClean="0">
                <a:solidFill>
                  <a:srgbClr val="231F20"/>
                </a:solidFill>
                <a:latin typeface="Calibri"/>
                <a:cs typeface="Calibri"/>
              </a:rPr>
              <a:t>EOSC_eu</a:t>
            </a:r>
            <a:endParaRPr sz="1400" dirty="0">
              <a:latin typeface="Calibri"/>
              <a:cs typeface="Calibri"/>
            </a:endParaRPr>
          </a:p>
          <a:p>
            <a:pPr algn="ctr">
              <a:lnSpc>
                <a:spcPts val="4110"/>
              </a:lnSpc>
            </a:pPr>
            <a:endParaRPr sz="3600" dirty="0">
              <a:latin typeface="Arial"/>
              <a:cs typeface="Arial"/>
            </a:endParaRPr>
          </a:p>
          <a:p>
            <a:pPr algn="ctr">
              <a:lnSpc>
                <a:spcPts val="1660"/>
              </a:lnSpc>
            </a:pPr>
            <a:r>
              <a:rPr lang="en-US" sz="1400" spc="140" dirty="0" smtClean="0">
                <a:solidFill>
                  <a:srgbClr val="231F20"/>
                </a:solidFill>
                <a:latin typeface="Calibri"/>
                <a:cs typeface="Calibri"/>
              </a:rPr>
              <a:t>EOSC-hub project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3" name="object 5"/>
          <p:cNvSpPr txBox="1"/>
          <p:nvPr/>
        </p:nvSpPr>
        <p:spPr>
          <a:xfrm>
            <a:off x="4815199" y="7163411"/>
            <a:ext cx="232219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z="600" spc="80" dirty="0">
                <a:solidFill>
                  <a:srgbClr val="231F20"/>
                </a:solidFill>
                <a:latin typeface="Calibri"/>
                <a:cs typeface="Calibri"/>
              </a:rPr>
              <a:t>EOSC-hub </a:t>
            </a:r>
            <a:r>
              <a:rPr sz="600" spc="40" dirty="0">
                <a:solidFill>
                  <a:srgbClr val="231F20"/>
                </a:solidFill>
                <a:latin typeface="Calibri"/>
                <a:cs typeface="Calibri"/>
              </a:rPr>
              <a:t>is </a:t>
            </a:r>
            <a:r>
              <a:rPr sz="600" spc="70" dirty="0">
                <a:solidFill>
                  <a:srgbClr val="231F20"/>
                </a:solidFill>
                <a:latin typeface="Calibri"/>
                <a:cs typeface="Calibri"/>
              </a:rPr>
              <a:t>funded </a:t>
            </a:r>
            <a:r>
              <a:rPr sz="600" spc="60" dirty="0">
                <a:solidFill>
                  <a:srgbClr val="231F20"/>
                </a:solidFill>
                <a:latin typeface="Calibri"/>
                <a:cs typeface="Calibri"/>
              </a:rPr>
              <a:t>by the </a:t>
            </a:r>
            <a:r>
              <a:rPr sz="600" spc="65" dirty="0">
                <a:solidFill>
                  <a:srgbClr val="231F20"/>
                </a:solidFill>
                <a:latin typeface="Calibri"/>
                <a:cs typeface="Calibri"/>
              </a:rPr>
              <a:t>European </a:t>
            </a:r>
            <a:r>
              <a:rPr sz="600" spc="50" dirty="0">
                <a:solidFill>
                  <a:srgbClr val="231F20"/>
                </a:solidFill>
                <a:latin typeface="Calibri"/>
                <a:cs typeface="Calibri"/>
              </a:rPr>
              <a:t>Union’s </a:t>
            </a:r>
            <a:r>
              <a:rPr sz="600" spc="60" dirty="0">
                <a:solidFill>
                  <a:srgbClr val="231F20"/>
                </a:solidFill>
                <a:latin typeface="Calibri"/>
                <a:cs typeface="Calibri"/>
              </a:rPr>
              <a:t>Horizon </a:t>
            </a:r>
            <a:r>
              <a:rPr sz="600" spc="65" dirty="0">
                <a:solidFill>
                  <a:srgbClr val="231F20"/>
                </a:solidFill>
                <a:latin typeface="Calibri"/>
                <a:cs typeface="Calibri"/>
              </a:rPr>
              <a:t>2020  </a:t>
            </a:r>
            <a:r>
              <a:rPr sz="600" spc="55" dirty="0">
                <a:solidFill>
                  <a:srgbClr val="231F20"/>
                </a:solidFill>
                <a:latin typeface="Calibri"/>
                <a:cs typeface="Calibri"/>
              </a:rPr>
              <a:t>research</a:t>
            </a:r>
            <a:r>
              <a:rPr sz="600" spc="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600" spc="80" dirty="0">
                <a:solidFill>
                  <a:srgbClr val="231F20"/>
                </a:solidFill>
                <a:latin typeface="Calibri"/>
                <a:cs typeface="Calibri"/>
              </a:rPr>
              <a:t>and</a:t>
            </a:r>
            <a:r>
              <a:rPr sz="600" spc="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600" spc="55" dirty="0">
                <a:solidFill>
                  <a:srgbClr val="231F20"/>
                </a:solidFill>
                <a:latin typeface="Calibri"/>
                <a:cs typeface="Calibri"/>
              </a:rPr>
              <a:t>innovation</a:t>
            </a:r>
            <a:r>
              <a:rPr sz="600" spc="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600" spc="75" dirty="0">
                <a:solidFill>
                  <a:srgbClr val="231F20"/>
                </a:solidFill>
                <a:latin typeface="Calibri"/>
                <a:cs typeface="Calibri"/>
              </a:rPr>
              <a:t>programme</a:t>
            </a:r>
            <a:r>
              <a:rPr sz="600" spc="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600" spc="65" dirty="0">
                <a:solidFill>
                  <a:srgbClr val="231F20"/>
                </a:solidFill>
                <a:latin typeface="Calibri"/>
                <a:cs typeface="Calibri"/>
              </a:rPr>
              <a:t>under</a:t>
            </a:r>
            <a:r>
              <a:rPr sz="600" spc="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600" spc="60" dirty="0">
                <a:solidFill>
                  <a:srgbClr val="231F20"/>
                </a:solidFill>
                <a:latin typeface="Calibri"/>
                <a:cs typeface="Calibri"/>
              </a:rPr>
              <a:t>grant</a:t>
            </a:r>
            <a:r>
              <a:rPr sz="600" spc="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600" spc="65" dirty="0">
                <a:solidFill>
                  <a:srgbClr val="231F20"/>
                </a:solidFill>
                <a:latin typeface="Calibri"/>
                <a:cs typeface="Calibri"/>
              </a:rPr>
              <a:t>agreement  </a:t>
            </a:r>
            <a:r>
              <a:rPr sz="600" spc="40" dirty="0">
                <a:solidFill>
                  <a:srgbClr val="231F20"/>
                </a:solidFill>
                <a:latin typeface="Calibri"/>
                <a:cs typeface="Calibri"/>
              </a:rPr>
              <a:t>No.</a:t>
            </a:r>
            <a:r>
              <a:rPr sz="600" spc="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600" spc="50" dirty="0">
                <a:solidFill>
                  <a:srgbClr val="231F20"/>
                </a:solidFill>
                <a:latin typeface="Calibri"/>
                <a:cs typeface="Calibri"/>
              </a:rPr>
              <a:t>777536.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4" name="object 6"/>
          <p:cNvSpPr/>
          <p:nvPr/>
        </p:nvSpPr>
        <p:spPr>
          <a:xfrm>
            <a:off x="4226700" y="7163442"/>
            <a:ext cx="478728" cy="3212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Rounded Rectangle 8">
            <a:extLst>
              <a:ext uri="{FF2B5EF4-FFF2-40B4-BE49-F238E27FC236}">
                <a16:creationId xmlns="" xmlns:a16="http://schemas.microsoft.com/office/drawing/2014/main" id="{CD9EE1F8-F048-432D-A5DB-B69AF7A097DD}"/>
              </a:ext>
            </a:extLst>
          </p:cNvPr>
          <p:cNvSpPr/>
          <p:nvPr/>
        </p:nvSpPr>
        <p:spPr>
          <a:xfrm>
            <a:off x="5416550" y="6137275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rgbClr val="AB8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Rounded Rectangle 2">
            <a:extLst>
              <a:ext uri="{FF2B5EF4-FFF2-40B4-BE49-F238E27FC236}">
                <a16:creationId xmlns="" xmlns:a16="http://schemas.microsoft.com/office/drawing/2014/main" id="{2434D617-B627-4131-8ADD-4A2DC3702030}"/>
              </a:ext>
            </a:extLst>
          </p:cNvPr>
          <p:cNvSpPr/>
          <p:nvPr/>
        </p:nvSpPr>
        <p:spPr>
          <a:xfrm>
            <a:off x="5416550" y="5327241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rgbClr val="AB8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Block Arc 14">
            <a:extLst>
              <a:ext uri="{FF2B5EF4-FFF2-40B4-BE49-F238E27FC236}">
                <a16:creationId xmlns="" xmlns:a16="http://schemas.microsoft.com/office/drawing/2014/main" id="{91E08CF1-9ECE-4067-B9E6-F97F83EBF9CD}"/>
              </a:ext>
            </a:extLst>
          </p:cNvPr>
          <p:cNvSpPr/>
          <p:nvPr/>
        </p:nvSpPr>
        <p:spPr>
          <a:xfrm rot="16200000">
            <a:off x="5416677" y="4308347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rgbClr val="AB8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object 7"/>
          <p:cNvSpPr txBox="1"/>
          <p:nvPr/>
        </p:nvSpPr>
        <p:spPr>
          <a:xfrm>
            <a:off x="649999" y="644681"/>
            <a:ext cx="106553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175" dirty="0">
                <a:solidFill>
                  <a:schemeClr val="bg1"/>
                </a:solidFill>
                <a:latin typeface="Calibri"/>
                <a:cs typeface="Calibri"/>
              </a:rPr>
              <a:t>Mission</a:t>
            </a:r>
            <a:endParaRPr sz="2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9" name="object 8"/>
          <p:cNvSpPr txBox="1"/>
          <p:nvPr/>
        </p:nvSpPr>
        <p:spPr>
          <a:xfrm>
            <a:off x="649999" y="1237481"/>
            <a:ext cx="2685415" cy="85066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ts val="1600"/>
              </a:lnSpc>
              <a:spcBef>
                <a:spcPts val="220"/>
              </a:spcBef>
            </a:pPr>
            <a:r>
              <a:rPr sz="1400" b="1" spc="80" dirty="0" smtClean="0">
                <a:latin typeface="Calibri"/>
                <a:cs typeface="Calibri"/>
              </a:rPr>
              <a:t>To</a:t>
            </a:r>
            <a:r>
              <a:rPr sz="1400" b="1" spc="25" dirty="0" smtClean="0">
                <a:latin typeface="Calibri"/>
                <a:cs typeface="Calibri"/>
              </a:rPr>
              <a:t> </a:t>
            </a:r>
            <a:r>
              <a:rPr lang="en-US" sz="1400" b="1" spc="114" dirty="0" smtClean="0">
                <a:cs typeface="Calibri"/>
              </a:rPr>
              <a:t>bring </a:t>
            </a:r>
            <a:r>
              <a:rPr lang="en-US" sz="1400" b="1" spc="114" dirty="0">
                <a:cs typeface="Calibri"/>
              </a:rPr>
              <a:t>private companies into the European Open Science Cloud through concrete business </a:t>
            </a:r>
            <a:r>
              <a:rPr lang="en-US" sz="1400" b="1" spc="120" dirty="0" smtClean="0">
                <a:latin typeface="Calibri"/>
                <a:cs typeface="Calibri"/>
              </a:rPr>
              <a:t>cases.</a:t>
            </a:r>
            <a:endParaRPr sz="1400" b="1" dirty="0">
              <a:latin typeface="Calibri"/>
              <a:cs typeface="Calibri"/>
            </a:endParaRPr>
          </a:p>
        </p:txBody>
      </p:sp>
      <p:sp>
        <p:nvSpPr>
          <p:cNvPr id="20" name="object 15"/>
          <p:cNvSpPr/>
          <p:nvPr/>
        </p:nvSpPr>
        <p:spPr>
          <a:xfrm>
            <a:off x="107999" y="374694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9"/>
          <p:cNvSpPr/>
          <p:nvPr/>
        </p:nvSpPr>
        <p:spPr>
          <a:xfrm>
            <a:off x="374699" y="107994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3"/>
          <p:cNvSpPr/>
          <p:nvPr/>
        </p:nvSpPr>
        <p:spPr>
          <a:xfrm>
            <a:off x="107999" y="374694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7"/>
          <p:cNvSpPr/>
          <p:nvPr/>
        </p:nvSpPr>
        <p:spPr>
          <a:xfrm>
            <a:off x="374699" y="107994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31"/>
          <p:cNvSpPr/>
          <p:nvPr/>
        </p:nvSpPr>
        <p:spPr>
          <a:xfrm>
            <a:off x="0" y="266695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2286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6"/>
          <p:cNvSpPr/>
          <p:nvPr/>
        </p:nvSpPr>
        <p:spPr>
          <a:xfrm>
            <a:off x="11142902" y="374694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1"/>
          <p:cNvSpPr/>
          <p:nvPr/>
        </p:nvSpPr>
        <p:spPr>
          <a:xfrm>
            <a:off x="11066702" y="107994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4"/>
          <p:cNvSpPr/>
          <p:nvPr/>
        </p:nvSpPr>
        <p:spPr>
          <a:xfrm>
            <a:off x="11142902" y="374694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9"/>
          <p:cNvSpPr/>
          <p:nvPr/>
        </p:nvSpPr>
        <p:spPr>
          <a:xfrm>
            <a:off x="11066702" y="107994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32"/>
          <p:cNvSpPr/>
          <p:nvPr/>
        </p:nvSpPr>
        <p:spPr>
          <a:xfrm>
            <a:off x="11212804" y="266695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7"/>
          <p:cNvSpPr/>
          <p:nvPr/>
        </p:nvSpPr>
        <p:spPr>
          <a:xfrm>
            <a:off x="11174704" y="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2286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42"/>
          <p:cNvSpPr/>
          <p:nvPr/>
        </p:nvSpPr>
        <p:spPr>
          <a:xfrm>
            <a:off x="11142902" y="7934700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46"/>
          <p:cNvSpPr/>
          <p:nvPr/>
        </p:nvSpPr>
        <p:spPr>
          <a:xfrm>
            <a:off x="11066702" y="8010900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50"/>
          <p:cNvSpPr/>
          <p:nvPr/>
        </p:nvSpPr>
        <p:spPr>
          <a:xfrm>
            <a:off x="11142902" y="7934700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54"/>
          <p:cNvSpPr/>
          <p:nvPr/>
        </p:nvSpPr>
        <p:spPr>
          <a:xfrm>
            <a:off x="11066702" y="8010900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58"/>
          <p:cNvSpPr/>
          <p:nvPr/>
        </p:nvSpPr>
        <p:spPr>
          <a:xfrm>
            <a:off x="11212804" y="8042688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62"/>
          <p:cNvSpPr/>
          <p:nvPr/>
        </p:nvSpPr>
        <p:spPr>
          <a:xfrm>
            <a:off x="11174704" y="8080788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12"/>
          <p:cNvSpPr/>
          <p:nvPr/>
        </p:nvSpPr>
        <p:spPr>
          <a:xfrm>
            <a:off x="387350" y="5908675"/>
            <a:ext cx="1295400" cy="44161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13"/>
          <p:cNvSpPr/>
          <p:nvPr/>
        </p:nvSpPr>
        <p:spPr>
          <a:xfrm>
            <a:off x="387350" y="6365875"/>
            <a:ext cx="1687921" cy="103260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Picture 38" descr="F6S-Logo-H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0" y="7204075"/>
            <a:ext cx="557908" cy="557908"/>
          </a:xfrm>
          <a:prstGeom prst="rect">
            <a:avLst/>
          </a:prstGeom>
        </p:spPr>
      </p:pic>
      <p:pic>
        <p:nvPicPr>
          <p:cNvPr id="40" name="Picture 39" descr="PSNC_logo_niebieskie_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950" y="6594475"/>
            <a:ext cx="1219200" cy="448554"/>
          </a:xfrm>
          <a:prstGeom prst="rect">
            <a:avLst/>
          </a:prstGeom>
        </p:spPr>
      </p:pic>
      <p:sp>
        <p:nvSpPr>
          <p:cNvPr id="41" name="object 14"/>
          <p:cNvSpPr/>
          <p:nvPr/>
        </p:nvSpPr>
        <p:spPr>
          <a:xfrm>
            <a:off x="1682750" y="5680075"/>
            <a:ext cx="1905000" cy="990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2"/>
          <p:cNvSpPr txBox="1"/>
          <p:nvPr/>
        </p:nvSpPr>
        <p:spPr>
          <a:xfrm>
            <a:off x="7626351" y="4528236"/>
            <a:ext cx="3429000" cy="7643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lang="en-US" sz="2400" b="1" spc="-100" dirty="0" smtClean="0">
                <a:solidFill>
                  <a:srgbClr val="1D3348"/>
                </a:solidFill>
                <a:cs typeface="Arial Black"/>
              </a:rPr>
              <a:t>EOSC </a:t>
            </a:r>
          </a:p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lang="en-US" sz="2400" b="1" spc="-100" dirty="0" smtClean="0">
                <a:solidFill>
                  <a:srgbClr val="1D3348"/>
                </a:solidFill>
                <a:cs typeface="Arial Black"/>
              </a:rPr>
              <a:t>Digital Innovation Hub</a:t>
            </a:r>
            <a:endParaRPr sz="2400" b="1" dirty="0">
              <a:cs typeface="Arial Black"/>
            </a:endParaRPr>
          </a:p>
        </p:txBody>
      </p:sp>
      <p:sp>
        <p:nvSpPr>
          <p:cNvPr id="44" name="object 4"/>
          <p:cNvSpPr txBox="1"/>
          <p:nvPr/>
        </p:nvSpPr>
        <p:spPr>
          <a:xfrm>
            <a:off x="8248797" y="7017648"/>
            <a:ext cx="20720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320" dirty="0">
                <a:solidFill>
                  <a:srgbClr val="1D3348"/>
                </a:solidFill>
                <a:latin typeface="Calibri"/>
                <a:cs typeface="Calibri"/>
                <a:hlinkClick r:id="rId9"/>
              </a:rPr>
              <a:t>ww</a:t>
            </a:r>
            <a:r>
              <a:rPr sz="1800" spc="280" dirty="0">
                <a:solidFill>
                  <a:srgbClr val="1D3348"/>
                </a:solidFill>
                <a:latin typeface="Calibri"/>
                <a:cs typeface="Calibri"/>
                <a:hlinkClick r:id="rId9"/>
              </a:rPr>
              <a:t>w</a:t>
            </a:r>
            <a:r>
              <a:rPr sz="1800" spc="155" dirty="0">
                <a:solidFill>
                  <a:srgbClr val="1D3348"/>
                </a:solidFill>
                <a:latin typeface="Calibri"/>
                <a:cs typeface="Calibri"/>
                <a:hlinkClick r:id="rId9"/>
              </a:rPr>
              <a:t>.eosc</a:t>
            </a:r>
            <a:r>
              <a:rPr sz="1800" spc="155" dirty="0" smtClean="0">
                <a:solidFill>
                  <a:srgbClr val="1D3348"/>
                </a:solidFill>
                <a:latin typeface="Calibri"/>
                <a:cs typeface="Calibri"/>
                <a:hlinkClick r:id="rId9"/>
              </a:rPr>
              <a:t>-</a:t>
            </a:r>
            <a:r>
              <a:rPr lang="en-US" sz="1800" spc="155" dirty="0" smtClean="0">
                <a:solidFill>
                  <a:srgbClr val="1D3348"/>
                </a:solidFill>
                <a:latin typeface="Calibri"/>
                <a:cs typeface="Calibri"/>
                <a:hlinkClick r:id="rId9"/>
              </a:rPr>
              <a:t>dih</a:t>
            </a:r>
            <a:r>
              <a:rPr sz="1800" spc="155" dirty="0" smtClean="0">
                <a:solidFill>
                  <a:srgbClr val="1D3348"/>
                </a:solidFill>
                <a:latin typeface="Calibri"/>
                <a:cs typeface="Calibri"/>
                <a:hlinkClick r:id="rId9"/>
              </a:rPr>
              <a:t>.eu</a:t>
            </a:r>
            <a:endParaRPr sz="1800" dirty="0">
              <a:latin typeface="Calibri"/>
              <a:cs typeface="Calibri"/>
            </a:endParaRPr>
          </a:p>
        </p:txBody>
      </p:sp>
      <p:pic>
        <p:nvPicPr>
          <p:cNvPr id="45" name="Picture 44" descr="EOSC-Hub_Logo_B_1 (2)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350" y="1641475"/>
            <a:ext cx="4425950" cy="2247389"/>
          </a:xfrm>
          <a:prstGeom prst="rect">
            <a:avLst/>
          </a:prstGeom>
        </p:spPr>
      </p:pic>
      <p:pic>
        <p:nvPicPr>
          <p:cNvPr id="46" name="Picture 45" descr="EOSC-Hub_Logo_A_2 (1)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550" y="2098675"/>
            <a:ext cx="2452688" cy="733167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615950" y="2936875"/>
            <a:ext cx="168507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Start: 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1</a:t>
            </a:r>
            <a:r>
              <a:rPr lang="en-US" sz="1400" b="1" baseline="30000" dirty="0">
                <a:solidFill>
                  <a:schemeClr val="bg1"/>
                </a:solidFill>
              </a:rPr>
              <a:t>st</a:t>
            </a:r>
            <a:r>
              <a:rPr lang="en-US" sz="1400" b="1" dirty="0">
                <a:solidFill>
                  <a:schemeClr val="bg1"/>
                </a:solidFill>
              </a:rPr>
              <a:t> January 2018</a:t>
            </a:r>
          </a:p>
          <a:p>
            <a:endParaRPr lang="en-US" sz="1600" b="1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chemeClr val="bg1"/>
                </a:solidFill>
              </a:rPr>
              <a:t>48 </a:t>
            </a:r>
            <a:r>
              <a:rPr lang="en-US" sz="1400" b="1" dirty="0">
                <a:solidFill>
                  <a:schemeClr val="bg1"/>
                </a:solidFill>
              </a:rPr>
              <a:t>Service offerings</a:t>
            </a:r>
            <a:endParaRPr lang="en-US" sz="1600" b="1" dirty="0">
              <a:solidFill>
                <a:schemeClr val="bg1"/>
              </a:solidFill>
            </a:endParaRPr>
          </a:p>
          <a:p>
            <a:endParaRPr lang="en-US" sz="1600" b="1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chemeClr val="bg1"/>
                </a:solidFill>
              </a:rPr>
              <a:t>25 </a:t>
            </a:r>
            <a:r>
              <a:rPr lang="en-US" sz="1400" b="1" dirty="0">
                <a:solidFill>
                  <a:schemeClr val="bg1"/>
                </a:solidFill>
              </a:rPr>
              <a:t>Partners</a:t>
            </a:r>
          </a:p>
          <a:p>
            <a:endParaRPr lang="en-US" sz="1600" b="1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chemeClr val="bg1"/>
                </a:solidFill>
              </a:rPr>
              <a:t>6 </a:t>
            </a:r>
            <a:r>
              <a:rPr lang="en-US" sz="1400" b="1" dirty="0">
                <a:solidFill>
                  <a:schemeClr val="bg1"/>
                </a:solidFill>
              </a:rPr>
              <a:t>Pilots running</a:t>
            </a:r>
            <a:endParaRPr lang="en-US" sz="1600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imageedit_1_8677173476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750" y="7204075"/>
            <a:ext cx="609600" cy="66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422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2150" y="462750"/>
            <a:ext cx="1036320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420" dirty="0"/>
              <a:t>EOSC</a:t>
            </a:r>
            <a:r>
              <a:rPr spc="420" dirty="0" smtClean="0"/>
              <a:t>-</a:t>
            </a:r>
            <a:r>
              <a:rPr lang="en-US" spc="95" dirty="0" smtClean="0"/>
              <a:t>DIH </a:t>
            </a:r>
            <a:r>
              <a:rPr spc="245" dirty="0" smtClean="0"/>
              <a:t>services</a:t>
            </a:r>
            <a:r>
              <a:rPr spc="95" dirty="0" smtClean="0"/>
              <a:t> </a:t>
            </a:r>
            <a:r>
              <a:rPr spc="170" dirty="0"/>
              <a:t>for</a:t>
            </a:r>
            <a:r>
              <a:rPr spc="95" dirty="0"/>
              <a:t> </a:t>
            </a:r>
            <a:r>
              <a:rPr lang="en-US" spc="305" dirty="0" smtClean="0"/>
              <a:t>Industry and SMEs</a:t>
            </a:r>
            <a:endParaRPr spc="260" dirty="0"/>
          </a:p>
        </p:txBody>
      </p:sp>
      <p:sp>
        <p:nvSpPr>
          <p:cNvPr id="3" name="object 3"/>
          <p:cNvSpPr/>
          <p:nvPr/>
        </p:nvSpPr>
        <p:spPr>
          <a:xfrm>
            <a:off x="266700" y="7529690"/>
            <a:ext cx="10908030" cy="513080"/>
          </a:xfrm>
          <a:custGeom>
            <a:avLst/>
            <a:gdLst/>
            <a:ahLst/>
            <a:cxnLst/>
            <a:rect l="l" t="t" r="r" b="b"/>
            <a:pathLst>
              <a:path w="10908030" h="513079">
                <a:moveTo>
                  <a:pt x="0" y="513003"/>
                </a:moveTo>
                <a:lnTo>
                  <a:pt x="10908004" y="513003"/>
                </a:lnTo>
                <a:lnTo>
                  <a:pt x="10908004" y="0"/>
                </a:lnTo>
                <a:lnTo>
                  <a:pt x="0" y="0"/>
                </a:lnTo>
                <a:lnTo>
                  <a:pt x="0" y="513003"/>
                </a:lnTo>
                <a:close/>
              </a:path>
            </a:pathLst>
          </a:custGeom>
          <a:solidFill>
            <a:srgbClr val="B286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66700" y="7622096"/>
            <a:ext cx="10908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22680">
              <a:lnSpc>
                <a:spcPct val="100000"/>
              </a:lnSpc>
              <a:spcBef>
                <a:spcPts val="100"/>
              </a:spcBef>
            </a:pPr>
            <a:r>
              <a:rPr sz="1200" spc="140" dirty="0">
                <a:solidFill>
                  <a:srgbClr val="FFFFFF"/>
                </a:solidFill>
                <a:latin typeface="Calibri"/>
                <a:cs typeface="Calibri"/>
              </a:rPr>
              <a:t>EOSC-hub’s</a:t>
            </a:r>
            <a:r>
              <a:rPr sz="120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95" dirty="0">
                <a:solidFill>
                  <a:srgbClr val="FFFFFF"/>
                </a:solidFill>
                <a:latin typeface="Calibri"/>
                <a:cs typeface="Calibri"/>
              </a:rPr>
              <a:t>services</a:t>
            </a:r>
            <a:r>
              <a:rPr sz="120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95" dirty="0">
                <a:solidFill>
                  <a:srgbClr val="FFFFFF"/>
                </a:solidFill>
                <a:latin typeface="Calibri"/>
                <a:cs typeface="Calibri"/>
              </a:rPr>
              <a:t>are</a:t>
            </a:r>
            <a:r>
              <a:rPr sz="120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20" dirty="0">
                <a:solidFill>
                  <a:srgbClr val="FFFFFF"/>
                </a:solidFill>
                <a:latin typeface="Calibri"/>
                <a:cs typeface="Calibri"/>
              </a:rPr>
              <a:t>provided</a:t>
            </a:r>
            <a:r>
              <a:rPr sz="120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25" dirty="0">
                <a:solidFill>
                  <a:srgbClr val="FFFFFF"/>
                </a:solidFill>
                <a:latin typeface="Calibri"/>
                <a:cs typeface="Calibri"/>
              </a:rPr>
              <a:t>by</a:t>
            </a:r>
            <a:r>
              <a:rPr sz="120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20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120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30" dirty="0">
                <a:solidFill>
                  <a:srgbClr val="FFFFFF"/>
                </a:solidFill>
                <a:latin typeface="Calibri"/>
                <a:cs typeface="Calibri"/>
              </a:rPr>
              <a:t>EGI</a:t>
            </a:r>
            <a:r>
              <a:rPr sz="120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95" dirty="0">
                <a:solidFill>
                  <a:srgbClr val="FFFFFF"/>
                </a:solidFill>
                <a:latin typeface="Calibri"/>
                <a:cs typeface="Calibri"/>
              </a:rPr>
              <a:t>Federation,</a:t>
            </a:r>
            <a:r>
              <a:rPr sz="120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45" dirty="0">
                <a:solidFill>
                  <a:srgbClr val="FFFFFF"/>
                </a:solidFill>
                <a:latin typeface="Calibri"/>
                <a:cs typeface="Calibri"/>
              </a:rPr>
              <a:t>EUDAT</a:t>
            </a:r>
            <a:r>
              <a:rPr sz="120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00" dirty="0">
                <a:solidFill>
                  <a:srgbClr val="FFFFFF"/>
                </a:solidFill>
                <a:latin typeface="Calibri"/>
                <a:cs typeface="Calibri"/>
              </a:rPr>
              <a:t>CDI,</a:t>
            </a:r>
            <a:r>
              <a:rPr sz="120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30" dirty="0">
                <a:solidFill>
                  <a:srgbClr val="FFFFFF"/>
                </a:solidFill>
                <a:latin typeface="Calibri"/>
                <a:cs typeface="Calibri"/>
              </a:rPr>
              <a:t>INDIGO-DataCloud</a:t>
            </a:r>
            <a:r>
              <a:rPr sz="120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6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1200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10" dirty="0">
                <a:solidFill>
                  <a:srgbClr val="FFFFFF"/>
                </a:solidFill>
                <a:latin typeface="Calibri"/>
                <a:cs typeface="Calibri"/>
              </a:rPr>
              <a:t>research</a:t>
            </a:r>
            <a:r>
              <a:rPr sz="120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140" dirty="0">
                <a:solidFill>
                  <a:srgbClr val="FFFFFF"/>
                </a:solidFill>
                <a:latin typeface="Calibri"/>
                <a:cs typeface="Calibri"/>
              </a:rPr>
              <a:t>communities</a:t>
            </a:r>
            <a:endParaRPr sz="12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07999" y="374694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1142902" y="374694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07999" y="7934700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1142902" y="7934700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74699" y="107994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74699" y="8010900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1066702" y="107994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1066702" y="8010900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158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07999" y="374694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1142902" y="374694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07999" y="7934700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1142902" y="7934700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74699" y="107994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74699" y="8010900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1066702" y="107994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1066702" y="8010900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0" y="266695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2286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1212804" y="266695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0" y="8042688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2286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1212804" y="8042688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66700" y="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2286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66700" y="8080788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1174704" y="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2286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1174704" y="8080788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4" name="Group 63"/>
          <p:cNvGrpSpPr/>
          <p:nvPr/>
        </p:nvGrpSpPr>
        <p:grpSpPr>
          <a:xfrm>
            <a:off x="2688317" y="2555875"/>
            <a:ext cx="5856171" cy="2160000"/>
            <a:chOff x="2375936" y="2061640"/>
            <a:chExt cx="4392128" cy="1620000"/>
          </a:xfrm>
        </p:grpSpPr>
        <p:sp>
          <p:nvSpPr>
            <p:cNvPr id="65" name="Diamond 64"/>
            <p:cNvSpPr/>
            <p:nvPr/>
          </p:nvSpPr>
          <p:spPr>
            <a:xfrm>
              <a:off x="5148064" y="2061640"/>
              <a:ext cx="1620000" cy="1620000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6" name="Diamond 65"/>
            <p:cNvSpPr/>
            <p:nvPr/>
          </p:nvSpPr>
          <p:spPr>
            <a:xfrm>
              <a:off x="2375936" y="2061640"/>
              <a:ext cx="1620000" cy="1620000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7" name="Diamond 66"/>
            <p:cNvSpPr/>
            <p:nvPr/>
          </p:nvSpPr>
          <p:spPr>
            <a:xfrm>
              <a:off x="4572000" y="2241640"/>
              <a:ext cx="1260000" cy="12600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8" name="Diamond 67"/>
            <p:cNvSpPr/>
            <p:nvPr/>
          </p:nvSpPr>
          <p:spPr>
            <a:xfrm>
              <a:off x="3312000" y="2241640"/>
              <a:ext cx="1260000" cy="12600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69" name="Oval 21"/>
          <p:cNvSpPr>
            <a:spLocks noChangeAspect="1"/>
          </p:cNvSpPr>
          <p:nvPr/>
        </p:nvSpPr>
        <p:spPr>
          <a:xfrm>
            <a:off x="8243107" y="2307491"/>
            <a:ext cx="434136" cy="43776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0" name="Rectangle 23"/>
          <p:cNvSpPr/>
          <p:nvPr/>
        </p:nvSpPr>
        <p:spPr>
          <a:xfrm>
            <a:off x="7416602" y="3360663"/>
            <a:ext cx="576064" cy="390127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/>
          </a:p>
        </p:txBody>
      </p:sp>
      <p:sp>
        <p:nvSpPr>
          <p:cNvPr id="71" name="Oval 21"/>
          <p:cNvSpPr>
            <a:spLocks noChangeAspect="1"/>
          </p:cNvSpPr>
          <p:nvPr/>
        </p:nvSpPr>
        <p:spPr>
          <a:xfrm>
            <a:off x="7317062" y="3576687"/>
            <a:ext cx="459580" cy="46342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2" name="Group 71"/>
          <p:cNvGrpSpPr/>
          <p:nvPr/>
        </p:nvGrpSpPr>
        <p:grpSpPr>
          <a:xfrm>
            <a:off x="398588" y="1412872"/>
            <a:ext cx="2627593" cy="2073715"/>
            <a:chOff x="2551705" y="4348980"/>
            <a:chExt cx="2357003" cy="817888"/>
          </a:xfrm>
        </p:grpSpPr>
        <p:sp>
          <p:nvSpPr>
            <p:cNvPr id="73" name="TextBox 72"/>
            <p:cNvSpPr txBox="1"/>
            <p:nvPr/>
          </p:nvSpPr>
          <p:spPr>
            <a:xfrm>
              <a:off x="2551706" y="4547783"/>
              <a:ext cx="2357002" cy="619085"/>
            </a:xfrm>
            <a:prstGeom prst="rect">
              <a:avLst/>
            </a:prstGeom>
            <a:solidFill>
              <a:schemeClr val="accent4"/>
            </a:solidFill>
            <a:ln w="25400">
              <a:solidFill>
                <a:srgbClr val="AB812E"/>
              </a:solidFill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&gt;Pilots</a:t>
              </a:r>
              <a:endParaRPr lang="en-US" altLang="ko-KR" sz="1600" b="1" dirty="0">
                <a:solidFill>
                  <a:srgbClr val="192E44"/>
                </a:solidFill>
                <a:cs typeface="Arial" pitchFamily="34" charset="0"/>
              </a:endParaRPr>
            </a:p>
            <a:p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&gt;Scaling</a:t>
              </a: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-</a:t>
              </a:r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up</a:t>
              </a:r>
              <a:endParaRPr lang="en-US" altLang="ko-KR" sz="1600" b="1" dirty="0">
                <a:solidFill>
                  <a:srgbClr val="192E44"/>
                </a:solidFill>
                <a:cs typeface="Arial" pitchFamily="34" charset="0"/>
              </a:endParaRPr>
            </a:p>
            <a:p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&gt;Design</a:t>
              </a:r>
              <a:endParaRPr lang="en-US" altLang="ko-KR" sz="1600" b="1" dirty="0">
                <a:solidFill>
                  <a:srgbClr val="192E44"/>
                </a:solidFill>
                <a:cs typeface="Arial" pitchFamily="34" charset="0"/>
              </a:endParaRPr>
            </a:p>
            <a:p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&gt;Testing</a:t>
              </a:r>
              <a:endParaRPr lang="en-US" altLang="ko-KR" sz="1600" b="1" dirty="0">
                <a:solidFill>
                  <a:srgbClr val="192E44"/>
                </a:solidFill>
                <a:cs typeface="Arial" pitchFamily="34" charset="0"/>
              </a:endParaRPr>
            </a:p>
            <a:p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&gt;Demonstrators</a:t>
              </a:r>
              <a:endParaRPr lang="en-US" altLang="ko-KR" sz="1600" b="1" dirty="0">
                <a:solidFill>
                  <a:srgbClr val="192E44"/>
                </a:solidFill>
                <a:cs typeface="Arial" pitchFamily="34" charset="0"/>
              </a:endParaRPr>
            </a:p>
            <a:p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&gt;Performance Verification </a:t>
              </a:r>
              <a:endParaRPr lang="en-US" altLang="ko-KR" sz="1600" b="1" dirty="0">
                <a:solidFill>
                  <a:srgbClr val="192E44"/>
                </a:solidFill>
                <a:cs typeface="Arial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551705" y="4348980"/>
              <a:ext cx="2336966" cy="1456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Piloting and co-design</a:t>
              </a:r>
              <a:endParaRPr lang="ko-KR" altLang="en-US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19927" y="4609019"/>
            <a:ext cx="2710623" cy="2595055"/>
            <a:chOff x="2551705" y="4335332"/>
            <a:chExt cx="2357003" cy="1215295"/>
          </a:xfrm>
        </p:grpSpPr>
        <p:sp>
          <p:nvSpPr>
            <p:cNvPr id="76" name="TextBox 75"/>
            <p:cNvSpPr txBox="1"/>
            <p:nvPr/>
          </p:nvSpPr>
          <p:spPr>
            <a:xfrm>
              <a:off x="2551706" y="4584920"/>
              <a:ext cx="2357002" cy="965707"/>
            </a:xfrm>
            <a:prstGeom prst="rect">
              <a:avLst/>
            </a:prstGeom>
            <a:solidFill>
              <a:schemeClr val="accent4"/>
            </a:solidFill>
            <a:ln w="25400">
              <a:solidFill>
                <a:srgbClr val="AB812E"/>
              </a:solidFill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&gt;Technical </a:t>
              </a: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expertise &amp; </a:t>
              </a:r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support</a:t>
              </a:r>
              <a:endParaRPr lang="en-US" altLang="ko-KR" sz="1600" b="1" dirty="0">
                <a:solidFill>
                  <a:srgbClr val="192E44"/>
                </a:solidFill>
                <a:cs typeface="Arial" pitchFamily="34" charset="0"/>
              </a:endParaRPr>
            </a:p>
            <a:p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&gt;Trainings</a:t>
              </a:r>
              <a:endParaRPr lang="en-US" altLang="ko-KR" sz="1600" b="1" dirty="0">
                <a:solidFill>
                  <a:srgbClr val="192E44"/>
                </a:solidFill>
                <a:cs typeface="Arial" pitchFamily="34" charset="0"/>
              </a:endParaRPr>
            </a:p>
            <a:p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&gt;Commercialization </a:t>
              </a: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consultancy</a:t>
              </a:r>
            </a:p>
            <a:p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&gt;Brokerage </a:t>
              </a: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to funding and business</a:t>
              </a:r>
            </a:p>
            <a:p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&gt;Acceleration </a:t>
              </a: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opportunities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551705" y="4335332"/>
              <a:ext cx="2336966" cy="172963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Human Services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8235951" y="1318309"/>
            <a:ext cx="2819401" cy="2350025"/>
            <a:chOff x="2551705" y="4090046"/>
            <a:chExt cx="2306966" cy="2221512"/>
          </a:xfrm>
        </p:grpSpPr>
        <p:sp>
          <p:nvSpPr>
            <p:cNvPr id="79" name="TextBox 78"/>
            <p:cNvSpPr txBox="1"/>
            <p:nvPr/>
          </p:nvSpPr>
          <p:spPr>
            <a:xfrm>
              <a:off x="2551706" y="4827736"/>
              <a:ext cx="2306965" cy="1483822"/>
            </a:xfrm>
            <a:prstGeom prst="rect">
              <a:avLst/>
            </a:prstGeom>
            <a:solidFill>
              <a:schemeClr val="accent4"/>
            </a:solidFill>
            <a:ln w="25400">
              <a:solidFill>
                <a:srgbClr val="AB812E"/>
              </a:solidFill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 smtClean="0">
                  <a:solidFill>
                    <a:schemeClr val="tx2"/>
                  </a:solidFill>
                  <a:cs typeface="Arial" pitchFamily="34" charset="0"/>
                </a:rPr>
                <a:t>&gt;Federated </a:t>
              </a:r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HTC &amp; Cloud</a:t>
              </a:r>
            </a:p>
            <a:p>
              <a:r>
                <a:rPr lang="en-US" altLang="ko-KR" sz="1600" b="1" dirty="0" smtClean="0">
                  <a:solidFill>
                    <a:schemeClr val="tx2"/>
                  </a:solidFill>
                  <a:cs typeface="Arial" pitchFamily="34" charset="0"/>
                </a:rPr>
                <a:t>&gt;Compute </a:t>
              </a:r>
              <a:r>
                <a:rPr lang="en-US" altLang="ko-KR" sz="1600" b="1" dirty="0" err="1">
                  <a:solidFill>
                    <a:schemeClr val="tx2"/>
                  </a:solidFill>
                  <a:cs typeface="Arial" pitchFamily="34" charset="0"/>
                </a:rPr>
                <a:t>IaaS</a:t>
              </a:r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 &amp; </a:t>
              </a:r>
              <a:r>
                <a:rPr lang="en-US" altLang="ko-KR" sz="1600" b="1" dirty="0" err="1">
                  <a:solidFill>
                    <a:schemeClr val="tx2"/>
                  </a:solidFill>
                  <a:cs typeface="Arial" pitchFamily="34" charset="0"/>
                </a:rPr>
                <a:t>PaaS</a:t>
              </a:r>
              <a:endParaRPr lang="en-US" altLang="ko-KR" sz="1600" b="1" dirty="0">
                <a:solidFill>
                  <a:schemeClr val="tx2"/>
                </a:solidFill>
                <a:cs typeface="Arial" pitchFamily="34" charset="0"/>
              </a:endParaRPr>
            </a:p>
            <a:p>
              <a:r>
                <a:rPr lang="en-US" altLang="ko-KR" sz="1600" b="1" dirty="0" smtClean="0">
                  <a:solidFill>
                    <a:schemeClr val="tx2"/>
                  </a:solidFill>
                  <a:cs typeface="Arial" pitchFamily="34" charset="0"/>
                </a:rPr>
                <a:t>&gt;Thematic </a:t>
              </a:r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data analytics</a:t>
              </a:r>
            </a:p>
            <a:p>
              <a:r>
                <a:rPr lang="fr-FR" altLang="ko-KR" sz="1600" b="1" dirty="0" smtClean="0">
                  <a:solidFill>
                    <a:schemeClr val="tx2"/>
                  </a:solidFill>
                  <a:cs typeface="Arial" pitchFamily="34" charset="0"/>
                </a:rPr>
                <a:t>&gt;Data </a:t>
              </a:r>
              <a:r>
                <a:rPr lang="fr-FR" altLang="ko-KR" sz="1600" b="1" dirty="0">
                  <a:solidFill>
                    <a:schemeClr val="tx2"/>
                  </a:solidFill>
                  <a:cs typeface="Arial" pitchFamily="34" charset="0"/>
                </a:rPr>
                <a:t>Management, curation </a:t>
              </a:r>
              <a:r>
                <a:rPr lang="fr-FR" altLang="ko-KR" sz="1600" b="1" dirty="0" smtClean="0">
                  <a:solidFill>
                    <a:schemeClr val="tx2"/>
                  </a:solidFill>
                  <a:cs typeface="Arial" pitchFamily="34" charset="0"/>
                </a:rPr>
                <a:t>&amp; </a:t>
              </a:r>
              <a:r>
                <a:rPr lang="en-US" altLang="ko-KR" sz="1600" b="1" dirty="0" smtClean="0">
                  <a:solidFill>
                    <a:schemeClr val="tx2"/>
                  </a:solidFill>
                  <a:cs typeface="Arial" pitchFamily="34" charset="0"/>
                </a:rPr>
                <a:t>P</a:t>
              </a:r>
              <a:r>
                <a:rPr lang="fr-FR" altLang="ko-KR" sz="1600" b="1" dirty="0" err="1" smtClean="0">
                  <a:solidFill>
                    <a:schemeClr val="tx2"/>
                  </a:solidFill>
                  <a:cs typeface="Arial" pitchFamily="34" charset="0"/>
                </a:rPr>
                <a:t>reservation</a:t>
              </a:r>
              <a:endParaRPr lang="fr-FR" altLang="ko-KR" sz="1600" b="1" dirty="0">
                <a:solidFill>
                  <a:schemeClr val="tx2"/>
                </a:solidFill>
                <a:cs typeface="Arial" pitchFamily="34" charset="0"/>
              </a:endParaRPr>
            </a:p>
            <a:p>
              <a:r>
                <a:rPr lang="en-US" altLang="ko-KR" sz="1600" b="1" dirty="0" smtClean="0">
                  <a:solidFill>
                    <a:schemeClr val="tx2"/>
                  </a:solidFill>
                  <a:cs typeface="Arial" pitchFamily="34" charset="0"/>
                </a:rPr>
                <a:t>&gt;Processing </a:t>
              </a:r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of sensitive </a:t>
              </a:r>
              <a:r>
                <a:rPr lang="en-US" altLang="ko-KR" sz="1600" b="1" dirty="0" smtClean="0">
                  <a:solidFill>
                    <a:schemeClr val="tx2"/>
                  </a:solidFill>
                  <a:cs typeface="Arial" pitchFamily="34" charset="0"/>
                </a:rPr>
                <a:t>data</a:t>
              </a:r>
              <a:endParaRPr lang="en-US" altLang="ko-KR" sz="1600" b="1" dirty="0">
                <a:solidFill>
                  <a:schemeClr val="tx2"/>
                </a:solidFill>
                <a:cs typeface="Arial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551705" y="4090046"/>
              <a:ext cx="2306964" cy="6109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Technical access and Resources</a:t>
              </a:r>
              <a:endParaRPr lang="ko-KR" altLang="en-US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8159750" y="4569303"/>
            <a:ext cx="2880320" cy="1824615"/>
            <a:chOff x="2609193" y="4318752"/>
            <a:chExt cx="2299515" cy="826678"/>
          </a:xfrm>
        </p:grpSpPr>
        <p:sp>
          <p:nvSpPr>
            <p:cNvPr id="82" name="TextBox 81"/>
            <p:cNvSpPr txBox="1"/>
            <p:nvPr/>
          </p:nvSpPr>
          <p:spPr>
            <a:xfrm>
              <a:off x="2609193" y="4545819"/>
              <a:ext cx="2299515" cy="599611"/>
            </a:xfrm>
            <a:prstGeom prst="rect">
              <a:avLst/>
            </a:prstGeom>
            <a:solidFill>
              <a:schemeClr val="accent4"/>
            </a:solidFill>
            <a:ln w="25400">
              <a:solidFill>
                <a:srgbClr val="AB812E"/>
              </a:solidFill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&gt;Promotion </a:t>
              </a: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of service and products in EOSC-hub service </a:t>
              </a:r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catalogue</a:t>
              </a:r>
              <a:endParaRPr lang="en-US" altLang="ko-KR" sz="1600" b="1" dirty="0">
                <a:solidFill>
                  <a:srgbClr val="192E44"/>
                </a:solidFill>
                <a:cs typeface="Arial" pitchFamily="34" charset="0"/>
              </a:endParaRPr>
            </a:p>
            <a:p>
              <a:r>
                <a:rPr lang="en-US" altLang="ko-KR" sz="1600" b="1" dirty="0" smtClean="0">
                  <a:solidFill>
                    <a:srgbClr val="192E44"/>
                  </a:solidFill>
                  <a:cs typeface="Arial" pitchFamily="34" charset="0"/>
                </a:rPr>
                <a:t>&gt;Facilitate </a:t>
              </a: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collaborations and partnerships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616961" y="4318752"/>
              <a:ext cx="2271710" cy="167333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Visibility</a:t>
              </a:r>
              <a:endParaRPr lang="ko-KR" altLang="en-US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cxnSp>
        <p:nvCxnSpPr>
          <p:cNvPr id="84" name="Elbow Connector 83"/>
          <p:cNvCxnSpPr/>
          <p:nvPr/>
        </p:nvCxnSpPr>
        <p:spPr>
          <a:xfrm rot="16200000" flipV="1">
            <a:off x="3326308" y="2065834"/>
            <a:ext cx="279495" cy="700588"/>
          </a:xfrm>
          <a:prstGeom prst="bentConnector2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65" idx="0"/>
          </p:cNvCxnSpPr>
          <p:nvPr/>
        </p:nvCxnSpPr>
        <p:spPr>
          <a:xfrm rot="5400000" flipH="1" flipV="1">
            <a:off x="7659752" y="2102947"/>
            <a:ext cx="257665" cy="648192"/>
          </a:xfrm>
          <a:prstGeom prst="bentConnector2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/>
          <p:nvPr/>
        </p:nvCxnSpPr>
        <p:spPr>
          <a:xfrm rot="10800000" flipV="1">
            <a:off x="3312148" y="4441339"/>
            <a:ext cx="1474140" cy="623513"/>
          </a:xfrm>
          <a:prstGeom prst="bentConnector3">
            <a:avLst>
              <a:gd name="adj1" fmla="val 40523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/>
          <p:nvPr/>
        </p:nvCxnSpPr>
        <p:spPr>
          <a:xfrm rot="10800000" flipH="1" flipV="1">
            <a:off x="6465019" y="4441340"/>
            <a:ext cx="1474140" cy="623513"/>
          </a:xfrm>
          <a:prstGeom prst="bentConnector3">
            <a:avLst>
              <a:gd name="adj1" fmla="val 40523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Picture 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006" y="6555084"/>
            <a:ext cx="1296144" cy="572791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1246" y="5866094"/>
            <a:ext cx="936104" cy="647653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566" y="5218022"/>
            <a:ext cx="595784" cy="595784"/>
          </a:xfrm>
          <a:prstGeom prst="rect">
            <a:avLst/>
          </a:prstGeom>
        </p:spPr>
      </p:pic>
      <p:sp>
        <p:nvSpPr>
          <p:cNvPr id="91" name="Round Same Side Corner Rectangle 8">
            <a:extLst>
              <a:ext uri="{FF2B5EF4-FFF2-40B4-BE49-F238E27FC236}">
                <a16:creationId xmlns="" xmlns:a16="http://schemas.microsoft.com/office/drawing/2014/main" id="{71A12EB0-4E4A-4C89-AF42-1CAD10105CF8}"/>
              </a:ext>
            </a:extLst>
          </p:cNvPr>
          <p:cNvSpPr/>
          <p:nvPr/>
        </p:nvSpPr>
        <p:spPr>
          <a:xfrm>
            <a:off x="4536282" y="3432671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2" name="Trapezoid 28">
            <a:extLst>
              <a:ext uri="{FF2B5EF4-FFF2-40B4-BE49-F238E27FC236}">
                <a16:creationId xmlns="" xmlns:a16="http://schemas.microsoft.com/office/drawing/2014/main" id="{504F52E7-5F93-4D9B-B23C-436B7FAA98EA}"/>
              </a:ext>
            </a:extLst>
          </p:cNvPr>
          <p:cNvSpPr>
            <a:spLocks noChangeAspect="1"/>
          </p:cNvSpPr>
          <p:nvPr/>
        </p:nvSpPr>
        <p:spPr>
          <a:xfrm>
            <a:off x="3384154" y="3273397"/>
            <a:ext cx="504056" cy="610864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3" name="Round Same Side Corner Rectangle 11">
            <a:extLst>
              <a:ext uri="{FF2B5EF4-FFF2-40B4-BE49-F238E27FC236}">
                <a16:creationId xmlns="" xmlns:a16="http://schemas.microsoft.com/office/drawing/2014/main" id="{ABBE2211-6786-4D89-A0AA-989DE5EA66B7}"/>
              </a:ext>
            </a:extLst>
          </p:cNvPr>
          <p:cNvSpPr/>
          <p:nvPr/>
        </p:nvSpPr>
        <p:spPr>
          <a:xfrm rot="9900000">
            <a:off x="6374297" y="3479472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pic>
        <p:nvPicPr>
          <p:cNvPr id="94" name="Picture 93" descr="EOSC-Hub_Logo_palla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314" y="2678228"/>
            <a:ext cx="1561856" cy="1646957"/>
          </a:xfrm>
          <a:prstGeom prst="rect">
            <a:avLst/>
          </a:prstGeom>
        </p:spPr>
      </p:pic>
      <p:pic>
        <p:nvPicPr>
          <p:cNvPr id="95" name="Picture 94" descr="EOSC-Hub_Logo_A_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306" y="4406420"/>
            <a:ext cx="1805762" cy="4621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192E44"/>
      </a:dk2>
      <a:lt2>
        <a:srgbClr val="6592CB"/>
      </a:lt2>
      <a:accent1>
        <a:srgbClr val="A4762A"/>
      </a:accent1>
      <a:accent2>
        <a:srgbClr val="F8B13D"/>
      </a:accent2>
      <a:accent3>
        <a:srgbClr val="5D5F66"/>
      </a:accent3>
      <a:accent4>
        <a:srgbClr val="E3ECF9"/>
      </a:accent4>
      <a:accent5>
        <a:srgbClr val="557FBD"/>
      </a:accent5>
      <a:accent6>
        <a:srgbClr val="324F7C"/>
      </a:accent6>
      <a:hlink>
        <a:srgbClr val="263D5D"/>
      </a:hlink>
      <a:folHlink>
        <a:srgbClr val="1464F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3">
      <a:dk1>
        <a:sysClr val="windowText" lastClr="000000"/>
      </a:dk1>
      <a:lt1>
        <a:sysClr val="window" lastClr="FFFFFF"/>
      </a:lt1>
      <a:dk2>
        <a:srgbClr val="192E44"/>
      </a:dk2>
      <a:lt2>
        <a:srgbClr val="6592CB"/>
      </a:lt2>
      <a:accent1>
        <a:srgbClr val="A4762A"/>
      </a:accent1>
      <a:accent2>
        <a:srgbClr val="F8B13D"/>
      </a:accent2>
      <a:accent3>
        <a:srgbClr val="5D5F66"/>
      </a:accent3>
      <a:accent4>
        <a:srgbClr val="E3ECF9"/>
      </a:accent4>
      <a:accent5>
        <a:srgbClr val="557FBD"/>
      </a:accent5>
      <a:accent6>
        <a:srgbClr val="324F7C"/>
      </a:accent6>
      <a:hlink>
        <a:srgbClr val="263D5D"/>
      </a:hlink>
      <a:folHlink>
        <a:srgbClr val="1464F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5143</TotalTime>
  <Words>187</Words>
  <Application>Microsoft Macintosh PowerPoint</Application>
  <PresentationFormat>Custom</PresentationFormat>
  <Paragraphs>50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1_Office Theme</vt:lpstr>
      <vt:lpstr>PowerPoint Presentation</vt:lpstr>
      <vt:lpstr>EOSC-DIH services for Industry and SMEs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Roberta</cp:lastModifiedBy>
  <cp:revision>26</cp:revision>
  <dcterms:created xsi:type="dcterms:W3CDTF">2018-09-18T05:24:36Z</dcterms:created>
  <dcterms:modified xsi:type="dcterms:W3CDTF">2018-10-21T19:45:13Z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2018-05-22T00:00:00Z</vt:filetime>
  </property>
  <property fmtid="{D5CDD505-2E9C-101B-9397-08002B2CF9AE}" pid="3" name="Creator">
    <vt:lpwstr>Adobe InDesign CC 13.1 (Macintosh)</vt:lpwstr>
  </property>
  <property fmtid="{D5CDD505-2E9C-101B-9397-08002B2CF9AE}" pid="4" name="LastSaved">
    <vt:filetime>2018-09-18T00:00:00Z</vt:filetime>
  </property>
</Properties>
</file>