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tags/tag7.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21" r:id="rId2"/>
  </p:sldMasterIdLst>
  <p:notesMasterIdLst>
    <p:notesMasterId r:id="rId25"/>
  </p:notesMasterIdLst>
  <p:handoutMasterIdLst>
    <p:handoutMasterId r:id="rId26"/>
  </p:handoutMasterIdLst>
  <p:sldIdLst>
    <p:sldId id="297" r:id="rId3"/>
    <p:sldId id="279" r:id="rId4"/>
    <p:sldId id="280" r:id="rId5"/>
    <p:sldId id="282" r:id="rId6"/>
    <p:sldId id="293" r:id="rId7"/>
    <p:sldId id="283" r:id="rId8"/>
    <p:sldId id="285" r:id="rId9"/>
    <p:sldId id="286" r:id="rId10"/>
    <p:sldId id="256" r:id="rId11"/>
    <p:sldId id="287" r:id="rId12"/>
    <p:sldId id="273" r:id="rId13"/>
    <p:sldId id="274" r:id="rId14"/>
    <p:sldId id="291" r:id="rId15"/>
    <p:sldId id="290" r:id="rId16"/>
    <p:sldId id="292" r:id="rId17"/>
    <p:sldId id="275" r:id="rId18"/>
    <p:sldId id="289" r:id="rId19"/>
    <p:sldId id="294" r:id="rId20"/>
    <p:sldId id="295" r:id="rId21"/>
    <p:sldId id="258" r:id="rId22"/>
    <p:sldId id="276" r:id="rId23"/>
    <p:sldId id="296" r:id="rId24"/>
  </p:sldIdLst>
  <p:sldSz cx="9144000" cy="6858000" type="screen4x3"/>
  <p:notesSz cx="6794500" cy="99314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5959"/>
    <a:srgbClr val="E3B0AF"/>
    <a:srgbClr val="ECCBCA"/>
    <a:srgbClr val="EECF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78" autoAdjust="0"/>
    <p:restoredTop sz="94660"/>
  </p:normalViewPr>
  <p:slideViewPr>
    <p:cSldViewPr>
      <p:cViewPr varScale="1">
        <p:scale>
          <a:sx n="108" d="100"/>
          <a:sy n="108" d="100"/>
        </p:scale>
        <p:origin x="-84" y="-96"/>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notesViewPr>
    <p:cSldViewPr>
      <p:cViewPr varScale="1">
        <p:scale>
          <a:sx n="80" d="100"/>
          <a:sy n="80" d="100"/>
        </p:scale>
        <p:origin x="-2076" y="-84"/>
      </p:cViewPr>
      <p:guideLst>
        <p:guide orient="horz" pos="3128"/>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4813" cy="4968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48100" y="0"/>
            <a:ext cx="2944813" cy="496888"/>
          </a:xfrm>
          <a:prstGeom prst="rect">
            <a:avLst/>
          </a:prstGeom>
        </p:spPr>
        <p:txBody>
          <a:bodyPr vert="horz" lIns="91440" tIns="45720" rIns="91440" bIns="45720" rtlCol="0"/>
          <a:lstStyle>
            <a:lvl1pPr algn="r">
              <a:defRPr sz="1200"/>
            </a:lvl1pPr>
          </a:lstStyle>
          <a:p>
            <a:fld id="{BA6EE952-0E98-4601-8ED3-7F1E3048E5A1}" type="datetimeFigureOut">
              <a:rPr lang="de-AT" smtClean="0"/>
              <a:pPr/>
              <a:t>19.11.2013</a:t>
            </a:fld>
            <a:endParaRPr lang="de-AT"/>
          </a:p>
        </p:txBody>
      </p:sp>
      <p:sp>
        <p:nvSpPr>
          <p:cNvPr id="4" name="Fußzeilenplatzhalter 3"/>
          <p:cNvSpPr>
            <a:spLocks noGrp="1"/>
          </p:cNvSpPr>
          <p:nvPr>
            <p:ph type="ftr" sz="quarter" idx="2"/>
          </p:nvPr>
        </p:nvSpPr>
        <p:spPr>
          <a:xfrm>
            <a:off x="0" y="9432925"/>
            <a:ext cx="2944813" cy="496888"/>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48100" y="9432925"/>
            <a:ext cx="2944813" cy="496888"/>
          </a:xfrm>
          <a:prstGeom prst="rect">
            <a:avLst/>
          </a:prstGeom>
        </p:spPr>
        <p:txBody>
          <a:bodyPr vert="horz" lIns="91440" tIns="45720" rIns="91440" bIns="45720" rtlCol="0" anchor="b"/>
          <a:lstStyle>
            <a:lvl1pPr algn="r">
              <a:defRPr sz="1200"/>
            </a:lvl1pPr>
          </a:lstStyle>
          <a:p>
            <a:fld id="{53C6EAC6-36E7-48BC-845B-76E3BCC3FDBF}" type="slidenum">
              <a:rPr lang="de-AT" smtClean="0"/>
              <a:pPr/>
              <a:t>‹Nr.›</a:t>
            </a:fld>
            <a:endParaRPr lang="de-AT"/>
          </a:p>
        </p:txBody>
      </p:sp>
    </p:spTree>
    <p:extLst>
      <p:ext uri="{BB962C8B-B14F-4D97-AF65-F5344CB8AC3E}">
        <p14:creationId xmlns:p14="http://schemas.microsoft.com/office/powerpoint/2010/main" val="37004802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4813" cy="4968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48100" y="0"/>
            <a:ext cx="2944813" cy="496888"/>
          </a:xfrm>
          <a:prstGeom prst="rect">
            <a:avLst/>
          </a:prstGeom>
        </p:spPr>
        <p:txBody>
          <a:bodyPr vert="horz" lIns="91440" tIns="45720" rIns="91440" bIns="45720" rtlCol="0"/>
          <a:lstStyle>
            <a:lvl1pPr algn="r">
              <a:defRPr sz="1200"/>
            </a:lvl1pPr>
          </a:lstStyle>
          <a:p>
            <a:fld id="{F7E7CA4F-B7FC-4AAD-A3CA-892C03A12B20}" type="datetimeFigureOut">
              <a:rPr lang="de-DE" smtClean="0"/>
              <a:pPr/>
              <a:t>19.11.2013</a:t>
            </a:fld>
            <a:endParaRPr lang="de-DE"/>
          </a:p>
        </p:txBody>
      </p:sp>
      <p:sp>
        <p:nvSpPr>
          <p:cNvPr id="4" name="Folienbildplatzhalter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450" y="4718050"/>
            <a:ext cx="5435600" cy="446881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32925"/>
            <a:ext cx="2944813" cy="496888"/>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48100" y="9432925"/>
            <a:ext cx="2944813" cy="496888"/>
          </a:xfrm>
          <a:prstGeom prst="rect">
            <a:avLst/>
          </a:prstGeom>
        </p:spPr>
        <p:txBody>
          <a:bodyPr vert="horz" lIns="91440" tIns="45720" rIns="91440" bIns="45720" rtlCol="0" anchor="b"/>
          <a:lstStyle>
            <a:lvl1pPr algn="r">
              <a:defRPr sz="1200"/>
            </a:lvl1pPr>
          </a:lstStyle>
          <a:p>
            <a:fld id="{399B95C2-AB64-4CB8-9ADD-CDDFF837E074}" type="slidenum">
              <a:rPr lang="de-DE" smtClean="0"/>
              <a:pPr/>
              <a:t>‹Nr.›</a:t>
            </a:fld>
            <a:endParaRPr lang="de-DE"/>
          </a:p>
        </p:txBody>
      </p:sp>
    </p:spTree>
    <p:extLst>
      <p:ext uri="{BB962C8B-B14F-4D97-AF65-F5344CB8AC3E}">
        <p14:creationId xmlns:p14="http://schemas.microsoft.com/office/powerpoint/2010/main" val="1585541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envri.eu/rm"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a:t>This presentation provides an overview of the ENVRI Reference Model developed within the FP7 project with the title </a:t>
            </a:r>
            <a:r>
              <a:rPr lang="en-GB"/>
              <a:t>Common Operations of Environmental Research Infrastructures. </a:t>
            </a:r>
            <a:endParaRPr lang="en-GB" smtClean="0"/>
          </a:p>
          <a:p>
            <a:endParaRPr lang="en-GB"/>
          </a:p>
          <a:p>
            <a:r>
              <a:rPr lang="en-GB" smtClean="0"/>
              <a:t>The </a:t>
            </a:r>
            <a:r>
              <a:rPr lang="en-GB"/>
              <a:t>purpose of this project is to enable multidisciplinary scientists to </a:t>
            </a:r>
            <a:r>
              <a:rPr lang="en-GB" b="1"/>
              <a:t>access</a:t>
            </a:r>
            <a:r>
              <a:rPr lang="en-GB"/>
              <a:t>, </a:t>
            </a:r>
            <a:r>
              <a:rPr lang="en-GB" b="1"/>
              <a:t>study</a:t>
            </a:r>
            <a:r>
              <a:rPr lang="en-GB"/>
              <a:t> and </a:t>
            </a:r>
            <a:r>
              <a:rPr lang="en-GB" b="1"/>
              <a:t>correlate</a:t>
            </a:r>
            <a:r>
              <a:rPr lang="en-GB"/>
              <a:t> data from </a:t>
            </a:r>
            <a:r>
              <a:rPr lang="en-GB" b="1"/>
              <a:t>multiple domains </a:t>
            </a:r>
            <a:r>
              <a:rPr lang="en-GB"/>
              <a:t>for “system level” research </a:t>
            </a:r>
            <a:r>
              <a:rPr lang="en-GB" i="1"/>
              <a:t>by providing solutions and guidelines for the </a:t>
            </a:r>
            <a:r>
              <a:rPr lang="en-GB" i="1" smtClean="0"/>
              <a:t>Reference Infrastructures </a:t>
            </a:r>
            <a:r>
              <a:rPr lang="en-GB" i="1"/>
              <a:t>common </a:t>
            </a:r>
            <a:r>
              <a:rPr lang="en-GB" i="1" smtClean="0"/>
              <a:t>needs.</a:t>
            </a:r>
          </a:p>
          <a:p>
            <a:endParaRPr lang="en-GB" i="1"/>
          </a:p>
          <a:p>
            <a:r>
              <a:rPr lang="en-GB" smtClean="0"/>
              <a:t>The presentation is part of a threefold training package and has been produced by the developing team of the ENVRI Reference Model. </a:t>
            </a:r>
            <a:endParaRPr lang="de-AT"/>
          </a:p>
          <a:p>
            <a:endParaRPr lang="de-AT"/>
          </a:p>
        </p:txBody>
      </p:sp>
      <p:sp>
        <p:nvSpPr>
          <p:cNvPr id="4" name="Foliennummernplatzhalter 3"/>
          <p:cNvSpPr>
            <a:spLocks noGrp="1"/>
          </p:cNvSpPr>
          <p:nvPr>
            <p:ph type="sldNum" sz="quarter" idx="10"/>
          </p:nvPr>
        </p:nvSpPr>
        <p:spPr/>
        <p:txBody>
          <a:bodyPr/>
          <a:lstStyle/>
          <a:p>
            <a:fld id="{399B95C2-AB64-4CB8-9ADD-CDDFF837E074}" type="slidenum">
              <a:rPr lang="de-DE" smtClean="0"/>
              <a:pPr/>
              <a:t>1</a:t>
            </a:fld>
            <a:endParaRPr lang="de-DE"/>
          </a:p>
        </p:txBody>
      </p:sp>
    </p:spTree>
    <p:extLst>
      <p:ext uri="{BB962C8B-B14F-4D97-AF65-F5344CB8AC3E}">
        <p14:creationId xmlns:p14="http://schemas.microsoft.com/office/powerpoint/2010/main" val="17228680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a:t>The intention of the modelling of the Information Viewpoint is to capture the requirements for an environmental research infrastructure from the perspective of the people performing their tasks </a:t>
            </a:r>
            <a:r>
              <a:rPr lang="en-GB" smtClean="0"/>
              <a:t> to </a:t>
            </a:r>
            <a:r>
              <a:rPr lang="en-GB"/>
              <a:t>achieve their </a:t>
            </a:r>
            <a:r>
              <a:rPr lang="en-GB" smtClean="0"/>
              <a:t>specific goals </a:t>
            </a:r>
            <a:r>
              <a:rPr lang="en-GB"/>
              <a:t>as mediated by the infrastructure</a:t>
            </a:r>
            <a:r>
              <a:rPr lang="en-GB" smtClean="0"/>
              <a:t>.</a:t>
            </a:r>
          </a:p>
          <a:p>
            <a:endParaRPr lang="de-AT"/>
          </a:p>
          <a:p>
            <a:r>
              <a:rPr lang="en-GB"/>
              <a:t>The Model defines</a:t>
            </a:r>
            <a:r>
              <a:rPr lang="en-GB" smtClean="0"/>
              <a:t>:</a:t>
            </a:r>
          </a:p>
          <a:p>
            <a:endParaRPr lang="de-AT"/>
          </a:p>
          <a:p>
            <a:pPr marL="628650" lvl="1" indent="-171450">
              <a:buFont typeface="Arial" pitchFamily="34" charset="0"/>
              <a:buChar char="•"/>
            </a:pPr>
            <a:r>
              <a:rPr lang="en-GB"/>
              <a:t>5 common </a:t>
            </a:r>
            <a:r>
              <a:rPr lang="en-GB" smtClean="0"/>
              <a:t>communities mapping  to the </a:t>
            </a:r>
            <a:r>
              <a:rPr lang="en-GB"/>
              <a:t>5-subsystem which have the purpose to collaboratively conduct scientific research, from data collection to the delivery of scientific results. </a:t>
            </a:r>
            <a:endParaRPr lang="en-GB" smtClean="0"/>
          </a:p>
          <a:p>
            <a:pPr lvl="1"/>
            <a:endParaRPr lang="de-AT"/>
          </a:p>
          <a:p>
            <a:pPr marL="628650" lvl="1" indent="-171450">
              <a:buFont typeface="Arial" pitchFamily="34" charset="0"/>
              <a:buChar char="•"/>
            </a:pPr>
            <a:r>
              <a:rPr lang="en-GB"/>
              <a:t>The </a:t>
            </a:r>
            <a:r>
              <a:rPr lang="en-GB" smtClean="0"/>
              <a:t>roles </a:t>
            </a:r>
            <a:r>
              <a:rPr lang="en-GB"/>
              <a:t>and </a:t>
            </a:r>
            <a:r>
              <a:rPr lang="en-GB" smtClean="0"/>
              <a:t>behaviours </a:t>
            </a:r>
            <a:r>
              <a:rPr lang="en-GB"/>
              <a:t>these communities have.</a:t>
            </a:r>
            <a:endParaRPr lang="de-AT"/>
          </a:p>
          <a:p>
            <a:endParaRPr lang="de-AT"/>
          </a:p>
        </p:txBody>
      </p:sp>
      <p:sp>
        <p:nvSpPr>
          <p:cNvPr id="4" name="Foliennummernplatzhalter 3"/>
          <p:cNvSpPr>
            <a:spLocks noGrp="1"/>
          </p:cNvSpPr>
          <p:nvPr>
            <p:ph type="sldNum" sz="quarter" idx="10"/>
          </p:nvPr>
        </p:nvSpPr>
        <p:spPr/>
        <p:txBody>
          <a:bodyPr/>
          <a:lstStyle/>
          <a:p>
            <a:fld id="{399B95C2-AB64-4CB8-9ADD-CDDFF837E074}" type="slidenum">
              <a:rPr lang="de-DE" smtClean="0"/>
              <a:pPr/>
              <a:t>10</a:t>
            </a:fld>
            <a:endParaRPr lang="de-DE"/>
          </a:p>
        </p:txBody>
      </p:sp>
    </p:spTree>
    <p:extLst>
      <p:ext uri="{BB962C8B-B14F-4D97-AF65-F5344CB8AC3E}">
        <p14:creationId xmlns:p14="http://schemas.microsoft.com/office/powerpoint/2010/main" val="10835970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r>
              <a:rPr lang="en-US"/>
              <a:t>A </a:t>
            </a:r>
            <a:r>
              <a:rPr lang="en-US" b="1"/>
              <a:t>community</a:t>
            </a:r>
            <a:r>
              <a:rPr lang="en-US"/>
              <a:t> is a collaboration which consists of a set of </a:t>
            </a:r>
            <a:r>
              <a:rPr lang="en-US" i="1"/>
              <a:t>roles</a:t>
            </a:r>
            <a:r>
              <a:rPr lang="en-US"/>
              <a:t> agreeing their objective to achieve a common purpose. </a:t>
            </a:r>
            <a:endParaRPr lang="de-AT"/>
          </a:p>
          <a:p>
            <a:pPr lvl="0"/>
            <a:r>
              <a:rPr lang="en-US" b="1"/>
              <a:t>Data Acquisition Community</a:t>
            </a:r>
            <a:r>
              <a:rPr lang="en-US"/>
              <a:t>, who collects raw data and brings (streams of) measurements into a system;</a:t>
            </a:r>
            <a:endParaRPr lang="de-AT"/>
          </a:p>
          <a:p>
            <a:pPr lvl="0"/>
            <a:r>
              <a:rPr lang="en-US" b="1"/>
              <a:t>Data Curation Community</a:t>
            </a:r>
            <a:r>
              <a:rPr lang="en-US"/>
              <a:t>, who curates the scientific data, maintains and archives them, and produces various data products with metadata;</a:t>
            </a:r>
            <a:endParaRPr lang="de-AT"/>
          </a:p>
          <a:p>
            <a:pPr lvl="0"/>
            <a:r>
              <a:rPr lang="en-US" b="1"/>
              <a:t>Data Publication Community</a:t>
            </a:r>
            <a:r>
              <a:rPr lang="en-US"/>
              <a:t>, who assists data publication, discovery and access;</a:t>
            </a:r>
            <a:endParaRPr lang="de-AT"/>
          </a:p>
          <a:p>
            <a:pPr lvl="0"/>
            <a:r>
              <a:rPr lang="en-US" b="1"/>
              <a:t>Data Service Provision Community</a:t>
            </a:r>
            <a:r>
              <a:rPr lang="en-US"/>
              <a:t>, who provides various services, applications and software/tools to link and recombine data and information in order to derive knowledge;</a:t>
            </a:r>
            <a:endParaRPr lang="de-AT"/>
          </a:p>
          <a:p>
            <a:pPr lvl="0"/>
            <a:r>
              <a:rPr lang="en-US" b="1"/>
              <a:t>Data Usage Community</a:t>
            </a:r>
            <a:r>
              <a:rPr lang="en-US"/>
              <a:t>, who make use of data and service products, and transfer knowledge into understanding.</a:t>
            </a:r>
            <a:endParaRPr lang="de-AT"/>
          </a:p>
          <a:p>
            <a:r>
              <a:rPr lang="en-US"/>
              <a:t> </a:t>
            </a:r>
            <a:endParaRPr lang="de-AT"/>
          </a:p>
          <a:p>
            <a:r>
              <a:rPr lang="en-US"/>
              <a:t>A </a:t>
            </a:r>
            <a:r>
              <a:rPr lang="en-US" b="1"/>
              <a:t>behaviour</a:t>
            </a:r>
            <a:r>
              <a:rPr lang="en-US"/>
              <a:t> of a community is a composition of actions performed by roles normally addressing separate business requirements. In the ENVRI-RM, a community behaviour can be either a single function or a composition of several functions from the function list which resulted from the analysis of common requirements of the ESFRI research infrastructure.  For each defined community different behaviours have been identified.</a:t>
            </a:r>
            <a:endParaRPr lang="de-AT"/>
          </a:p>
          <a:p>
            <a:r>
              <a:rPr lang="en-US"/>
              <a:t> </a:t>
            </a:r>
            <a:endParaRPr lang="de-AT"/>
          </a:p>
          <a:p>
            <a:r>
              <a:rPr lang="en-US"/>
              <a:t>A </a:t>
            </a:r>
            <a:r>
              <a:rPr lang="en-US" b="1"/>
              <a:t>role</a:t>
            </a:r>
            <a:r>
              <a:rPr lang="en-US"/>
              <a:t> in a community is a prescribing behavior of a community. A role can be either </a:t>
            </a:r>
            <a:r>
              <a:rPr lang="en-US" i="1"/>
              <a:t>active</a:t>
            </a:r>
            <a:r>
              <a:rPr lang="en-US"/>
              <a:t> (typically associated with a human actor) or </a:t>
            </a:r>
            <a:r>
              <a:rPr lang="en-US" i="1"/>
              <a:t>passive </a:t>
            </a:r>
            <a:r>
              <a:rPr lang="en-US"/>
              <a:t>(typically associated with a non-human actor). Different roles for each community have been specified and listed here, whereas passive roles follow the active ones.</a:t>
            </a:r>
            <a:endParaRPr lang="de-AT"/>
          </a:p>
          <a:p>
            <a:endParaRPr lang="de-AT"/>
          </a:p>
        </p:txBody>
      </p:sp>
      <p:sp>
        <p:nvSpPr>
          <p:cNvPr id="4" name="Foliennummernplatzhalter 3"/>
          <p:cNvSpPr>
            <a:spLocks noGrp="1"/>
          </p:cNvSpPr>
          <p:nvPr>
            <p:ph type="sldNum" sz="quarter" idx="10"/>
          </p:nvPr>
        </p:nvSpPr>
        <p:spPr/>
        <p:txBody>
          <a:bodyPr/>
          <a:lstStyle/>
          <a:p>
            <a:fld id="{399B95C2-AB64-4CB8-9ADD-CDDFF837E074}" type="slidenum">
              <a:rPr lang="de-DE" smtClean="0"/>
              <a:pPr/>
              <a:t>11</a:t>
            </a:fld>
            <a:endParaRPr lang="de-DE"/>
          </a:p>
        </p:txBody>
      </p:sp>
    </p:spTree>
    <p:extLst>
      <p:ext uri="{BB962C8B-B14F-4D97-AF65-F5344CB8AC3E}">
        <p14:creationId xmlns:p14="http://schemas.microsoft.com/office/powerpoint/2010/main" val="10238846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a:t>In the ontology the relationships between those concepts are modeled as object properties. </a:t>
            </a:r>
            <a:endParaRPr lang="en-US" smtClean="0"/>
          </a:p>
          <a:p>
            <a:endParaRPr lang="en-US"/>
          </a:p>
          <a:p>
            <a:r>
              <a:rPr lang="en-US" smtClean="0"/>
              <a:t>So </a:t>
            </a:r>
            <a:r>
              <a:rPr lang="en-US"/>
              <a:t>a research infrastructure has a community and this community can have active and passive roles as well as behaviours.</a:t>
            </a:r>
            <a:endParaRPr lang="de-AT"/>
          </a:p>
          <a:p>
            <a:endParaRPr lang="de-AT"/>
          </a:p>
        </p:txBody>
      </p:sp>
      <p:sp>
        <p:nvSpPr>
          <p:cNvPr id="4" name="Foliennummernplatzhalter 3"/>
          <p:cNvSpPr>
            <a:spLocks noGrp="1"/>
          </p:cNvSpPr>
          <p:nvPr>
            <p:ph type="sldNum" sz="quarter" idx="10"/>
          </p:nvPr>
        </p:nvSpPr>
        <p:spPr/>
        <p:txBody>
          <a:bodyPr/>
          <a:lstStyle/>
          <a:p>
            <a:fld id="{399B95C2-AB64-4CB8-9ADD-CDDFF837E074}" type="slidenum">
              <a:rPr lang="de-DE" smtClean="0"/>
              <a:pPr/>
              <a:t>12</a:t>
            </a:fld>
            <a:endParaRPr lang="de-DE"/>
          </a:p>
        </p:txBody>
      </p:sp>
    </p:spTree>
    <p:extLst>
      <p:ext uri="{BB962C8B-B14F-4D97-AF65-F5344CB8AC3E}">
        <p14:creationId xmlns:p14="http://schemas.microsoft.com/office/powerpoint/2010/main" val="36438388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t>The Information Viewpoint provides the modeling of the shared information handled by the infrastructure. It has a data oriented approach and it follows the data life cycle in each subsystem. The life cycle starts from the design of measurements and observations and the measuring method definition and is modeled up to the data query of published data. </a:t>
            </a:r>
            <a:endParaRPr lang="de-AT"/>
          </a:p>
          <a:p>
            <a:endParaRPr lang="en-US" smtClean="0"/>
          </a:p>
          <a:p>
            <a:r>
              <a:rPr lang="en-US" smtClean="0"/>
              <a:t>It </a:t>
            </a:r>
            <a:r>
              <a:rPr lang="en-US"/>
              <a:t>defines</a:t>
            </a:r>
            <a:endParaRPr lang="de-AT"/>
          </a:p>
          <a:p>
            <a:pPr marL="171450" lvl="0" indent="-171450">
              <a:buFont typeface="Arial" pitchFamily="34" charset="0"/>
              <a:buChar char="•"/>
            </a:pPr>
            <a:r>
              <a:rPr lang="en-GB"/>
              <a:t>information </a:t>
            </a:r>
            <a:r>
              <a:rPr lang="en-GB" smtClean="0"/>
              <a:t>objects and information actions;</a:t>
            </a:r>
            <a:endParaRPr lang="de-AT"/>
          </a:p>
          <a:p>
            <a:pPr marL="171450" lvl="0" indent="-171450">
              <a:buFont typeface="Arial" pitchFamily="34" charset="0"/>
              <a:buChar char="•"/>
            </a:pPr>
            <a:r>
              <a:rPr lang="en-GB" smtClean="0"/>
              <a:t>state </a:t>
            </a:r>
            <a:r>
              <a:rPr lang="en-GB"/>
              <a:t>changes of data and </a:t>
            </a:r>
            <a:r>
              <a:rPr lang="en-GB" smtClean="0"/>
              <a:t>metadata;</a:t>
            </a:r>
            <a:endParaRPr lang="de-AT"/>
          </a:p>
          <a:p>
            <a:pPr marL="171450" lvl="0" indent="-171450">
              <a:buFont typeface="Arial" pitchFamily="34" charset="0"/>
              <a:buChar char="•"/>
            </a:pPr>
            <a:r>
              <a:rPr lang="en-GB"/>
              <a:t>constraints on </a:t>
            </a:r>
            <a:r>
              <a:rPr lang="en-GB" smtClean="0"/>
              <a:t>data </a:t>
            </a:r>
            <a:r>
              <a:rPr lang="en-GB"/>
              <a:t>and </a:t>
            </a:r>
            <a:r>
              <a:rPr lang="en-US" smtClean="0"/>
              <a:t>rules </a:t>
            </a:r>
            <a:r>
              <a:rPr lang="en-US"/>
              <a:t>governing </a:t>
            </a:r>
            <a:r>
              <a:rPr lang="en-US" smtClean="0"/>
              <a:t>the processing </a:t>
            </a:r>
            <a:r>
              <a:rPr lang="en-US"/>
              <a:t>of such data.</a:t>
            </a:r>
            <a:endParaRPr lang="de-AT"/>
          </a:p>
          <a:p>
            <a:r>
              <a:rPr lang="en-US"/>
              <a:t> </a:t>
            </a:r>
            <a:endParaRPr lang="de-AT"/>
          </a:p>
          <a:p>
            <a:r>
              <a:rPr lang="en-US"/>
              <a:t>In addition it d</a:t>
            </a:r>
            <a:r>
              <a:rPr lang="en-GB"/>
              <a:t>escribes </a:t>
            </a:r>
            <a:r>
              <a:rPr lang="en-GB" smtClean="0"/>
              <a:t> in detail  the </a:t>
            </a:r>
            <a:r>
              <a:rPr lang="en-GB"/>
              <a:t>processes of </a:t>
            </a:r>
            <a:endParaRPr lang="de-AT"/>
          </a:p>
          <a:p>
            <a:pPr marL="171450" lvl="0" indent="-171450">
              <a:buFont typeface="Arial" pitchFamily="34" charset="0"/>
              <a:buChar char="•"/>
            </a:pPr>
            <a:r>
              <a:rPr lang="en-GB"/>
              <a:t>data enrichment distinguishing between metadata add-on and semantic </a:t>
            </a:r>
            <a:r>
              <a:rPr lang="en-GB" smtClean="0"/>
              <a:t>annotation;</a:t>
            </a:r>
            <a:endParaRPr lang="de-AT"/>
          </a:p>
          <a:p>
            <a:pPr marL="171450" lvl="0" indent="-171450">
              <a:buFont typeface="Arial" pitchFamily="34" charset="0"/>
              <a:buChar char="•"/>
            </a:pPr>
            <a:r>
              <a:rPr lang="en-US"/>
              <a:t>data mapping (in other words performing semantic mediation via for example simple conversions of units up to complex semantic transformations</a:t>
            </a:r>
            <a:r>
              <a:rPr lang="en-US" smtClean="0"/>
              <a:t>);</a:t>
            </a:r>
            <a:endParaRPr lang="de-AT"/>
          </a:p>
          <a:p>
            <a:pPr marL="171450" lvl="0" indent="-171450">
              <a:buFont typeface="Arial" pitchFamily="34" charset="0"/>
              <a:buChar char="•"/>
            </a:pPr>
            <a:r>
              <a:rPr lang="en-US"/>
              <a:t>data query (of published data, which can be performed in one step (when data is annotated) or in two steps (when metadata has to be queried before accessing data) </a:t>
            </a:r>
            <a:r>
              <a:rPr lang="en-US" smtClean="0"/>
              <a:t>;</a:t>
            </a:r>
            <a:endParaRPr lang="de-AT"/>
          </a:p>
          <a:p>
            <a:pPr marL="171450" lvl="0" indent="-171450">
              <a:buFont typeface="Arial" pitchFamily="34" charset="0"/>
              <a:buChar char="•"/>
            </a:pPr>
            <a:r>
              <a:rPr lang="en-US"/>
              <a:t>data </a:t>
            </a:r>
            <a:r>
              <a:rPr lang="en-US" smtClean="0"/>
              <a:t>provenance.</a:t>
            </a:r>
            <a:endParaRPr lang="de-AT"/>
          </a:p>
          <a:p>
            <a:endParaRPr lang="en-GB" altLang="en-US" dirty="0" smtClean="0"/>
          </a:p>
        </p:txBody>
      </p:sp>
      <p:sp>
        <p:nvSpPr>
          <p:cNvPr id="20484" name="Slide Number Placeholder 3"/>
          <p:cNvSpPr>
            <a:spLocks noGrp="1"/>
          </p:cNvSpPr>
          <p:nvPr>
            <p:ph type="sldNum" sz="quarter" idx="5"/>
          </p:nvPr>
        </p:nvSpPr>
        <p:spPr bwMode="auto">
          <a:noFill/>
          <a:ln>
            <a:miter lim="800000"/>
            <a:headEnd/>
            <a:tailEnd/>
          </a:ln>
        </p:spPr>
        <p:txBody>
          <a:bodyPr/>
          <a:lstStyle/>
          <a:p>
            <a:fld id="{FD80B1C5-2880-4039-BF71-DB647571BD0C}" type="slidenum">
              <a:rPr lang="fr-FR" altLang="en-US"/>
              <a:pPr/>
              <a:t>13</a:t>
            </a:fld>
            <a:endParaRPr lang="fr-FR"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a:t>This slide shows all possible data states (symbolized by round boxes) and their change triggered by information actions (computational operations symbolized by arrows</a:t>
            </a:r>
            <a:r>
              <a:rPr lang="en-US" smtClean="0"/>
              <a:t>):</a:t>
            </a:r>
          </a:p>
          <a:p>
            <a:endParaRPr lang="de-AT"/>
          </a:p>
          <a:p>
            <a:pPr lvl="0"/>
            <a:r>
              <a:rPr lang="en-US"/>
              <a:t>the primary results of observations or measurements define the </a:t>
            </a:r>
            <a:r>
              <a:rPr lang="en-US" b="1"/>
              <a:t>raw</a:t>
            </a:r>
            <a:r>
              <a:rPr lang="en-US"/>
              <a:t> status of data;</a:t>
            </a:r>
            <a:endParaRPr lang="de-AT"/>
          </a:p>
          <a:p>
            <a:pPr lvl="0"/>
            <a:r>
              <a:rPr lang="en-US"/>
              <a:t>the data become</a:t>
            </a:r>
            <a:r>
              <a:rPr lang="en-US" b="1"/>
              <a:t> annotated</a:t>
            </a:r>
            <a:r>
              <a:rPr lang="en-US"/>
              <a:t>: when they are connected to concepts, describing their meaning;</a:t>
            </a:r>
            <a:endParaRPr lang="de-AT"/>
          </a:p>
          <a:p>
            <a:pPr lvl="0"/>
            <a:r>
              <a:rPr lang="en-US"/>
              <a:t>they are</a:t>
            </a:r>
            <a:r>
              <a:rPr lang="en-US" b="1"/>
              <a:t> QA assessed</a:t>
            </a:r>
            <a:r>
              <a:rPr lang="en-US"/>
              <a:t> when they have undergone checks and are connected with descriptions of the results of those checks;</a:t>
            </a:r>
            <a:endParaRPr lang="de-AT"/>
          </a:p>
          <a:p>
            <a:pPr lvl="0"/>
            <a:r>
              <a:rPr lang="en-US"/>
              <a:t>they are</a:t>
            </a:r>
            <a:r>
              <a:rPr lang="en-US" b="1"/>
              <a:t> metadata associated</a:t>
            </a:r>
            <a:r>
              <a:rPr lang="en-US"/>
              <a:t> when they are connected to metadata which describe those data;</a:t>
            </a:r>
            <a:endParaRPr lang="de-AT"/>
          </a:p>
          <a:p>
            <a:pPr lvl="0"/>
            <a:r>
              <a:rPr lang="en-US"/>
              <a:t>they are</a:t>
            </a:r>
            <a:r>
              <a:rPr lang="en-US" b="1"/>
              <a:t> finally reviewed </a:t>
            </a:r>
            <a:r>
              <a:rPr lang="en-US"/>
              <a:t>when</a:t>
            </a:r>
            <a:r>
              <a:rPr lang="en-US" b="1"/>
              <a:t> </a:t>
            </a:r>
            <a:r>
              <a:rPr lang="en-US"/>
              <a:t> they have undergone a final review and therefore will not be changed anymore;</a:t>
            </a:r>
            <a:endParaRPr lang="de-AT"/>
          </a:p>
          <a:p>
            <a:pPr lvl="0"/>
            <a:r>
              <a:rPr lang="en-US"/>
              <a:t>the data become</a:t>
            </a:r>
            <a:r>
              <a:rPr lang="en-US" b="1"/>
              <a:t> mapped</a:t>
            </a:r>
            <a:r>
              <a:rPr lang="en-US"/>
              <a:t> when they are mapped to a certain conceptual model;</a:t>
            </a:r>
            <a:endParaRPr lang="de-AT"/>
          </a:p>
          <a:p>
            <a:pPr lvl="0"/>
            <a:r>
              <a:rPr lang="en-US"/>
              <a:t>they get </a:t>
            </a:r>
            <a:r>
              <a:rPr lang="en-US" b="1"/>
              <a:t>published</a:t>
            </a:r>
            <a:r>
              <a:rPr lang="en-US"/>
              <a:t> when they are presented to the outside world;</a:t>
            </a:r>
            <a:endParaRPr lang="de-AT"/>
          </a:p>
          <a:p>
            <a:pPr lvl="0"/>
            <a:r>
              <a:rPr lang="en-US"/>
              <a:t>and lastly they are</a:t>
            </a:r>
            <a:r>
              <a:rPr lang="en-US" b="1"/>
              <a:t> processed</a:t>
            </a:r>
            <a:r>
              <a:rPr lang="en-US"/>
              <a:t> when they have undergone a processing (evaluation, transformation).</a:t>
            </a:r>
            <a:endParaRPr lang="de-AT"/>
          </a:p>
          <a:p>
            <a:endParaRPr lang="de-AT"/>
          </a:p>
        </p:txBody>
      </p:sp>
      <p:sp>
        <p:nvSpPr>
          <p:cNvPr id="4" name="Foliennummernplatzhalter 3"/>
          <p:cNvSpPr>
            <a:spLocks noGrp="1"/>
          </p:cNvSpPr>
          <p:nvPr>
            <p:ph type="sldNum" sz="quarter" idx="10"/>
          </p:nvPr>
        </p:nvSpPr>
        <p:spPr/>
        <p:txBody>
          <a:bodyPr/>
          <a:lstStyle/>
          <a:p>
            <a:fld id="{399B95C2-AB64-4CB8-9ADD-CDDFF837E074}" type="slidenum">
              <a:rPr lang="de-DE" smtClean="0"/>
              <a:pPr/>
              <a:t>14</a:t>
            </a:fld>
            <a:endParaRPr lang="de-DE"/>
          </a:p>
        </p:txBody>
      </p:sp>
    </p:spTree>
    <p:extLst>
      <p:ext uri="{BB962C8B-B14F-4D97-AF65-F5344CB8AC3E}">
        <p14:creationId xmlns:p14="http://schemas.microsoft.com/office/powerpoint/2010/main" val="32077308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r>
              <a:rPr lang="en-US"/>
              <a:t>Information objects are used to model various information entities manipulated by the system.</a:t>
            </a:r>
            <a:endParaRPr lang="de-AT"/>
          </a:p>
          <a:p>
            <a:r>
              <a:rPr lang="en-US"/>
              <a:t>There are 3 types of information distinguished in the model: </a:t>
            </a:r>
            <a:endParaRPr lang="de-AT"/>
          </a:p>
          <a:p>
            <a:pPr lvl="0"/>
            <a:r>
              <a:rPr lang="en-US"/>
              <a:t>The meta information of data collections, typically those related to the design of observation and measurement models, including:</a:t>
            </a:r>
            <a:endParaRPr lang="de-AT"/>
          </a:p>
          <a:p>
            <a:pPr lvl="1"/>
            <a:r>
              <a:rPr lang="en-US"/>
              <a:t>the design specification of the observation and measurement; </a:t>
            </a:r>
            <a:endParaRPr lang="de-AT"/>
          </a:p>
          <a:p>
            <a:pPr lvl="1"/>
            <a:r>
              <a:rPr lang="en-US"/>
              <a:t>the description of the measurement procedure; </a:t>
            </a:r>
            <a:endParaRPr lang="de-AT"/>
          </a:p>
          <a:p>
            <a:pPr lvl="0"/>
            <a:r>
              <a:rPr lang="en-US"/>
              <a:t>The data or information processed by the system, mainly linked with the persistent data, including:</a:t>
            </a:r>
            <a:endParaRPr lang="de-AT"/>
          </a:p>
          <a:p>
            <a:pPr lvl="1"/>
            <a:r>
              <a:rPr lang="de-AT"/>
              <a:t>the scientific data; </a:t>
            </a:r>
          </a:p>
          <a:p>
            <a:pPr lvl="1"/>
            <a:r>
              <a:rPr lang="en-US"/>
              <a:t>the Quality Assurance (QA) annotations;</a:t>
            </a:r>
            <a:endParaRPr lang="de-AT"/>
          </a:p>
          <a:p>
            <a:pPr lvl="1"/>
            <a:r>
              <a:rPr lang="en-US"/>
              <a:t>the metadata with its states and the metadata catalogue as well as concepts from a conceptual model e.g., an ontology;</a:t>
            </a:r>
            <a:endParaRPr lang="de-AT"/>
          </a:p>
          <a:p>
            <a:pPr lvl="1"/>
            <a:r>
              <a:rPr lang="en-US"/>
              <a:t>the unique identifiers for the data identification; </a:t>
            </a:r>
            <a:endParaRPr lang="de-AT"/>
          </a:p>
          <a:p>
            <a:pPr lvl="1"/>
            <a:r>
              <a:rPr lang="en-US"/>
              <a:t>the various data states as the effects of actions; </a:t>
            </a:r>
            <a:endParaRPr lang="de-AT"/>
          </a:p>
          <a:p>
            <a:pPr lvl="0"/>
            <a:r>
              <a:rPr lang="en-US"/>
              <a:t>The information used for the management of data, including:</a:t>
            </a:r>
            <a:endParaRPr lang="de-AT"/>
          </a:p>
          <a:p>
            <a:pPr lvl="1"/>
            <a:r>
              <a:rPr lang="de-AT"/>
              <a:t>the backup (of data)</a:t>
            </a:r>
          </a:p>
          <a:p>
            <a:pPr lvl="1"/>
            <a:r>
              <a:rPr lang="en-US"/>
              <a:t>the mapping rules which are used for the model-to-model transformations; and </a:t>
            </a:r>
            <a:endParaRPr lang="de-AT"/>
          </a:p>
          <a:p>
            <a:pPr lvl="1"/>
            <a:r>
              <a:rPr lang="en-US"/>
              <a:t>the data provenance which are used to record the state changes of data in their lifecycles</a:t>
            </a:r>
            <a:endParaRPr lang="de-AT"/>
          </a:p>
          <a:p>
            <a:r>
              <a:rPr lang="en-US"/>
              <a:t> </a:t>
            </a:r>
            <a:endParaRPr lang="de-AT"/>
          </a:p>
          <a:p>
            <a:r>
              <a:rPr lang="en-US"/>
              <a:t>Information actions model the information processing in the system. They are derived from processes each sub systems support</a:t>
            </a:r>
            <a:r>
              <a:rPr lang="en-US" smtClean="0"/>
              <a:t>. It can be distinguished between</a:t>
            </a:r>
            <a:endParaRPr lang="de-AT"/>
          </a:p>
          <a:p>
            <a:pPr marL="171450" lvl="0" indent="-171450">
              <a:buFont typeface="Arial" pitchFamily="34" charset="0"/>
              <a:buChar char="•"/>
            </a:pPr>
            <a:r>
              <a:rPr lang="en-US"/>
              <a:t>Data acquisition related information actions: </a:t>
            </a:r>
            <a:endParaRPr lang="de-AT"/>
          </a:p>
          <a:p>
            <a:pPr marL="171450" lvl="0" indent="-171450">
              <a:buFont typeface="Arial" pitchFamily="34" charset="0"/>
              <a:buChar char="•"/>
            </a:pPr>
            <a:r>
              <a:rPr lang="en-US" smtClean="0"/>
              <a:t>Data </a:t>
            </a:r>
            <a:r>
              <a:rPr lang="en-US"/>
              <a:t>curation related information actions: </a:t>
            </a:r>
            <a:endParaRPr lang="de-AT" sz="1400"/>
          </a:p>
          <a:p>
            <a:pPr marL="171450" lvl="0" indent="-171450">
              <a:buFont typeface="Arial" pitchFamily="34" charset="0"/>
              <a:buChar char="•"/>
            </a:pPr>
            <a:r>
              <a:rPr lang="en-US" smtClean="0"/>
              <a:t>Data </a:t>
            </a:r>
            <a:r>
              <a:rPr lang="en-US"/>
              <a:t>access related information actions: </a:t>
            </a:r>
            <a:endParaRPr lang="de-AT" sz="1400"/>
          </a:p>
          <a:p>
            <a:pPr marL="171450" lvl="0" indent="-171450">
              <a:buFont typeface="Arial" pitchFamily="34" charset="0"/>
              <a:buChar char="•"/>
            </a:pPr>
            <a:r>
              <a:rPr lang="en-US" smtClean="0"/>
              <a:t>Data </a:t>
            </a:r>
            <a:r>
              <a:rPr lang="en-US"/>
              <a:t>processing related information actions: </a:t>
            </a:r>
            <a:endParaRPr lang="de-AT" sz="1400"/>
          </a:p>
          <a:p>
            <a:endParaRPr lang="de-AT"/>
          </a:p>
        </p:txBody>
      </p:sp>
      <p:sp>
        <p:nvSpPr>
          <p:cNvPr id="4" name="Foliennummernplatzhalter 3"/>
          <p:cNvSpPr>
            <a:spLocks noGrp="1"/>
          </p:cNvSpPr>
          <p:nvPr>
            <p:ph type="sldNum" sz="quarter" idx="10"/>
          </p:nvPr>
        </p:nvSpPr>
        <p:spPr/>
        <p:txBody>
          <a:bodyPr/>
          <a:lstStyle/>
          <a:p>
            <a:fld id="{399B95C2-AB64-4CB8-9ADD-CDDFF837E074}" type="slidenum">
              <a:rPr lang="de-DE" smtClean="0"/>
              <a:pPr/>
              <a:t>15</a:t>
            </a:fld>
            <a:endParaRPr lang="de-DE"/>
          </a:p>
        </p:txBody>
      </p:sp>
    </p:spTree>
    <p:extLst>
      <p:ext uri="{BB962C8B-B14F-4D97-AF65-F5344CB8AC3E}">
        <p14:creationId xmlns:p14="http://schemas.microsoft.com/office/powerpoint/2010/main" val="1954230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a:t>As Information Actions are also defined as proper entities in the ODP standard, they have been treated as concepts and not as properties in the ontology. Actions are performed upon Information Objects and to be able to model this in the ontology object properties have been established between these two concept groups (Objects and Actions) with labels which reflect the activity. Information Action can modify the state of data or metadata objects. They can also create new objects and they can use objects. </a:t>
            </a:r>
            <a:endParaRPr lang="en-US" smtClean="0"/>
          </a:p>
          <a:p>
            <a:endParaRPr lang="de-AT"/>
          </a:p>
          <a:p>
            <a:r>
              <a:rPr lang="en-US"/>
              <a:t>Information objects can be part of other information objects</a:t>
            </a:r>
            <a:r>
              <a:rPr lang="en-US" smtClean="0"/>
              <a:t>.</a:t>
            </a:r>
          </a:p>
          <a:p>
            <a:endParaRPr lang="de-AT"/>
          </a:p>
          <a:p>
            <a:r>
              <a:rPr lang="en-US"/>
              <a:t>In some cases actions act on other actions and thus a relation between those two </a:t>
            </a:r>
            <a:r>
              <a:rPr lang="en-US" i="1"/>
              <a:t>InformationAction</a:t>
            </a:r>
            <a:r>
              <a:rPr lang="en-US"/>
              <a:t> concepts is needed. So an action can have a predecessor action or can delegate to another action. A particular case is that the </a:t>
            </a:r>
            <a:r>
              <a:rPr lang="en-US" i="1"/>
              <a:t>AnnotateAction</a:t>
            </a:r>
            <a:r>
              <a:rPr lang="en-US"/>
              <a:t> has an </a:t>
            </a:r>
            <a:r>
              <a:rPr lang="en-US" i="1"/>
              <a:t>annotatedAction</a:t>
            </a:r>
            <a:r>
              <a:rPr lang="en-US"/>
              <a:t> property applied to any </a:t>
            </a:r>
            <a:r>
              <a:rPr lang="en-US" i="1"/>
              <a:t>InformationAction</a:t>
            </a:r>
            <a:r>
              <a:rPr lang="en-US"/>
              <a:t> in the model.</a:t>
            </a:r>
            <a:endParaRPr lang="de-AT"/>
          </a:p>
          <a:p>
            <a:endParaRPr lang="de-AT"/>
          </a:p>
        </p:txBody>
      </p:sp>
      <p:sp>
        <p:nvSpPr>
          <p:cNvPr id="4" name="Foliennummernplatzhalter 3"/>
          <p:cNvSpPr>
            <a:spLocks noGrp="1"/>
          </p:cNvSpPr>
          <p:nvPr>
            <p:ph type="sldNum" sz="quarter" idx="10"/>
          </p:nvPr>
        </p:nvSpPr>
        <p:spPr/>
        <p:txBody>
          <a:bodyPr/>
          <a:lstStyle/>
          <a:p>
            <a:fld id="{399B95C2-AB64-4CB8-9ADD-CDDFF837E074}" type="slidenum">
              <a:rPr lang="de-DE" smtClean="0"/>
              <a:pPr/>
              <a:t>16</a:t>
            </a:fld>
            <a:endParaRPr lang="de-DE"/>
          </a:p>
        </p:txBody>
      </p:sp>
    </p:spTree>
    <p:extLst>
      <p:ext uri="{BB962C8B-B14F-4D97-AF65-F5344CB8AC3E}">
        <p14:creationId xmlns:p14="http://schemas.microsoft.com/office/powerpoint/2010/main" val="35592830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t>The computational viewpoint models research infrastructure having a brokered, service-oriented architecture.  It is based on the need of the scientist to interact with scientific data. To enable this interaction research infrastructures provide interfaces which are charged with particular services. Access to many of these internal services (particularly when invoked by external agents) is overseen by one or more </a:t>
            </a:r>
            <a:r>
              <a:rPr lang="en-US" i="1"/>
              <a:t>brokers</a:t>
            </a:r>
            <a:r>
              <a:rPr lang="en-US"/>
              <a:t> charged with validating requests and providing, where needed, an interoperability layer between heterogeneous components</a:t>
            </a:r>
            <a:r>
              <a:rPr lang="en-US" smtClean="0"/>
              <a:t>.</a:t>
            </a:r>
          </a:p>
          <a:p>
            <a:endParaRPr lang="de-AT"/>
          </a:p>
          <a:p>
            <a:r>
              <a:rPr lang="en-US"/>
              <a:t>The model defines computational objects and the interfaces by which they can be interacted with. Each object </a:t>
            </a:r>
            <a:r>
              <a:rPr lang="en-US" smtClean="0"/>
              <a:t>encapsulates specific  functionalities </a:t>
            </a:r>
            <a:r>
              <a:rPr lang="en-US"/>
              <a:t>that </a:t>
            </a:r>
            <a:r>
              <a:rPr lang="en-US" smtClean="0"/>
              <a:t>need </a:t>
            </a:r>
            <a:r>
              <a:rPr lang="en-US"/>
              <a:t>to be collectively implemented by a service or resource within the infrastructure. Each object also provides a number of interfaces by which that functionality can be invoked, or by which the object can invoke the functions of other objects</a:t>
            </a:r>
            <a:r>
              <a:rPr lang="en-US" smtClean="0"/>
              <a:t>.</a:t>
            </a:r>
          </a:p>
          <a:p>
            <a:endParaRPr lang="de-AT"/>
          </a:p>
          <a:p>
            <a:r>
              <a:rPr lang="en-US"/>
              <a:t>T</a:t>
            </a:r>
            <a:r>
              <a:rPr lang="en-GB"/>
              <a:t>he model describes core interactions involving the computational objects with their interfaces within and between the five subsystems.</a:t>
            </a:r>
            <a:endParaRPr lang="de-AT"/>
          </a:p>
          <a:p>
            <a:endParaRPr lang="en-GB" altLang="en-US" dirty="0" smtClean="0"/>
          </a:p>
        </p:txBody>
      </p:sp>
      <p:sp>
        <p:nvSpPr>
          <p:cNvPr id="20484" name="Slide Number Placeholder 3"/>
          <p:cNvSpPr>
            <a:spLocks noGrp="1"/>
          </p:cNvSpPr>
          <p:nvPr>
            <p:ph type="sldNum" sz="quarter" idx="5"/>
          </p:nvPr>
        </p:nvSpPr>
        <p:spPr bwMode="auto">
          <a:noFill/>
          <a:ln>
            <a:miter lim="800000"/>
            <a:headEnd/>
            <a:tailEnd/>
          </a:ln>
        </p:spPr>
        <p:txBody>
          <a:bodyPr/>
          <a:lstStyle/>
          <a:p>
            <a:fld id="{FD80B1C5-2880-4039-BF71-DB647571BD0C}" type="slidenum">
              <a:rPr lang="fr-FR" altLang="en-US"/>
              <a:pPr/>
              <a:t>17</a:t>
            </a:fld>
            <a:endParaRPr lang="fr-FR"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t>Each of the five subsystems of the model prescribes a number of </a:t>
            </a:r>
            <a:r>
              <a:rPr lang="en-US" i="1"/>
              <a:t>computational objects</a:t>
            </a:r>
            <a:r>
              <a:rPr lang="en-US"/>
              <a:t> with its interfaces that should be present in an environmental research infrastructure</a:t>
            </a:r>
            <a:r>
              <a:rPr lang="en-US" smtClean="0"/>
              <a:t>.</a:t>
            </a:r>
          </a:p>
          <a:p>
            <a:endParaRPr lang="de-AT"/>
          </a:p>
          <a:p>
            <a:r>
              <a:rPr lang="en-US"/>
              <a:t>Particular attention is paid to interactions between subsystems, as many critical functions intercede in the movement of data from one subsystem to another. These are:</a:t>
            </a:r>
            <a:endParaRPr lang="de-AT"/>
          </a:p>
          <a:p>
            <a:pPr marL="171450" lvl="0" indent="-171450">
              <a:buFont typeface="Arial" pitchFamily="34" charset="0"/>
              <a:buChar char="•"/>
            </a:pPr>
            <a:r>
              <a:rPr lang="en-US" b="1"/>
              <a:t>Brokered data export</a:t>
            </a:r>
            <a:r>
              <a:rPr lang="en-US"/>
              <a:t> (the export of user-requested data);</a:t>
            </a:r>
            <a:endParaRPr lang="de-AT"/>
          </a:p>
          <a:p>
            <a:pPr marL="171450" lvl="0" indent="-171450">
              <a:buFont typeface="Arial" pitchFamily="34" charset="0"/>
              <a:buChar char="•"/>
            </a:pPr>
            <a:r>
              <a:rPr lang="en-US" b="1"/>
              <a:t>Brokered data import</a:t>
            </a:r>
            <a:r>
              <a:rPr lang="en-US"/>
              <a:t> (the import of user-provided data);</a:t>
            </a:r>
            <a:endParaRPr lang="de-AT"/>
          </a:p>
          <a:p>
            <a:pPr marL="171450" lvl="0" indent="-171450">
              <a:buFont typeface="Arial" pitchFamily="34" charset="0"/>
              <a:buChar char="•"/>
            </a:pPr>
            <a:r>
              <a:rPr lang="en-US" b="1"/>
              <a:t>Brokered data query</a:t>
            </a:r>
            <a:r>
              <a:rPr lang="en-US"/>
              <a:t> (the querying of curated data by users);</a:t>
            </a:r>
            <a:endParaRPr lang="de-AT"/>
          </a:p>
          <a:p>
            <a:pPr marL="171450" lvl="0" indent="-171450">
              <a:buFont typeface="Arial" pitchFamily="34" charset="0"/>
              <a:buChar char="•"/>
            </a:pPr>
            <a:r>
              <a:rPr lang="en-US" b="1"/>
              <a:t>Citation</a:t>
            </a:r>
            <a:r>
              <a:rPr lang="en-US"/>
              <a:t> (the resolution of data and resources cited in publications);</a:t>
            </a:r>
            <a:endParaRPr lang="de-AT"/>
          </a:p>
          <a:p>
            <a:pPr marL="171450" lvl="0" indent="-171450">
              <a:buFont typeface="Arial" pitchFamily="34" charset="0"/>
              <a:buChar char="•"/>
            </a:pPr>
            <a:r>
              <a:rPr lang="en-US" b="1"/>
              <a:t>Instrument integration</a:t>
            </a:r>
            <a:r>
              <a:rPr lang="en-US"/>
              <a:t> (the integration of new instruments for data acquisition into the infrastructure).</a:t>
            </a:r>
            <a:endParaRPr lang="de-AT"/>
          </a:p>
          <a:p>
            <a:pPr marL="171450" lvl="0" indent="-171450">
              <a:buFont typeface="Arial" pitchFamily="34" charset="0"/>
              <a:buChar char="•"/>
            </a:pPr>
            <a:r>
              <a:rPr lang="en-US" b="1"/>
              <a:t>Internal data staging</a:t>
            </a:r>
            <a:r>
              <a:rPr lang="en-US"/>
              <a:t> (the preparation of curated data for processing);</a:t>
            </a:r>
            <a:endParaRPr lang="de-AT"/>
          </a:p>
          <a:p>
            <a:pPr marL="171450" lvl="0" indent="-171450">
              <a:buFont typeface="Arial" pitchFamily="34" charset="0"/>
              <a:buChar char="•"/>
            </a:pPr>
            <a:r>
              <a:rPr lang="en-US" b="1"/>
              <a:t>Processed data import</a:t>
            </a:r>
            <a:r>
              <a:rPr lang="en-US"/>
              <a:t> (the curation of results derived from processing);</a:t>
            </a:r>
            <a:endParaRPr lang="de-AT"/>
          </a:p>
          <a:p>
            <a:pPr marL="171450" lvl="0" indent="-171450">
              <a:buFont typeface="Arial" pitchFamily="34" charset="0"/>
              <a:buChar char="•"/>
            </a:pPr>
            <a:r>
              <a:rPr lang="en-US" b="1"/>
              <a:t>Raw data collection</a:t>
            </a:r>
            <a:r>
              <a:rPr lang="en-US"/>
              <a:t> (the acquisition of raw data from integrated data sources);</a:t>
            </a:r>
            <a:endParaRPr lang="de-AT"/>
          </a:p>
          <a:p>
            <a:endParaRPr lang="en-GB" altLang="en-US" dirty="0" smtClean="0"/>
          </a:p>
        </p:txBody>
      </p:sp>
      <p:sp>
        <p:nvSpPr>
          <p:cNvPr id="20484" name="Slide Number Placeholder 3"/>
          <p:cNvSpPr>
            <a:spLocks noGrp="1"/>
          </p:cNvSpPr>
          <p:nvPr>
            <p:ph type="sldNum" sz="quarter" idx="5"/>
          </p:nvPr>
        </p:nvSpPr>
        <p:spPr bwMode="auto">
          <a:noFill/>
          <a:ln>
            <a:miter lim="800000"/>
            <a:headEnd/>
            <a:tailEnd/>
          </a:ln>
        </p:spPr>
        <p:txBody>
          <a:bodyPr/>
          <a:lstStyle/>
          <a:p>
            <a:fld id="{FD80B1C5-2880-4039-BF71-DB647571BD0C}" type="slidenum">
              <a:rPr lang="fr-FR" altLang="en-US"/>
              <a:pPr/>
              <a:t>18</a:t>
            </a:fld>
            <a:endParaRPr lang="fr-FR"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normAutofit lnSpcReduction="10000"/>
          </a:bodyPr>
          <a:lstStyle/>
          <a:p>
            <a:r>
              <a:rPr lang="en-US"/>
              <a:t>To access the functions encapsulated by the </a:t>
            </a:r>
            <a:r>
              <a:rPr lang="en-US" b="1"/>
              <a:t>computation object</a:t>
            </a:r>
            <a:r>
              <a:rPr lang="en-US"/>
              <a:t>, they can have </a:t>
            </a:r>
            <a:endParaRPr lang="de-AT"/>
          </a:p>
          <a:p>
            <a:pPr lvl="0"/>
            <a:r>
              <a:rPr lang="en-US" b="1"/>
              <a:t>Operational interfaces</a:t>
            </a:r>
            <a:r>
              <a:rPr lang="en-US"/>
              <a:t>: which are used to pass messages between objects used to coordinate general infrastructure operations such as querying a data resource or configuring a service. A given operation interface must be either a </a:t>
            </a:r>
            <a:r>
              <a:rPr lang="en-US" i="1"/>
              <a:t>server</a:t>
            </a:r>
            <a:r>
              <a:rPr lang="en-US"/>
              <a:t> (providing functions to be invoked by other objects) or a </a:t>
            </a:r>
            <a:r>
              <a:rPr lang="en-US" i="1"/>
              <a:t>client</a:t>
            </a:r>
            <a:r>
              <a:rPr lang="en-US"/>
              <a:t> (providing functions by which operations can be invoked on other objects).</a:t>
            </a:r>
            <a:endParaRPr lang="de-AT"/>
          </a:p>
          <a:p>
            <a:pPr lvl="0"/>
            <a:r>
              <a:rPr lang="en-US" b="1"/>
              <a:t>Stream interfaces</a:t>
            </a:r>
            <a:r>
              <a:rPr lang="en-US"/>
              <a:t>: which are used to deliver data from one part of the infrastructure to another. A </a:t>
            </a:r>
            <a:r>
              <a:rPr lang="en-US" i="1"/>
              <a:t>producer</a:t>
            </a:r>
            <a:r>
              <a:rPr lang="en-US"/>
              <a:t> interface streams data to one or more bound </a:t>
            </a:r>
            <a:r>
              <a:rPr lang="en-US" i="1"/>
              <a:t>consumer</a:t>
            </a:r>
            <a:r>
              <a:rPr lang="en-US"/>
              <a:t> interfaces as long as there is data to transfer and the consumer is available to receive that data.</a:t>
            </a:r>
            <a:endParaRPr lang="de-AT"/>
          </a:p>
          <a:p>
            <a:pPr lvl="0"/>
            <a:r>
              <a:rPr lang="en-US" b="1"/>
              <a:t>Capabilities</a:t>
            </a:r>
            <a:r>
              <a:rPr lang="en-US"/>
              <a:t>: some computational objects possess the right to create other computational objects</a:t>
            </a:r>
            <a:endParaRPr lang="de-AT"/>
          </a:p>
          <a:p>
            <a:pPr lvl="0"/>
            <a:r>
              <a:rPr lang="en-US"/>
              <a:t>A </a:t>
            </a:r>
            <a:r>
              <a:rPr lang="en-US" b="1"/>
              <a:t>binding</a:t>
            </a:r>
            <a:r>
              <a:rPr lang="en-US"/>
              <a:t> is an established connection between two or more interfaces in order to support interaction between the computational objects to which those interfaces belong. A client interface can be bound to any server interface that supports all its prescribed functionality. Once bound via their corresponding interfaces, two objects can invoke functions on one another to achieve some task (such as configuration of an instrument or establishment of a persistent data movement channel).</a:t>
            </a:r>
            <a:endParaRPr lang="de-AT"/>
          </a:p>
          <a:p>
            <a:pPr lvl="0"/>
            <a:r>
              <a:rPr lang="en-US" b="1"/>
              <a:t>Primitive bindings</a:t>
            </a:r>
            <a:r>
              <a:rPr lang="en-US"/>
              <a:t> can be established between any client / server pair or producer / consumer pair as appropriate. </a:t>
            </a:r>
            <a:endParaRPr lang="de-AT"/>
          </a:p>
          <a:p>
            <a:pPr lvl="0"/>
            <a:r>
              <a:rPr lang="en-US" b="1"/>
              <a:t>Compound bindings</a:t>
            </a:r>
            <a:r>
              <a:rPr lang="en-US"/>
              <a:t> between three or more interfaces can be realized via the creation of </a:t>
            </a:r>
            <a:r>
              <a:rPr lang="en-US" i="1"/>
              <a:t>binding objects</a:t>
            </a:r>
            <a:r>
              <a:rPr lang="en-US"/>
              <a:t>, a special class of transitory computational object that can be used to coordinate complex interactions by providing primitive bindings to all required interfaces.</a:t>
            </a:r>
            <a:endParaRPr lang="de-AT"/>
          </a:p>
          <a:p>
            <a:endParaRPr lang="en-GB" altLang="en-US" dirty="0" smtClean="0"/>
          </a:p>
        </p:txBody>
      </p:sp>
      <p:sp>
        <p:nvSpPr>
          <p:cNvPr id="20484" name="Slide Number Placeholder 3"/>
          <p:cNvSpPr>
            <a:spLocks noGrp="1"/>
          </p:cNvSpPr>
          <p:nvPr>
            <p:ph type="sldNum" sz="quarter" idx="5"/>
          </p:nvPr>
        </p:nvSpPr>
        <p:spPr bwMode="auto">
          <a:noFill/>
          <a:ln>
            <a:miter lim="800000"/>
            <a:headEnd/>
            <a:tailEnd/>
          </a:ln>
        </p:spPr>
        <p:txBody>
          <a:bodyPr/>
          <a:lstStyle/>
          <a:p>
            <a:fld id="{FD80B1C5-2880-4039-BF71-DB647571BD0C}" type="slidenum">
              <a:rPr lang="fr-FR" altLang="en-US"/>
              <a:pPr/>
              <a:t>19</a:t>
            </a:fld>
            <a:endParaRPr lang="fr-FR"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t>The intention of the ENVRI Reference Model </a:t>
            </a:r>
            <a:r>
              <a:rPr lang="en-US" smtClean="0"/>
              <a:t>is</a:t>
            </a:r>
          </a:p>
          <a:p>
            <a:endParaRPr lang="de-AT"/>
          </a:p>
          <a:p>
            <a:pPr marL="171450" indent="-171450">
              <a:spcAft>
                <a:spcPts val="1200"/>
              </a:spcAft>
              <a:buFont typeface="Arial" pitchFamily="34" charset="0"/>
              <a:buChar char="•"/>
              <a:defRPr/>
            </a:pPr>
            <a:r>
              <a:rPr lang="en-GB">
                <a:solidFill>
                  <a:schemeClr val="tx1">
                    <a:lumMod val="75000"/>
                    <a:lumOff val="25000"/>
                  </a:schemeClr>
                </a:solidFill>
              </a:rPr>
              <a:t>To help a community reach a common vision.</a:t>
            </a:r>
          </a:p>
          <a:p>
            <a:pPr marL="171450" indent="-171450">
              <a:spcAft>
                <a:spcPts val="1200"/>
              </a:spcAft>
              <a:buFont typeface="Arial" pitchFamily="34" charset="0"/>
              <a:buChar char="•"/>
              <a:defRPr/>
            </a:pPr>
            <a:r>
              <a:rPr lang="en-GB">
                <a:solidFill>
                  <a:schemeClr val="tx1">
                    <a:lumMod val="75000"/>
                    <a:lumOff val="25000"/>
                  </a:schemeClr>
                </a:solidFill>
              </a:rPr>
              <a:t>To provide a common vocabulary for communicating concepts.</a:t>
            </a:r>
          </a:p>
          <a:p>
            <a:pPr marL="171450" indent="-171450">
              <a:spcAft>
                <a:spcPts val="1200"/>
              </a:spcAft>
              <a:buFont typeface="Arial" pitchFamily="34" charset="0"/>
              <a:buChar char="•"/>
              <a:defRPr/>
            </a:pPr>
            <a:r>
              <a:rPr lang="en-GB">
                <a:solidFill>
                  <a:schemeClr val="tx1">
                    <a:lumMod val="75000"/>
                    <a:lumOff val="25000"/>
                  </a:schemeClr>
                </a:solidFill>
              </a:rPr>
              <a:t>To provide a uniform framework into which components of different research infrastructures can be placed.</a:t>
            </a:r>
          </a:p>
          <a:p>
            <a:pPr marL="171450" indent="-171450">
              <a:spcAft>
                <a:spcPts val="1200"/>
              </a:spcAft>
              <a:buFont typeface="Arial" pitchFamily="34" charset="0"/>
              <a:buChar char="•"/>
              <a:defRPr/>
            </a:pPr>
            <a:r>
              <a:rPr lang="en-GB">
                <a:solidFill>
                  <a:schemeClr val="tx1">
                    <a:lumMod val="75000"/>
                    <a:lumOff val="25000"/>
                  </a:schemeClr>
                </a:solidFill>
              </a:rPr>
              <a:t>To provide standard solutions to common problems.</a:t>
            </a:r>
          </a:p>
          <a:p>
            <a:pPr marL="171450" indent="-171450">
              <a:spcAft>
                <a:spcPts val="1200"/>
              </a:spcAft>
              <a:buFont typeface="Arial" pitchFamily="34" charset="0"/>
              <a:buChar char="•"/>
              <a:defRPr/>
            </a:pPr>
            <a:r>
              <a:rPr lang="en-GB">
                <a:solidFill>
                  <a:schemeClr val="tx1">
                    <a:lumMod val="75000"/>
                    <a:lumOff val="25000"/>
                  </a:schemeClr>
                </a:solidFill>
              </a:rPr>
              <a:t>To secure interoperability between implementations of services.</a:t>
            </a:r>
          </a:p>
          <a:p>
            <a:pPr marL="171450" indent="-171450">
              <a:spcAft>
                <a:spcPts val="1200"/>
              </a:spcAft>
              <a:buFont typeface="Arial" pitchFamily="34" charset="0"/>
              <a:buChar char="•"/>
              <a:defRPr/>
            </a:pPr>
            <a:r>
              <a:rPr lang="en-GB">
                <a:solidFill>
                  <a:schemeClr val="tx1">
                    <a:lumMod val="75000"/>
                    <a:lumOff val="25000"/>
                  </a:schemeClr>
                </a:solidFill>
              </a:rPr>
              <a:t>To enable reuse and sharing of resources, and to avoid duplication of effort.</a:t>
            </a:r>
            <a:endParaRPr lang="en-GB" dirty="0">
              <a:solidFill>
                <a:schemeClr val="tx1">
                  <a:lumMod val="75000"/>
                  <a:lumOff val="25000"/>
                </a:schemeClr>
              </a:solidFill>
            </a:endParaRP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Calibri" pitchFamily="34" charset="0"/>
              </a:defRPr>
            </a:lvl1pPr>
            <a:lvl2pPr marL="742950" indent="-285750">
              <a:defRPr sz="1200">
                <a:solidFill>
                  <a:schemeClr val="tx1"/>
                </a:solidFill>
                <a:latin typeface="Calibri" pitchFamily="34" charset="0"/>
              </a:defRPr>
            </a:lvl2pPr>
            <a:lvl3pPr marL="1143000" indent="-228600">
              <a:defRPr sz="1200">
                <a:solidFill>
                  <a:schemeClr val="tx1"/>
                </a:solidFill>
                <a:latin typeface="Calibri" pitchFamily="34" charset="0"/>
              </a:defRPr>
            </a:lvl3pPr>
            <a:lvl4pPr marL="1600200" indent="-228600">
              <a:defRPr sz="1200">
                <a:solidFill>
                  <a:schemeClr val="tx1"/>
                </a:solidFill>
                <a:latin typeface="Calibri" pitchFamily="34" charset="0"/>
              </a:defRPr>
            </a:lvl4pPr>
            <a:lvl5pPr marL="2057400" indent="-228600">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fld id="{00948E07-7C3F-4AD0-AF58-72886DAB8F79}" type="slidenum">
              <a:rPr lang="fr-FR" altLang="en-US"/>
              <a:pPr/>
              <a:t>2</a:t>
            </a:fld>
            <a:endParaRPr lang="fr-FR"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a:t>This slide shows a list of the defined </a:t>
            </a:r>
            <a:r>
              <a:rPr lang="en-US" b="1"/>
              <a:t>computational objects, the interfaces and capabilities</a:t>
            </a:r>
            <a:r>
              <a:rPr lang="en-US"/>
              <a:t> as they are modeled in the ontology of the ENVRI reference model.</a:t>
            </a:r>
            <a:endParaRPr lang="de-AT"/>
          </a:p>
          <a:p>
            <a:r>
              <a:rPr lang="en-US" b="1"/>
              <a:t>Binding objects </a:t>
            </a:r>
            <a:r>
              <a:rPr lang="en-US"/>
              <a:t>are a special class of computational objects with the ability to coordinate more than two interfaces</a:t>
            </a:r>
            <a:r>
              <a:rPr lang="en-US" smtClean="0"/>
              <a:t>.</a:t>
            </a:r>
          </a:p>
          <a:p>
            <a:endParaRPr lang="de-AT"/>
          </a:p>
          <a:p>
            <a:r>
              <a:rPr lang="en-US"/>
              <a:t>As you can see many client and server interfaces designed to work together in the Reference Model share the same name; when bound in diagrams, the binding itself is identified by that shared name.</a:t>
            </a:r>
            <a:endParaRPr lang="de-AT"/>
          </a:p>
          <a:p>
            <a:endParaRPr lang="de-AT"/>
          </a:p>
        </p:txBody>
      </p:sp>
      <p:sp>
        <p:nvSpPr>
          <p:cNvPr id="4" name="Foliennummernplatzhalter 3"/>
          <p:cNvSpPr>
            <a:spLocks noGrp="1"/>
          </p:cNvSpPr>
          <p:nvPr>
            <p:ph type="sldNum" sz="quarter" idx="10"/>
          </p:nvPr>
        </p:nvSpPr>
        <p:spPr/>
        <p:txBody>
          <a:bodyPr/>
          <a:lstStyle/>
          <a:p>
            <a:fld id="{399B95C2-AB64-4CB8-9ADD-CDDFF837E074}" type="slidenum">
              <a:rPr lang="de-DE" smtClean="0"/>
              <a:pPr/>
              <a:t>20</a:t>
            </a:fld>
            <a:endParaRPr lang="de-DE"/>
          </a:p>
        </p:txBody>
      </p:sp>
    </p:spTree>
    <p:extLst>
      <p:ext uri="{BB962C8B-B14F-4D97-AF65-F5344CB8AC3E}">
        <p14:creationId xmlns:p14="http://schemas.microsoft.com/office/powerpoint/2010/main" val="16754355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r>
              <a:rPr lang="en-US"/>
              <a:t>This slide shows how the interfaces are modeled in the ontology and how they are illustrated in an UML diagram.</a:t>
            </a:r>
            <a:endParaRPr lang="de-AT"/>
          </a:p>
          <a:p>
            <a:r>
              <a:rPr lang="en-US"/>
              <a:t> </a:t>
            </a:r>
            <a:endParaRPr lang="de-AT"/>
          </a:p>
          <a:p>
            <a:r>
              <a:rPr lang="en-US"/>
              <a:t>In case of an </a:t>
            </a:r>
            <a:r>
              <a:rPr lang="en-US" b="1"/>
              <a:t>operational interface</a:t>
            </a:r>
            <a:r>
              <a:rPr lang="en-US"/>
              <a:t> a computational object has a client interface and another computational object has a server interface which correspond to each other and are connected via a primitive binding.</a:t>
            </a:r>
            <a:endParaRPr lang="de-AT"/>
          </a:p>
          <a:p>
            <a:r>
              <a:rPr lang="en-US"/>
              <a:t> </a:t>
            </a:r>
            <a:endParaRPr lang="de-AT"/>
          </a:p>
          <a:p>
            <a:r>
              <a:rPr lang="en-US"/>
              <a:t>The client interface at the acquisition service object invokes the function instrument configuration on the server interface at the instrument controller object. </a:t>
            </a:r>
            <a:endParaRPr lang="de-AT"/>
          </a:p>
          <a:p>
            <a:r>
              <a:rPr lang="en-US"/>
              <a:t> </a:t>
            </a:r>
            <a:endParaRPr lang="de-AT"/>
          </a:p>
          <a:p>
            <a:r>
              <a:rPr lang="en-US"/>
              <a:t>In diagrams, client and server interfaces are linked using 'ball and socket' notation: clients expose sockets (half-circles) whilst servers expose balls (closed-circles).</a:t>
            </a:r>
            <a:endParaRPr lang="de-AT"/>
          </a:p>
          <a:p>
            <a:r>
              <a:rPr lang="en-US"/>
              <a:t> </a:t>
            </a:r>
            <a:endParaRPr lang="de-AT"/>
          </a:p>
          <a:p>
            <a:r>
              <a:rPr lang="en-US"/>
              <a:t>In case of a </a:t>
            </a:r>
            <a:r>
              <a:rPr lang="en-US" b="1"/>
              <a:t>stream interface</a:t>
            </a:r>
            <a:r>
              <a:rPr lang="en-US"/>
              <a:t> a computational object has a producer interface and another computational object has a consumer interface which correspond to each other and are connected via a primitive binding.</a:t>
            </a:r>
            <a:endParaRPr lang="de-AT"/>
          </a:p>
          <a:p>
            <a:r>
              <a:rPr lang="en-US"/>
              <a:t> </a:t>
            </a:r>
            <a:endParaRPr lang="de-AT"/>
          </a:p>
          <a:p>
            <a:r>
              <a:rPr lang="en-US"/>
              <a:t>The example shows that the producer interface of the instrument controller object delivers raw data to the consumer interface of the data store controller object. </a:t>
            </a:r>
            <a:endParaRPr lang="de-AT"/>
          </a:p>
          <a:p>
            <a:r>
              <a:rPr lang="en-US"/>
              <a:t> </a:t>
            </a:r>
            <a:endParaRPr lang="de-AT"/>
          </a:p>
          <a:p>
            <a:r>
              <a:rPr lang="en-US"/>
              <a:t>In diagrams, producer and consumer stream interfaces are linked using a double-arrow notation: the arrow-head points away from producers, towards consumers.</a:t>
            </a:r>
            <a:endParaRPr lang="de-AT"/>
          </a:p>
          <a:p>
            <a:r>
              <a:rPr lang="en-US"/>
              <a:t>In case of </a:t>
            </a:r>
            <a:r>
              <a:rPr lang="en-US" b="1"/>
              <a:t>capabilities</a:t>
            </a:r>
            <a:r>
              <a:rPr lang="en-US"/>
              <a:t> a computational object has a specific capability. </a:t>
            </a:r>
            <a:endParaRPr lang="de-AT"/>
          </a:p>
          <a:p>
            <a:r>
              <a:rPr lang="en-US"/>
              <a:t> </a:t>
            </a:r>
            <a:endParaRPr lang="de-AT"/>
          </a:p>
          <a:p>
            <a:r>
              <a:rPr lang="en-US"/>
              <a:t>In the example the science gateway has the capability to produce a new user laboratory.</a:t>
            </a:r>
            <a:endParaRPr lang="de-AT"/>
          </a:p>
          <a:p>
            <a:r>
              <a:rPr lang="en-US"/>
              <a:t> </a:t>
            </a:r>
            <a:endParaRPr lang="de-AT"/>
          </a:p>
          <a:p>
            <a:r>
              <a:rPr lang="en-US"/>
              <a:t>In diagrams, the ability to create objects is noted by a single filled arrow extending from the creating object to the object being created, with the annotation 'new &lt;object&gt;'</a:t>
            </a:r>
            <a:endParaRPr lang="de-AT"/>
          </a:p>
          <a:p>
            <a:endParaRPr lang="de-DE" dirty="0"/>
          </a:p>
        </p:txBody>
      </p:sp>
      <p:sp>
        <p:nvSpPr>
          <p:cNvPr id="4" name="Foliennummernplatzhalter 3"/>
          <p:cNvSpPr>
            <a:spLocks noGrp="1"/>
          </p:cNvSpPr>
          <p:nvPr>
            <p:ph type="sldNum" sz="quarter" idx="10"/>
          </p:nvPr>
        </p:nvSpPr>
        <p:spPr/>
        <p:txBody>
          <a:bodyPr/>
          <a:lstStyle/>
          <a:p>
            <a:fld id="{399B95C2-AB64-4CB8-9ADD-CDDFF837E074}" type="slidenum">
              <a:rPr lang="de-DE" smtClean="0"/>
              <a:pPr/>
              <a:t>21</a:t>
            </a:fld>
            <a:endParaRPr lang="de-D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a:t>Thank you for listening. </a:t>
            </a:r>
            <a:endParaRPr lang="de-AT"/>
          </a:p>
          <a:p>
            <a:r>
              <a:rPr lang="en-US"/>
              <a:t>This was the first presentation within a threefold training </a:t>
            </a:r>
            <a:r>
              <a:rPr lang="en-US" smtClean="0"/>
              <a:t>package:</a:t>
            </a:r>
          </a:p>
          <a:p>
            <a:r>
              <a:rPr lang="en-US" smtClean="0"/>
              <a:t> </a:t>
            </a:r>
            <a:endParaRPr lang="de-AT"/>
          </a:p>
          <a:p>
            <a:pPr marL="514350" indent="-514350">
              <a:buAutoNum type="arabicParenR"/>
            </a:pPr>
            <a:r>
              <a:rPr lang="de-DE">
                <a:solidFill>
                  <a:schemeClr val="tx1">
                    <a:lumMod val="75000"/>
                    <a:lumOff val="25000"/>
                  </a:schemeClr>
                </a:solidFill>
              </a:rPr>
              <a:t>An introduction and overview of the viewpoints and basic components of the Model.</a:t>
            </a:r>
          </a:p>
          <a:p>
            <a:pPr marL="514350" indent="-514350">
              <a:buAutoNum type="arabicParenR"/>
            </a:pPr>
            <a:r>
              <a:rPr lang="de-DE">
                <a:solidFill>
                  <a:schemeClr val="tx1">
                    <a:lumMod val="75000"/>
                    <a:lumOff val="25000"/>
                  </a:schemeClr>
                </a:solidFill>
              </a:rPr>
              <a:t>An explanation of major processes by comparing the different viewpoints of the Model.</a:t>
            </a:r>
          </a:p>
          <a:p>
            <a:pPr marL="514350" indent="-514350">
              <a:buAutoNum type="arabicParenR"/>
            </a:pPr>
            <a:r>
              <a:rPr lang="de-DE">
                <a:solidFill>
                  <a:schemeClr val="tx1">
                    <a:lumMod val="75000"/>
                    <a:lumOff val="25000"/>
                  </a:schemeClr>
                </a:solidFill>
              </a:rPr>
              <a:t>A number of examples of realizations of the Model.</a:t>
            </a:r>
          </a:p>
          <a:p>
            <a:pPr lvl="0"/>
            <a:endParaRPr lang="de-AT"/>
          </a:p>
          <a:p>
            <a:r>
              <a:rPr lang="en-US"/>
              <a:t> </a:t>
            </a:r>
            <a:endParaRPr lang="de-AT"/>
          </a:p>
          <a:p>
            <a:r>
              <a:rPr lang="en-US"/>
              <a:t>For further information please go to this website: </a:t>
            </a:r>
            <a:r>
              <a:rPr lang="en-US" u="sng">
                <a:hlinkClick r:id="rId3"/>
              </a:rPr>
              <a:t>http://envri.eu/rm</a:t>
            </a:r>
            <a:endParaRPr lang="de-AT"/>
          </a:p>
          <a:p>
            <a:endParaRPr lang="de-AT"/>
          </a:p>
        </p:txBody>
      </p:sp>
      <p:sp>
        <p:nvSpPr>
          <p:cNvPr id="4" name="Foliennummernplatzhalter 3"/>
          <p:cNvSpPr>
            <a:spLocks noGrp="1"/>
          </p:cNvSpPr>
          <p:nvPr>
            <p:ph type="sldNum" sz="quarter" idx="10"/>
          </p:nvPr>
        </p:nvSpPr>
        <p:spPr/>
        <p:txBody>
          <a:bodyPr/>
          <a:lstStyle/>
          <a:p>
            <a:fld id="{399B95C2-AB64-4CB8-9ADD-CDDFF837E074}" type="slidenum">
              <a:rPr lang="de-DE" smtClean="0"/>
              <a:pPr/>
              <a:t>22</a:t>
            </a:fld>
            <a:endParaRPr lang="de-DE"/>
          </a:p>
        </p:txBody>
      </p:sp>
    </p:spTree>
    <p:extLst>
      <p:ext uri="{BB962C8B-B14F-4D97-AF65-F5344CB8AC3E}">
        <p14:creationId xmlns:p14="http://schemas.microsoft.com/office/powerpoint/2010/main" val="26057427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a:t>The ENVRI Reference Model is first of all an</a:t>
            </a:r>
            <a:br>
              <a:rPr lang="en-US"/>
            </a:br>
            <a:r>
              <a:rPr lang="en-GB"/>
              <a:t>abstract conceptual model to describe the data and </a:t>
            </a:r>
            <a:r>
              <a:rPr lang="en-GB" smtClean="0"/>
              <a:t>computation requirements </a:t>
            </a:r>
            <a:r>
              <a:rPr lang="en-GB"/>
              <a:t>of </a:t>
            </a:r>
            <a:r>
              <a:rPr lang="en-GB" smtClean="0"/>
              <a:t>Environmental  </a:t>
            </a:r>
            <a:r>
              <a:rPr lang="en-GB"/>
              <a:t>Research Infrastructures, while capturing common requirements as well as state of the art design experiences with the purpose to support future implementations</a:t>
            </a:r>
            <a:r>
              <a:rPr lang="en-GB" smtClean="0"/>
              <a:t>.</a:t>
            </a:r>
          </a:p>
          <a:p>
            <a:r>
              <a:rPr lang="en-GB"/>
              <a:t/>
            </a:r>
            <a:br>
              <a:rPr lang="en-GB"/>
            </a:br>
            <a:r>
              <a:rPr lang="en-GB"/>
              <a:t>In addition it is a taxonomy for IT models whereas a taxonomy is a hierarchical list of concepts with their definitions. It is also provided as a simple structured ontology, where the concepts are moreover linked to each other via properties</a:t>
            </a:r>
            <a:r>
              <a:rPr lang="en-GB" smtClean="0"/>
              <a:t>.</a:t>
            </a:r>
          </a:p>
          <a:p>
            <a:endParaRPr lang="de-AT"/>
          </a:p>
          <a:p>
            <a:r>
              <a:rPr lang="en-GB"/>
              <a:t>The Reference Model is built based on the </a:t>
            </a:r>
            <a:r>
              <a:rPr lang="en-US"/>
              <a:t>Open Distributed Processing (ODP) </a:t>
            </a:r>
            <a:r>
              <a:rPr lang="en-US" smtClean="0"/>
              <a:t>framework.</a:t>
            </a:r>
            <a:endParaRPr lang="de-AT"/>
          </a:p>
          <a:p>
            <a:endParaRPr lang="de-AT"/>
          </a:p>
        </p:txBody>
      </p:sp>
      <p:sp>
        <p:nvSpPr>
          <p:cNvPr id="4" name="Foliennummernplatzhalter 3"/>
          <p:cNvSpPr>
            <a:spLocks noGrp="1"/>
          </p:cNvSpPr>
          <p:nvPr>
            <p:ph type="sldNum" sz="quarter" idx="10"/>
          </p:nvPr>
        </p:nvSpPr>
        <p:spPr/>
        <p:txBody>
          <a:bodyPr/>
          <a:lstStyle/>
          <a:p>
            <a:fld id="{399B95C2-AB64-4CB8-9ADD-CDDFF837E074}" type="slidenum">
              <a:rPr lang="de-DE" smtClean="0"/>
              <a:pPr/>
              <a:t>3</a:t>
            </a:fld>
            <a:endParaRPr lang="de-DE"/>
          </a:p>
        </p:txBody>
      </p:sp>
    </p:spTree>
    <p:extLst>
      <p:ext uri="{BB962C8B-B14F-4D97-AF65-F5344CB8AC3E}">
        <p14:creationId xmlns:p14="http://schemas.microsoft.com/office/powerpoint/2010/main" val="25120457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a:t>ODP is an international standard for designing open, distributed processing systems. </a:t>
            </a:r>
            <a:endParaRPr lang="en-US" smtClean="0"/>
          </a:p>
          <a:p>
            <a:r>
              <a:rPr lang="en-US" smtClean="0"/>
              <a:t>It </a:t>
            </a:r>
            <a:r>
              <a:rPr lang="en-US"/>
              <a:t>provides an overall conceptual framework including a terminology for building distributed systems in an incremental manner.  </a:t>
            </a:r>
            <a:endParaRPr lang="en-US" smtClean="0"/>
          </a:p>
          <a:p>
            <a:endParaRPr lang="de-AT"/>
          </a:p>
          <a:p>
            <a:r>
              <a:rPr lang="en-US"/>
              <a:t>It helps structure thinking when developing complex systems being object modelling oriented and viewpoint based.</a:t>
            </a:r>
            <a:endParaRPr lang="de-AT"/>
          </a:p>
        </p:txBody>
      </p:sp>
      <p:sp>
        <p:nvSpPr>
          <p:cNvPr id="4" name="Foliennummernplatzhalter 3"/>
          <p:cNvSpPr>
            <a:spLocks noGrp="1"/>
          </p:cNvSpPr>
          <p:nvPr>
            <p:ph type="sldNum" sz="quarter" idx="10"/>
          </p:nvPr>
        </p:nvSpPr>
        <p:spPr/>
        <p:txBody>
          <a:bodyPr/>
          <a:lstStyle/>
          <a:p>
            <a:fld id="{399B95C2-AB64-4CB8-9ADD-CDDFF837E074}" type="slidenum">
              <a:rPr lang="de-DE" smtClean="0"/>
              <a:pPr/>
              <a:t>4</a:t>
            </a:fld>
            <a:endParaRPr lang="de-DE"/>
          </a:p>
        </p:txBody>
      </p:sp>
    </p:spTree>
    <p:extLst>
      <p:ext uri="{BB962C8B-B14F-4D97-AF65-F5344CB8AC3E}">
        <p14:creationId xmlns:p14="http://schemas.microsoft.com/office/powerpoint/2010/main" val="17844292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r>
              <a:rPr lang="en-US"/>
              <a:t>A </a:t>
            </a:r>
            <a:r>
              <a:rPr lang="en-US" i="1"/>
              <a:t>viewpoint</a:t>
            </a:r>
            <a:r>
              <a:rPr lang="en-US"/>
              <a:t> on a system is an abstraction that yields a specification of the whole system related to a particular set of concerns</a:t>
            </a:r>
            <a:r>
              <a:rPr lang="en-US" smtClean="0"/>
              <a:t>.</a:t>
            </a:r>
          </a:p>
          <a:p>
            <a:endParaRPr lang="de-AT"/>
          </a:p>
          <a:p>
            <a:r>
              <a:rPr lang="en-US"/>
              <a:t>The ODP reference model defines five specific </a:t>
            </a:r>
            <a:r>
              <a:rPr lang="en-US" smtClean="0"/>
              <a:t>viewpoints</a:t>
            </a:r>
          </a:p>
          <a:p>
            <a:endParaRPr lang="de-AT"/>
          </a:p>
          <a:p>
            <a:r>
              <a:rPr lang="en-US"/>
              <a:t>The </a:t>
            </a:r>
            <a:r>
              <a:rPr lang="en-US" b="1" i="1"/>
              <a:t>Enterprise Viewpoint</a:t>
            </a:r>
            <a:r>
              <a:rPr lang="en-US"/>
              <a:t> concerns the organisational situation in which business takes place. So it answers the questions what for?, why?, who?, when?</a:t>
            </a:r>
            <a:endParaRPr lang="de-AT"/>
          </a:p>
          <a:p>
            <a:r>
              <a:rPr lang="en-US"/>
              <a:t>The </a:t>
            </a:r>
            <a:r>
              <a:rPr lang="en-US" b="1" i="1"/>
              <a:t>Information Viewpoint</a:t>
            </a:r>
            <a:r>
              <a:rPr lang="en-US"/>
              <a:t> deals with the modelling of the shared information manipulated within the system of interest; so tells what it is about.</a:t>
            </a:r>
            <a:endParaRPr lang="de-AT"/>
          </a:p>
          <a:p>
            <a:r>
              <a:rPr lang="en-US"/>
              <a:t> </a:t>
            </a:r>
            <a:endParaRPr lang="de-AT"/>
          </a:p>
          <a:p>
            <a:r>
              <a:rPr lang="en-US"/>
              <a:t>The </a:t>
            </a:r>
            <a:r>
              <a:rPr lang="en-US" b="1" i="1"/>
              <a:t>Computational Viewpoint</a:t>
            </a:r>
            <a:r>
              <a:rPr lang="en-US"/>
              <a:t> concerns the design of the analytical, modelling and simulation processes and applications provided by the system and explains how each bit works.</a:t>
            </a:r>
            <a:endParaRPr lang="de-AT"/>
          </a:p>
          <a:p>
            <a:r>
              <a:rPr lang="en-US"/>
              <a:t> </a:t>
            </a:r>
            <a:endParaRPr lang="de-AT"/>
          </a:p>
          <a:p>
            <a:r>
              <a:rPr lang="en-US"/>
              <a:t>The </a:t>
            </a:r>
            <a:r>
              <a:rPr lang="en-US" b="1" i="1"/>
              <a:t>Engineering Viewpoint</a:t>
            </a:r>
            <a:r>
              <a:rPr lang="en-US"/>
              <a:t> tackles the problems of diversity in infrastructure provision; it gives the prescriptions for supporting the necessary abstract computational interactions in a range of different concrete situations and answers how the bits work together</a:t>
            </a:r>
            <a:endParaRPr lang="de-AT"/>
          </a:p>
          <a:p>
            <a:r>
              <a:rPr lang="en-US"/>
              <a:t> </a:t>
            </a:r>
            <a:endParaRPr lang="de-AT"/>
          </a:p>
          <a:p>
            <a:r>
              <a:rPr lang="en-US"/>
              <a:t>The </a:t>
            </a:r>
            <a:r>
              <a:rPr lang="en-US" b="1" i="1"/>
              <a:t>Technology Viewpoint</a:t>
            </a:r>
            <a:r>
              <a:rPr lang="en-US"/>
              <a:t> concerns real-world constraints (such as restrictions on the facilities and technologies available to implement the system) applied to the existing computing platforms on which the computational processes must execute.</a:t>
            </a:r>
            <a:endParaRPr lang="de-AT"/>
          </a:p>
          <a:p>
            <a:r>
              <a:rPr lang="en-US"/>
              <a:t> </a:t>
            </a:r>
            <a:endParaRPr lang="de-AT"/>
          </a:p>
          <a:p>
            <a:r>
              <a:rPr lang="en-US"/>
              <a:t>The first version of ENVRI Reference Model concentrates on three of the five viewpoints.</a:t>
            </a:r>
            <a:endParaRPr lang="de-AT"/>
          </a:p>
          <a:p>
            <a:r>
              <a:rPr lang="en-US"/>
              <a:t>The Enterprise Viewpoint, which focuses on the organisational situation of research infrastructures. In order to  better communicate with the ENVRI community, it is furtheron named as </a:t>
            </a:r>
            <a:r>
              <a:rPr lang="en-US" b="1"/>
              <a:t>Science </a:t>
            </a:r>
            <a:r>
              <a:rPr lang="en-US" b="1" smtClean="0"/>
              <a:t>Viewpoint.</a:t>
            </a:r>
            <a:endParaRPr lang="de-AT"/>
          </a:p>
          <a:p>
            <a:r>
              <a:rPr lang="en-US"/>
              <a:t>The </a:t>
            </a:r>
            <a:r>
              <a:rPr lang="en-US" b="1"/>
              <a:t>information Viewpoint </a:t>
            </a:r>
            <a:r>
              <a:rPr lang="en-US"/>
              <a:t>and the </a:t>
            </a:r>
            <a:r>
              <a:rPr lang="en-US" b="1"/>
              <a:t>computational viewpoint</a:t>
            </a:r>
            <a:r>
              <a:rPr lang="en-US"/>
              <a:t>. In a future implemenation it is foreseen to include also the engineering and the technology viewpoint, but in this presentation they are no more adressed in detail.</a:t>
            </a:r>
            <a:endParaRPr lang="de-AT"/>
          </a:p>
          <a:p>
            <a:endParaRPr lang="de-AT"/>
          </a:p>
        </p:txBody>
      </p:sp>
      <p:sp>
        <p:nvSpPr>
          <p:cNvPr id="4" name="Foliennummernplatzhalter 3"/>
          <p:cNvSpPr>
            <a:spLocks noGrp="1"/>
          </p:cNvSpPr>
          <p:nvPr>
            <p:ph type="sldNum" sz="quarter" idx="10"/>
          </p:nvPr>
        </p:nvSpPr>
        <p:spPr/>
        <p:txBody>
          <a:bodyPr/>
          <a:lstStyle/>
          <a:p>
            <a:fld id="{399B95C2-AB64-4CB8-9ADD-CDDFF837E074}" type="slidenum">
              <a:rPr lang="de-DE" smtClean="0"/>
              <a:pPr/>
              <a:t>5</a:t>
            </a:fld>
            <a:endParaRPr lang="de-DE"/>
          </a:p>
        </p:txBody>
      </p:sp>
    </p:spTree>
    <p:extLst>
      <p:ext uri="{BB962C8B-B14F-4D97-AF65-F5344CB8AC3E}">
        <p14:creationId xmlns:p14="http://schemas.microsoft.com/office/powerpoint/2010/main" val="12775115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a:t>The ENVRI Reference Model has been developed also because of time limits as a minimal model where fundamental functionalities of a environmental research infrastructure are described. </a:t>
            </a:r>
            <a:endParaRPr lang="en-US" smtClean="0"/>
          </a:p>
          <a:p>
            <a:endParaRPr lang="de-AT"/>
          </a:p>
          <a:p>
            <a:r>
              <a:rPr lang="en-US"/>
              <a:t>By analysing common requirements of six ESFRI Research Infrastructures (namely EISCAT-3D, EMSO, EPOS, Euro-Argo, ICOS, LifeWatch) it has been observed that all applications, services and software tools are designed and implemented around </a:t>
            </a:r>
            <a:r>
              <a:rPr lang="en-US" b="1"/>
              <a:t>5 major physical resources</a:t>
            </a:r>
            <a:r>
              <a:rPr lang="en-US"/>
              <a:t>: the sensor network, the storage, the (internet) communication network, application servers and client devices</a:t>
            </a:r>
            <a:r>
              <a:rPr lang="en-US" smtClean="0"/>
              <a:t>.</a:t>
            </a:r>
          </a:p>
          <a:p>
            <a:endParaRPr lang="de-AT"/>
          </a:p>
          <a:p>
            <a:r>
              <a:rPr lang="en-US"/>
              <a:t>Furthermore the </a:t>
            </a:r>
            <a:r>
              <a:rPr lang="en-US" b="1" smtClean="0"/>
              <a:t>life cycle </a:t>
            </a:r>
            <a:r>
              <a:rPr lang="en-US" smtClean="0"/>
              <a:t>of </a:t>
            </a:r>
            <a:r>
              <a:rPr lang="en-US"/>
              <a:t>data was recognized as determining factor. This lifecycle begins with the acquisition of raw data from a network of integrated data collecting instruments which is then pre-processed and curated within a number of data stores belonging to an infrastructure. This data is then made accessible to authorised requests by parties outwith the infrastructure, as well as to services within the infrastructure. In addition, data can be extracted from parts of the infrastructure and made subject to data processing. Finally tools and services are required to support the interested community to handle data outside of the core infrastructure and reintegrate it when necessary</a:t>
            </a:r>
            <a:r>
              <a:rPr lang="en-US" smtClean="0"/>
              <a:t>.</a:t>
            </a:r>
          </a:p>
          <a:p>
            <a:endParaRPr lang="de-AT"/>
          </a:p>
          <a:p>
            <a:r>
              <a:rPr lang="en-US"/>
              <a:t>This results in a natural partitioning into </a:t>
            </a:r>
            <a:r>
              <a:rPr lang="en-US" b="1"/>
              <a:t>five subsystems </a:t>
            </a:r>
            <a:r>
              <a:rPr lang="en-US"/>
              <a:t>with their specific set of capabilities. </a:t>
            </a:r>
            <a:endParaRPr lang="de-AT"/>
          </a:p>
          <a:p>
            <a:endParaRPr lang="de-AT"/>
          </a:p>
        </p:txBody>
      </p:sp>
      <p:sp>
        <p:nvSpPr>
          <p:cNvPr id="4" name="Foliennummernplatzhalter 3"/>
          <p:cNvSpPr>
            <a:spLocks noGrp="1"/>
          </p:cNvSpPr>
          <p:nvPr>
            <p:ph type="sldNum" sz="quarter" idx="10"/>
          </p:nvPr>
        </p:nvSpPr>
        <p:spPr/>
        <p:txBody>
          <a:bodyPr/>
          <a:lstStyle/>
          <a:p>
            <a:fld id="{399B95C2-AB64-4CB8-9ADD-CDDFF837E074}" type="slidenum">
              <a:rPr lang="de-DE" smtClean="0"/>
              <a:pPr/>
              <a:t>6</a:t>
            </a:fld>
            <a:endParaRPr lang="de-DE"/>
          </a:p>
        </p:txBody>
      </p:sp>
    </p:spTree>
    <p:extLst>
      <p:ext uri="{BB962C8B-B14F-4D97-AF65-F5344CB8AC3E}">
        <p14:creationId xmlns:p14="http://schemas.microsoft.com/office/powerpoint/2010/main" val="10629664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i="1"/>
              <a:t>The </a:t>
            </a:r>
            <a:r>
              <a:rPr lang="en-US" b="1" i="1"/>
              <a:t>data acquisition subsystem</a:t>
            </a:r>
            <a:r>
              <a:rPr lang="en-US" i="1"/>
              <a:t> of a research infrastructure collects raw data from registered sources to be stored and made accessible within the infrastructure. Thus it deals with non-reproducible data. Main functions are process control, data collection and data transmission</a:t>
            </a:r>
            <a:r>
              <a:rPr lang="en-US" i="1" smtClean="0"/>
              <a:t>.</a:t>
            </a:r>
          </a:p>
          <a:p>
            <a:endParaRPr lang="de-AT"/>
          </a:p>
          <a:p>
            <a:r>
              <a:rPr lang="en-US" i="1"/>
              <a:t>The </a:t>
            </a:r>
            <a:r>
              <a:rPr lang="en-US" b="1" i="1"/>
              <a:t>data curation subsystem</a:t>
            </a:r>
            <a:r>
              <a:rPr lang="en-US" i="1"/>
              <a:t> of a research infrastructure stores, manages and ensures access to all persistent data-sets produced within the infrastructure. It deals with reproducible data. Main functions are data quality checking, data storage and preservation, data identification, data cataloguing and data product generation</a:t>
            </a:r>
            <a:r>
              <a:rPr lang="en-US" i="1" smtClean="0"/>
              <a:t>.</a:t>
            </a:r>
          </a:p>
          <a:p>
            <a:endParaRPr lang="de-AT"/>
          </a:p>
          <a:p>
            <a:r>
              <a:rPr lang="en-US" i="1"/>
              <a:t>The </a:t>
            </a:r>
            <a:r>
              <a:rPr lang="en-US" b="1" i="1"/>
              <a:t>data access subsystem</a:t>
            </a:r>
            <a:r>
              <a:rPr lang="en-US" i="1"/>
              <a:t> of a research infrastructure enables discovery and retrieval of scientific data subject to authorisation. It deals with published data. Main functions are resource registration, metadata harvesting, access control, data publication, data discovery and acces and data citation.</a:t>
            </a:r>
            <a:endParaRPr lang="de-AT"/>
          </a:p>
          <a:p>
            <a:r>
              <a:rPr lang="en-US"/>
              <a:t> </a:t>
            </a:r>
            <a:endParaRPr lang="de-AT"/>
          </a:p>
          <a:p>
            <a:r>
              <a:rPr lang="en-GB" i="1"/>
              <a:t>The</a:t>
            </a:r>
            <a:r>
              <a:rPr lang="en-GB"/>
              <a:t> </a:t>
            </a:r>
            <a:r>
              <a:rPr lang="en-GB" b="1" i="1"/>
              <a:t>data processing subsystem</a:t>
            </a:r>
            <a:r>
              <a:rPr lang="en-GB"/>
              <a:t> </a:t>
            </a:r>
            <a:r>
              <a:rPr lang="en-GB" i="1"/>
              <a:t>of a research infrastructure provides a toolbox of services for performing a variety of data processing tasks. It deals with combined, derived data. Main functions are scientific workflow enactment and data processing control.</a:t>
            </a:r>
            <a:endParaRPr lang="de-AT"/>
          </a:p>
          <a:p>
            <a:r>
              <a:rPr lang="en-GB"/>
              <a:t> </a:t>
            </a:r>
            <a:endParaRPr lang="de-AT"/>
          </a:p>
          <a:p>
            <a:r>
              <a:rPr lang="en-GB" i="1"/>
              <a:t>The </a:t>
            </a:r>
            <a:r>
              <a:rPr lang="en-GB" b="1" i="1"/>
              <a:t>community support subsystem</a:t>
            </a:r>
            <a:r>
              <a:rPr lang="en-GB" i="1"/>
              <a:t> of a research infrastructure exists to support users of an infrastructure in their interactions with that infrastructure. It deals with user generated data. Main functions are authentication and authorisation. </a:t>
            </a:r>
            <a:endParaRPr lang="de-AT"/>
          </a:p>
          <a:p>
            <a:endParaRPr lang="de-AT"/>
          </a:p>
        </p:txBody>
      </p:sp>
      <p:sp>
        <p:nvSpPr>
          <p:cNvPr id="4" name="Foliennummernplatzhalter 3"/>
          <p:cNvSpPr>
            <a:spLocks noGrp="1"/>
          </p:cNvSpPr>
          <p:nvPr>
            <p:ph type="sldNum" sz="quarter" idx="10"/>
          </p:nvPr>
        </p:nvSpPr>
        <p:spPr/>
        <p:txBody>
          <a:bodyPr/>
          <a:lstStyle/>
          <a:p>
            <a:fld id="{399B95C2-AB64-4CB8-9ADD-CDDFF837E074}" type="slidenum">
              <a:rPr lang="de-DE" smtClean="0"/>
              <a:pPr/>
              <a:t>7</a:t>
            </a:fld>
            <a:endParaRPr lang="de-DE"/>
          </a:p>
        </p:txBody>
      </p:sp>
    </p:spTree>
    <p:extLst>
      <p:ext uri="{BB962C8B-B14F-4D97-AF65-F5344CB8AC3E}">
        <p14:creationId xmlns:p14="http://schemas.microsoft.com/office/powerpoint/2010/main" val="35923882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a:t>The focus of the ENVRI Reference Model lies thus on these five subsystems and the points of references wherein interfaces between subsystems can be implemented.</a:t>
            </a:r>
            <a:endParaRPr lang="de-AT"/>
          </a:p>
          <a:p>
            <a:r>
              <a:rPr lang="en-US"/>
              <a:t>These points-of-reference are as follows</a:t>
            </a:r>
            <a:r>
              <a:rPr lang="en-US" smtClean="0"/>
              <a:t>:</a:t>
            </a:r>
          </a:p>
          <a:p>
            <a:endParaRPr lang="de-AT"/>
          </a:p>
          <a:p>
            <a:pPr lvl="0"/>
            <a:r>
              <a:rPr lang="en-US" b="1"/>
              <a:t>Acquisition/Curation</a:t>
            </a:r>
            <a:r>
              <a:rPr lang="en-US"/>
              <a:t> by which the collection of raw data is managed.</a:t>
            </a:r>
            <a:endParaRPr lang="de-AT"/>
          </a:p>
          <a:p>
            <a:pPr lvl="0"/>
            <a:r>
              <a:rPr lang="en-US" b="1"/>
              <a:t>Curation/Access</a:t>
            </a:r>
            <a:r>
              <a:rPr lang="en-US"/>
              <a:t> by which the retrieval of curated data products is arranged.</a:t>
            </a:r>
            <a:endParaRPr lang="de-AT"/>
          </a:p>
          <a:p>
            <a:pPr lvl="0"/>
            <a:r>
              <a:rPr lang="en-US" b="1"/>
              <a:t>Acquisition/Access</a:t>
            </a:r>
            <a:r>
              <a:rPr lang="en-US"/>
              <a:t> by which the status of the data acquisition network can be monitored externally.</a:t>
            </a:r>
            <a:endParaRPr lang="de-AT"/>
          </a:p>
          <a:p>
            <a:pPr lvl="0"/>
            <a:r>
              <a:rPr lang="en-US" b="1"/>
              <a:t>Curation/Processing</a:t>
            </a:r>
            <a:r>
              <a:rPr lang="en-US"/>
              <a:t> by which analyses of curated data is coordinated.</a:t>
            </a:r>
            <a:endParaRPr lang="de-AT"/>
          </a:p>
          <a:p>
            <a:pPr lvl="0"/>
            <a:r>
              <a:rPr lang="en-US" b="1"/>
              <a:t>Acquisition/Processing</a:t>
            </a:r>
            <a:r>
              <a:rPr lang="en-US"/>
              <a:t> by which acquisition events are listened for and responded to.</a:t>
            </a:r>
            <a:endParaRPr lang="de-AT"/>
          </a:p>
          <a:p>
            <a:pPr lvl="0"/>
            <a:r>
              <a:rPr lang="en-US" b="1"/>
              <a:t>Processing/Access</a:t>
            </a:r>
            <a:r>
              <a:rPr lang="en-US"/>
              <a:t> by which data processes are scheduled and reported.</a:t>
            </a:r>
            <a:endParaRPr lang="de-AT"/>
          </a:p>
          <a:p>
            <a:pPr lvl="0"/>
            <a:r>
              <a:rPr lang="en-US" b="1"/>
              <a:t>Community/All</a:t>
            </a:r>
            <a:r>
              <a:rPr lang="en-US"/>
              <a:t> by which the outside world interacts with the infrastructure in many different roles.</a:t>
            </a:r>
            <a:endParaRPr lang="de-AT"/>
          </a:p>
          <a:p>
            <a:r>
              <a:rPr lang="en-US"/>
              <a:t> </a:t>
            </a:r>
            <a:endParaRPr lang="de-AT"/>
          </a:p>
          <a:p>
            <a:r>
              <a:rPr lang="en-US"/>
              <a:t>The functionality of the research infrastructures at these interfaces are modeled by analyzing the requirements from the three selected viewpoints: science, information and computation.</a:t>
            </a:r>
            <a:endParaRPr lang="de-AT"/>
          </a:p>
          <a:p>
            <a:endParaRPr lang="de-AT"/>
          </a:p>
        </p:txBody>
      </p:sp>
      <p:sp>
        <p:nvSpPr>
          <p:cNvPr id="4" name="Foliennummernplatzhalter 3"/>
          <p:cNvSpPr>
            <a:spLocks noGrp="1"/>
          </p:cNvSpPr>
          <p:nvPr>
            <p:ph type="sldNum" sz="quarter" idx="10"/>
          </p:nvPr>
        </p:nvSpPr>
        <p:spPr/>
        <p:txBody>
          <a:bodyPr/>
          <a:lstStyle/>
          <a:p>
            <a:fld id="{399B95C2-AB64-4CB8-9ADD-CDDFF837E074}" type="slidenum">
              <a:rPr lang="de-DE" smtClean="0"/>
              <a:pPr/>
              <a:t>8</a:t>
            </a:fld>
            <a:endParaRPr lang="de-DE"/>
          </a:p>
        </p:txBody>
      </p:sp>
    </p:spTree>
    <p:extLst>
      <p:ext uri="{BB962C8B-B14F-4D97-AF65-F5344CB8AC3E}">
        <p14:creationId xmlns:p14="http://schemas.microsoft.com/office/powerpoint/2010/main" val="17790386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a:t>This slide shows the main concepts of the ENVRI reference model for each viewpoint. </a:t>
            </a:r>
            <a:endParaRPr lang="en-US" smtClean="0"/>
          </a:p>
          <a:p>
            <a:endParaRPr lang="en-US" smtClean="0"/>
          </a:p>
          <a:p>
            <a:r>
              <a:rPr lang="en-US" smtClean="0"/>
              <a:t>In </a:t>
            </a:r>
            <a:r>
              <a:rPr lang="en-US"/>
              <a:t>the </a:t>
            </a:r>
            <a:r>
              <a:rPr lang="en-US" b="1"/>
              <a:t>Science Viewpoint </a:t>
            </a:r>
            <a:r>
              <a:rPr lang="en-US"/>
              <a:t>Community, Behavior and Role are defined. </a:t>
            </a:r>
            <a:endParaRPr lang="en-US" smtClean="0"/>
          </a:p>
          <a:p>
            <a:endParaRPr lang="en-US" smtClean="0"/>
          </a:p>
          <a:p>
            <a:r>
              <a:rPr lang="en-US" smtClean="0"/>
              <a:t>In </a:t>
            </a:r>
            <a:r>
              <a:rPr lang="en-US"/>
              <a:t>the </a:t>
            </a:r>
            <a:r>
              <a:rPr lang="en-US" b="1"/>
              <a:t>Information viewpoint </a:t>
            </a:r>
            <a:r>
              <a:rPr lang="en-US"/>
              <a:t>Information Object and Information Action are differentiated. </a:t>
            </a:r>
            <a:endParaRPr lang="en-US" smtClean="0"/>
          </a:p>
          <a:p>
            <a:endParaRPr lang="en-US" smtClean="0"/>
          </a:p>
          <a:p>
            <a:r>
              <a:rPr lang="en-US" smtClean="0"/>
              <a:t>In </a:t>
            </a:r>
            <a:r>
              <a:rPr lang="en-US"/>
              <a:t>the </a:t>
            </a:r>
            <a:r>
              <a:rPr lang="en-US" b="1"/>
              <a:t>Computational Viewpoint </a:t>
            </a:r>
            <a:r>
              <a:rPr lang="en-US"/>
              <a:t>Computational Object, Interface and Capabilities are identified. </a:t>
            </a:r>
            <a:endParaRPr lang="en-US" smtClean="0"/>
          </a:p>
          <a:p>
            <a:endParaRPr lang="en-US" smtClean="0"/>
          </a:p>
          <a:p>
            <a:r>
              <a:rPr lang="en-US" smtClean="0"/>
              <a:t>The </a:t>
            </a:r>
            <a:r>
              <a:rPr lang="en-US" b="1"/>
              <a:t>Engineering Viewpoint </a:t>
            </a:r>
            <a:r>
              <a:rPr lang="en-US"/>
              <a:t>comprises the five subsystems discussed earlier. </a:t>
            </a:r>
            <a:endParaRPr lang="en-US" smtClean="0"/>
          </a:p>
          <a:p>
            <a:endParaRPr lang="en-US"/>
          </a:p>
          <a:p>
            <a:r>
              <a:rPr lang="en-US" smtClean="0"/>
              <a:t>And </a:t>
            </a:r>
            <a:r>
              <a:rPr lang="en-US"/>
              <a:t>the </a:t>
            </a:r>
            <a:r>
              <a:rPr lang="en-US" b="1"/>
              <a:t>Technology Viewpoint </a:t>
            </a:r>
            <a:r>
              <a:rPr lang="en-US"/>
              <a:t>is not tackled at the moment.</a:t>
            </a:r>
            <a:endParaRPr lang="de-AT"/>
          </a:p>
          <a:p>
            <a:endParaRPr lang="de-AT"/>
          </a:p>
        </p:txBody>
      </p:sp>
      <p:sp>
        <p:nvSpPr>
          <p:cNvPr id="4" name="Foliennummernplatzhalter 3"/>
          <p:cNvSpPr>
            <a:spLocks noGrp="1"/>
          </p:cNvSpPr>
          <p:nvPr>
            <p:ph type="sldNum" sz="quarter" idx="10"/>
          </p:nvPr>
        </p:nvSpPr>
        <p:spPr/>
        <p:txBody>
          <a:bodyPr/>
          <a:lstStyle/>
          <a:p>
            <a:fld id="{399B95C2-AB64-4CB8-9ADD-CDDFF837E074}" type="slidenum">
              <a:rPr lang="de-DE" smtClean="0"/>
              <a:pPr/>
              <a:t>9</a:t>
            </a:fld>
            <a:endParaRPr lang="de-DE"/>
          </a:p>
        </p:txBody>
      </p:sp>
    </p:spTree>
    <p:extLst>
      <p:ext uri="{BB962C8B-B14F-4D97-AF65-F5344CB8AC3E}">
        <p14:creationId xmlns:p14="http://schemas.microsoft.com/office/powerpoint/2010/main" val="5904937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AT"/>
          </a:p>
        </p:txBody>
      </p:sp>
      <p:sp>
        <p:nvSpPr>
          <p:cNvPr id="4" name="Datumsplatzhalter 3"/>
          <p:cNvSpPr>
            <a:spLocks noGrp="1"/>
          </p:cNvSpPr>
          <p:nvPr>
            <p:ph type="dt" sz="half" idx="10"/>
          </p:nvPr>
        </p:nvSpPr>
        <p:spPr>
          <a:xfrm>
            <a:off x="457200" y="6376243"/>
            <a:ext cx="2133600" cy="365125"/>
          </a:xfrm>
          <a:prstGeom prst="rect">
            <a:avLst/>
          </a:prstGeom>
        </p:spPr>
        <p:txBody>
          <a:bodyPr/>
          <a:lstStyle/>
          <a:p>
            <a:fld id="{8B080FF4-CD30-47BC-8E32-15EA0BED30EA}" type="datetimeFigureOut">
              <a:rPr lang="de-AT" smtClean="0"/>
              <a:pPr/>
              <a:t>19.11.2013</a:t>
            </a:fld>
            <a:endParaRPr lang="de-AT"/>
          </a:p>
        </p:txBody>
      </p:sp>
      <p:sp>
        <p:nvSpPr>
          <p:cNvPr id="6" name="Foliennummernplatzhalter 5"/>
          <p:cNvSpPr>
            <a:spLocks noGrp="1"/>
          </p:cNvSpPr>
          <p:nvPr>
            <p:ph type="sldNum" sz="quarter" idx="12"/>
          </p:nvPr>
        </p:nvSpPr>
        <p:spPr>
          <a:xfrm>
            <a:off x="6553200" y="6381328"/>
            <a:ext cx="2133600" cy="365125"/>
          </a:xfrm>
        </p:spPr>
        <p:txBody>
          <a:bodyPr/>
          <a:lstStyle/>
          <a:p>
            <a:fld id="{100F85FA-AD70-47AD-B406-0EFC7CB22A21}" type="slidenum">
              <a:rPr lang="de-AT" smtClean="0"/>
              <a:pPr/>
              <a:t>‹Nr.›</a:t>
            </a:fld>
            <a:endParaRPr lang="de-AT"/>
          </a:p>
        </p:txBody>
      </p:sp>
    </p:spTree>
    <p:extLst>
      <p:ext uri="{BB962C8B-B14F-4D97-AF65-F5344CB8AC3E}">
        <p14:creationId xmlns:p14="http://schemas.microsoft.com/office/powerpoint/2010/main" val="3936702410"/>
      </p:ext>
    </p:extLst>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Datumsplatzhalter 3"/>
          <p:cNvSpPr>
            <a:spLocks noGrp="1"/>
          </p:cNvSpPr>
          <p:nvPr>
            <p:ph type="dt" sz="half" idx="10"/>
          </p:nvPr>
        </p:nvSpPr>
        <p:spPr>
          <a:xfrm>
            <a:off x="457200" y="6376243"/>
            <a:ext cx="2133600" cy="365125"/>
          </a:xfrm>
          <a:prstGeom prst="rect">
            <a:avLst/>
          </a:prstGeom>
        </p:spPr>
        <p:txBody>
          <a:bodyPr/>
          <a:lstStyle/>
          <a:p>
            <a:fld id="{8B080FF4-CD30-47BC-8E32-15EA0BED30EA}" type="datetimeFigureOut">
              <a:rPr lang="de-AT" smtClean="0"/>
              <a:pPr/>
              <a:t>19.11.2013</a:t>
            </a:fld>
            <a:endParaRPr lang="de-AT"/>
          </a:p>
        </p:txBody>
      </p:sp>
      <p:sp>
        <p:nvSpPr>
          <p:cNvPr id="5" name="Fußzeilenplatzhalter 4"/>
          <p:cNvSpPr>
            <a:spLocks noGrp="1"/>
          </p:cNvSpPr>
          <p:nvPr>
            <p:ph type="ftr" sz="quarter" idx="11"/>
          </p:nvPr>
        </p:nvSpPr>
        <p:spPr>
          <a:xfrm>
            <a:off x="3124200" y="6376243"/>
            <a:ext cx="2895600" cy="365125"/>
          </a:xfrm>
          <a:prstGeom prst="rect">
            <a:avLst/>
          </a:prstGeom>
        </p:spPr>
        <p:txBody>
          <a:bodyPr/>
          <a:lstStyle/>
          <a:p>
            <a:endParaRPr lang="de-AT"/>
          </a:p>
        </p:txBody>
      </p:sp>
      <p:sp>
        <p:nvSpPr>
          <p:cNvPr id="6" name="Foliennummernplatzhalter 5"/>
          <p:cNvSpPr>
            <a:spLocks noGrp="1"/>
          </p:cNvSpPr>
          <p:nvPr>
            <p:ph type="sldNum" sz="quarter" idx="12"/>
          </p:nvPr>
        </p:nvSpPr>
        <p:spPr/>
        <p:txBody>
          <a:bodyPr/>
          <a:lstStyle/>
          <a:p>
            <a:fld id="{100F85FA-AD70-47AD-B406-0EFC7CB22A21}" type="slidenum">
              <a:rPr lang="de-AT" smtClean="0"/>
              <a:pPr/>
              <a:t>‹Nr.›</a:t>
            </a:fld>
            <a:endParaRPr lang="de-AT"/>
          </a:p>
        </p:txBody>
      </p:sp>
    </p:spTree>
    <p:extLst>
      <p:ext uri="{BB962C8B-B14F-4D97-AF65-F5344CB8AC3E}">
        <p14:creationId xmlns:p14="http://schemas.microsoft.com/office/powerpoint/2010/main" val="49734089"/>
      </p:ext>
    </p:extLst>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AT"/>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Datumsplatzhalter 3"/>
          <p:cNvSpPr>
            <a:spLocks noGrp="1"/>
          </p:cNvSpPr>
          <p:nvPr>
            <p:ph type="dt" sz="half" idx="10"/>
          </p:nvPr>
        </p:nvSpPr>
        <p:spPr>
          <a:xfrm>
            <a:off x="457200" y="6376243"/>
            <a:ext cx="2133600" cy="365125"/>
          </a:xfrm>
          <a:prstGeom prst="rect">
            <a:avLst/>
          </a:prstGeom>
        </p:spPr>
        <p:txBody>
          <a:bodyPr/>
          <a:lstStyle/>
          <a:p>
            <a:fld id="{8B080FF4-CD30-47BC-8E32-15EA0BED30EA}" type="datetimeFigureOut">
              <a:rPr lang="de-AT" smtClean="0"/>
              <a:pPr/>
              <a:t>19.11.2013</a:t>
            </a:fld>
            <a:endParaRPr lang="de-AT"/>
          </a:p>
        </p:txBody>
      </p:sp>
      <p:sp>
        <p:nvSpPr>
          <p:cNvPr id="5" name="Fußzeilenplatzhalter 4"/>
          <p:cNvSpPr>
            <a:spLocks noGrp="1"/>
          </p:cNvSpPr>
          <p:nvPr>
            <p:ph type="ftr" sz="quarter" idx="11"/>
          </p:nvPr>
        </p:nvSpPr>
        <p:spPr>
          <a:xfrm>
            <a:off x="3124200" y="6376243"/>
            <a:ext cx="2895600" cy="365125"/>
          </a:xfrm>
          <a:prstGeom prst="rect">
            <a:avLst/>
          </a:prstGeom>
        </p:spPr>
        <p:txBody>
          <a:bodyPr/>
          <a:lstStyle/>
          <a:p>
            <a:endParaRPr lang="de-AT"/>
          </a:p>
        </p:txBody>
      </p:sp>
      <p:sp>
        <p:nvSpPr>
          <p:cNvPr id="6" name="Foliennummernplatzhalter 5"/>
          <p:cNvSpPr>
            <a:spLocks noGrp="1"/>
          </p:cNvSpPr>
          <p:nvPr>
            <p:ph type="sldNum" sz="quarter" idx="12"/>
          </p:nvPr>
        </p:nvSpPr>
        <p:spPr/>
        <p:txBody>
          <a:bodyPr/>
          <a:lstStyle/>
          <a:p>
            <a:fld id="{100F85FA-AD70-47AD-B406-0EFC7CB22A21}" type="slidenum">
              <a:rPr lang="de-AT" smtClean="0"/>
              <a:pPr/>
              <a:t>‹Nr.›</a:t>
            </a:fld>
            <a:endParaRPr lang="de-AT"/>
          </a:p>
        </p:txBody>
      </p:sp>
    </p:spTree>
    <p:extLst>
      <p:ext uri="{BB962C8B-B14F-4D97-AF65-F5344CB8AC3E}">
        <p14:creationId xmlns:p14="http://schemas.microsoft.com/office/powerpoint/2010/main" val="1543432107"/>
      </p:ext>
    </p:extLst>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Foliennummernplatzhalter 2"/>
          <p:cNvSpPr>
            <a:spLocks noGrp="1"/>
          </p:cNvSpPr>
          <p:nvPr>
            <p:ph type="sldNum" sz="quarter" idx="10"/>
          </p:nvPr>
        </p:nvSpPr>
        <p:spPr/>
        <p:txBody>
          <a:bodyPr/>
          <a:lstStyle/>
          <a:p>
            <a:fld id="{100F85FA-AD70-47AD-B406-0EFC7CB22A21}" type="slidenum">
              <a:rPr lang="de-AT" smtClean="0"/>
              <a:pPr/>
              <a:t>‹Nr.›</a:t>
            </a:fld>
            <a:endParaRPr lang="de-AT"/>
          </a:p>
        </p:txBody>
      </p:sp>
      <p:sp>
        <p:nvSpPr>
          <p:cNvPr id="4" name="Datumsplatzhalter 3"/>
          <p:cNvSpPr>
            <a:spLocks noGrp="1"/>
          </p:cNvSpPr>
          <p:nvPr>
            <p:ph type="dt" sz="half" idx="11"/>
          </p:nvPr>
        </p:nvSpPr>
        <p:spPr/>
        <p:txBody>
          <a:bodyPr/>
          <a:lstStyle/>
          <a:p>
            <a:pPr>
              <a:defRPr/>
            </a:pPr>
            <a:r>
              <a:rPr lang="it-IT" smtClean="0"/>
              <a:t>29/03/12</a:t>
            </a:r>
            <a:endParaRPr lang="fr-FR"/>
          </a:p>
        </p:txBody>
      </p:sp>
    </p:spTree>
    <p:extLst>
      <p:ext uri="{BB962C8B-B14F-4D97-AF65-F5344CB8AC3E}">
        <p14:creationId xmlns:p14="http://schemas.microsoft.com/office/powerpoint/2010/main" val="815862437"/>
      </p:ext>
    </p:extLst>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1_Diapositive de titr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a:off x="144000" y="2017415"/>
            <a:ext cx="7772400" cy="2025749"/>
          </a:xfrm>
        </p:spPr>
        <p:txBody>
          <a:bodyPr/>
          <a:lstStyle>
            <a:lvl1pPr algn="l">
              <a:defRPr sz="4000" b="1">
                <a:solidFill>
                  <a:srgbClr val="33B0DC"/>
                </a:solidFill>
                <a:latin typeface="Century Gothic" pitchFamily="34" charset="0"/>
              </a:defRPr>
            </a:lvl1pPr>
          </a:lstStyle>
          <a:p>
            <a:r>
              <a:rPr lang="fr-FR" smtClean="0"/>
              <a:t>Cliquez pour modifier le style du titre</a:t>
            </a:r>
            <a:endParaRPr lang="fr-FR" dirty="0"/>
          </a:p>
        </p:txBody>
      </p:sp>
      <p:sp>
        <p:nvSpPr>
          <p:cNvPr id="3" name="Sous-titre 2"/>
          <p:cNvSpPr>
            <a:spLocks noGrp="1"/>
          </p:cNvSpPr>
          <p:nvPr>
            <p:ph type="subTitle" idx="1"/>
          </p:nvPr>
        </p:nvSpPr>
        <p:spPr>
          <a:xfrm>
            <a:off x="153874" y="4206205"/>
            <a:ext cx="6400800" cy="2112640"/>
          </a:xfrm>
        </p:spPr>
        <p:txBody>
          <a:bodyPr anchor="ctr"/>
          <a:lstStyle>
            <a:lvl1pPr marL="0" indent="0" algn="l">
              <a:buNone/>
              <a:defRPr b="0">
                <a:solidFill>
                  <a:srgbClr val="455D21"/>
                </a:solidFill>
                <a:latin typeface="Century Gothic"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dirty="0"/>
          </a:p>
        </p:txBody>
      </p:sp>
      <p:sp>
        <p:nvSpPr>
          <p:cNvPr id="4" name="Espace réservé de la date 3"/>
          <p:cNvSpPr>
            <a:spLocks noGrp="1"/>
          </p:cNvSpPr>
          <p:nvPr>
            <p:ph type="dt" sz="half" idx="10"/>
          </p:nvPr>
        </p:nvSpPr>
        <p:spPr/>
        <p:txBody>
          <a:bodyPr/>
          <a:lstStyle>
            <a:lvl1pPr>
              <a:defRPr smtClean="0"/>
            </a:lvl1pPr>
          </a:lstStyle>
          <a:p>
            <a:pPr>
              <a:defRPr/>
            </a:pPr>
            <a:fld id="{41A85CF2-3A54-4D45-908C-6F45C1C48C0A}" type="datetime1">
              <a:rPr lang="fr-FR"/>
              <a:pPr>
                <a:defRPr/>
              </a:pPr>
              <a:t>19/11/2013</a:t>
            </a:fld>
            <a:endParaRPr lang="fr-FR"/>
          </a:p>
        </p:txBody>
      </p:sp>
      <p:sp>
        <p:nvSpPr>
          <p:cNvPr id="5" name="Espace réservé du pied de page 4"/>
          <p:cNvSpPr>
            <a:spLocks noGrp="1"/>
          </p:cNvSpPr>
          <p:nvPr>
            <p:ph type="ftr" sz="quarter" idx="11"/>
          </p:nvPr>
        </p:nvSpPr>
        <p:spPr/>
        <p:txBody>
          <a:bodyPr/>
          <a:lstStyle>
            <a:lvl1pPr>
              <a:defRPr smtClean="0"/>
            </a:lvl1pPr>
          </a:lstStyle>
          <a:p>
            <a:pPr>
              <a:defRPr/>
            </a:pPr>
            <a:endParaRPr lang="en-US"/>
          </a:p>
        </p:txBody>
      </p:sp>
      <p:sp>
        <p:nvSpPr>
          <p:cNvPr id="6" name="Espace réservé du numéro de diapositive 5"/>
          <p:cNvSpPr>
            <a:spLocks noGrp="1"/>
          </p:cNvSpPr>
          <p:nvPr>
            <p:ph type="sldNum" sz="quarter" idx="12"/>
          </p:nvPr>
        </p:nvSpPr>
        <p:spPr/>
        <p:txBody>
          <a:bodyPr/>
          <a:lstStyle>
            <a:lvl1pPr>
              <a:defRPr smtClean="0"/>
            </a:lvl1pPr>
          </a:lstStyle>
          <a:p>
            <a:pPr>
              <a:defRPr/>
            </a:pPr>
            <a:fld id="{96993460-29E1-4FA0-B328-C48E2CDC7139}" type="slidenum">
              <a:rPr lang="fr-FR"/>
              <a:pPr>
                <a:defRPr/>
              </a:pPr>
              <a:t>‹Nr.›</a:t>
            </a:fld>
            <a:endParaRPr lang="fr-FR"/>
          </a:p>
        </p:txBody>
      </p:sp>
    </p:spTree>
    <p:extLst>
      <p:ext uri="{BB962C8B-B14F-4D97-AF65-F5344CB8AC3E}">
        <p14:creationId xmlns:p14="http://schemas.microsoft.com/office/powerpoint/2010/main" val="5903759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7" name="Espace réservé de la date 3"/>
          <p:cNvSpPr>
            <a:spLocks noGrp="1"/>
          </p:cNvSpPr>
          <p:nvPr>
            <p:ph type="dt" sz="half" idx="2"/>
          </p:nvPr>
        </p:nvSpPr>
        <p:spPr>
          <a:xfrm>
            <a:off x="683568" y="6323285"/>
            <a:ext cx="1008062"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595959"/>
                </a:solidFill>
                <a:latin typeface="Century Gothic" charset="0"/>
                <a:cs typeface="Arial" charset="0"/>
              </a:defRPr>
            </a:lvl1pPr>
          </a:lstStyle>
          <a:p>
            <a:pPr>
              <a:defRPr/>
            </a:pPr>
            <a:r>
              <a:rPr lang="it-IT" smtClean="0"/>
              <a:t>29/03/12</a:t>
            </a:r>
            <a:endParaRPr lang="fr-FR"/>
          </a:p>
        </p:txBody>
      </p:sp>
      <p:pic>
        <p:nvPicPr>
          <p:cNvPr id="11" name="Grafik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905" y="0"/>
            <a:ext cx="1064857" cy="645368"/>
          </a:xfrm>
          <a:prstGeom prst="rect">
            <a:avLst/>
          </a:prstGeom>
        </p:spPr>
      </p:pic>
      <p:sp>
        <p:nvSpPr>
          <p:cNvPr id="12" name="Foliennummernplatzhalter 5"/>
          <p:cNvSpPr>
            <a:spLocks noGrp="1"/>
          </p:cNvSpPr>
          <p:nvPr>
            <p:ph type="sldNum" sz="quarter" idx="12"/>
          </p:nvPr>
        </p:nvSpPr>
        <p:spPr>
          <a:xfrm>
            <a:off x="6553200" y="6381328"/>
            <a:ext cx="2133600" cy="365125"/>
          </a:xfrm>
        </p:spPr>
        <p:txBody>
          <a:bodyPr/>
          <a:lstStyle/>
          <a:p>
            <a:fld id="{100F85FA-AD70-47AD-B406-0EFC7CB22A21}" type="slidenum">
              <a:rPr lang="de-AT" smtClean="0"/>
              <a:pPr/>
              <a:t>‹Nr.›</a:t>
            </a:fld>
            <a:endParaRPr lang="de-AT"/>
          </a:p>
        </p:txBody>
      </p:sp>
    </p:spTree>
    <p:extLst>
      <p:ext uri="{BB962C8B-B14F-4D97-AF65-F5344CB8AC3E}">
        <p14:creationId xmlns:p14="http://schemas.microsoft.com/office/powerpoint/2010/main" val="1417138273"/>
      </p:ext>
    </p:extLst>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a:xfrm>
            <a:off x="457200" y="6376243"/>
            <a:ext cx="2133600" cy="365125"/>
          </a:xfrm>
          <a:prstGeom prst="rect">
            <a:avLst/>
          </a:prstGeom>
        </p:spPr>
        <p:txBody>
          <a:bodyPr/>
          <a:lstStyle/>
          <a:p>
            <a:fld id="{8B080FF4-CD30-47BC-8E32-15EA0BED30EA}" type="datetimeFigureOut">
              <a:rPr lang="de-AT" smtClean="0"/>
              <a:pPr/>
              <a:t>19.11.2013</a:t>
            </a:fld>
            <a:endParaRPr lang="de-AT"/>
          </a:p>
        </p:txBody>
      </p:sp>
      <p:sp>
        <p:nvSpPr>
          <p:cNvPr id="5" name="Fußzeilenplatzhalter 4"/>
          <p:cNvSpPr>
            <a:spLocks noGrp="1"/>
          </p:cNvSpPr>
          <p:nvPr>
            <p:ph type="ftr" sz="quarter" idx="11"/>
          </p:nvPr>
        </p:nvSpPr>
        <p:spPr>
          <a:xfrm>
            <a:off x="3124200" y="6376243"/>
            <a:ext cx="2895600" cy="365125"/>
          </a:xfrm>
          <a:prstGeom prst="rect">
            <a:avLst/>
          </a:prstGeom>
        </p:spPr>
        <p:txBody>
          <a:bodyPr/>
          <a:lstStyle/>
          <a:p>
            <a:endParaRPr lang="de-AT"/>
          </a:p>
        </p:txBody>
      </p:sp>
      <p:sp>
        <p:nvSpPr>
          <p:cNvPr id="6" name="Foliennummernplatzhalter 5"/>
          <p:cNvSpPr>
            <a:spLocks noGrp="1"/>
          </p:cNvSpPr>
          <p:nvPr>
            <p:ph type="sldNum" sz="quarter" idx="12"/>
          </p:nvPr>
        </p:nvSpPr>
        <p:spPr/>
        <p:txBody>
          <a:bodyPr/>
          <a:lstStyle/>
          <a:p>
            <a:fld id="{100F85FA-AD70-47AD-B406-0EFC7CB22A21}" type="slidenum">
              <a:rPr lang="de-AT" smtClean="0"/>
              <a:pPr/>
              <a:t>‹Nr.›</a:t>
            </a:fld>
            <a:endParaRPr lang="de-AT"/>
          </a:p>
        </p:txBody>
      </p:sp>
    </p:spTree>
    <p:extLst>
      <p:ext uri="{BB962C8B-B14F-4D97-AF65-F5344CB8AC3E}">
        <p14:creationId xmlns:p14="http://schemas.microsoft.com/office/powerpoint/2010/main" val="3175916402"/>
      </p:ext>
    </p:extLst>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Datumsplatzhalter 4"/>
          <p:cNvSpPr>
            <a:spLocks noGrp="1"/>
          </p:cNvSpPr>
          <p:nvPr>
            <p:ph type="dt" sz="half" idx="10"/>
          </p:nvPr>
        </p:nvSpPr>
        <p:spPr>
          <a:xfrm>
            <a:off x="457200" y="6376243"/>
            <a:ext cx="2133600" cy="365125"/>
          </a:xfrm>
          <a:prstGeom prst="rect">
            <a:avLst/>
          </a:prstGeom>
        </p:spPr>
        <p:txBody>
          <a:bodyPr/>
          <a:lstStyle/>
          <a:p>
            <a:fld id="{8B080FF4-CD30-47BC-8E32-15EA0BED30EA}" type="datetimeFigureOut">
              <a:rPr lang="de-AT" smtClean="0"/>
              <a:pPr/>
              <a:t>19.11.2013</a:t>
            </a:fld>
            <a:endParaRPr lang="de-AT"/>
          </a:p>
        </p:txBody>
      </p:sp>
      <p:sp>
        <p:nvSpPr>
          <p:cNvPr id="6" name="Fußzeilenplatzhalter 5"/>
          <p:cNvSpPr>
            <a:spLocks noGrp="1"/>
          </p:cNvSpPr>
          <p:nvPr>
            <p:ph type="ftr" sz="quarter" idx="11"/>
          </p:nvPr>
        </p:nvSpPr>
        <p:spPr>
          <a:xfrm>
            <a:off x="3124200" y="6376243"/>
            <a:ext cx="2895600" cy="365125"/>
          </a:xfrm>
          <a:prstGeom prst="rect">
            <a:avLst/>
          </a:prstGeom>
        </p:spPr>
        <p:txBody>
          <a:bodyPr/>
          <a:lstStyle/>
          <a:p>
            <a:endParaRPr lang="de-AT"/>
          </a:p>
        </p:txBody>
      </p:sp>
      <p:sp>
        <p:nvSpPr>
          <p:cNvPr id="7" name="Foliennummernplatzhalter 6"/>
          <p:cNvSpPr>
            <a:spLocks noGrp="1"/>
          </p:cNvSpPr>
          <p:nvPr>
            <p:ph type="sldNum" sz="quarter" idx="12"/>
          </p:nvPr>
        </p:nvSpPr>
        <p:spPr/>
        <p:txBody>
          <a:bodyPr/>
          <a:lstStyle/>
          <a:p>
            <a:fld id="{100F85FA-AD70-47AD-B406-0EFC7CB22A21}" type="slidenum">
              <a:rPr lang="de-AT" smtClean="0"/>
              <a:pPr/>
              <a:t>‹Nr.›</a:t>
            </a:fld>
            <a:endParaRPr lang="de-AT"/>
          </a:p>
        </p:txBody>
      </p:sp>
    </p:spTree>
    <p:extLst>
      <p:ext uri="{BB962C8B-B14F-4D97-AF65-F5344CB8AC3E}">
        <p14:creationId xmlns:p14="http://schemas.microsoft.com/office/powerpoint/2010/main" val="1233840774"/>
      </p:ext>
    </p:extLst>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7" name="Datumsplatzhalter 6"/>
          <p:cNvSpPr>
            <a:spLocks noGrp="1"/>
          </p:cNvSpPr>
          <p:nvPr>
            <p:ph type="dt" sz="half" idx="10"/>
          </p:nvPr>
        </p:nvSpPr>
        <p:spPr>
          <a:xfrm>
            <a:off x="457200" y="6376243"/>
            <a:ext cx="2133600" cy="365125"/>
          </a:xfrm>
          <a:prstGeom prst="rect">
            <a:avLst/>
          </a:prstGeom>
        </p:spPr>
        <p:txBody>
          <a:bodyPr/>
          <a:lstStyle/>
          <a:p>
            <a:fld id="{8B080FF4-CD30-47BC-8E32-15EA0BED30EA}" type="datetimeFigureOut">
              <a:rPr lang="de-AT" smtClean="0"/>
              <a:pPr/>
              <a:t>19.11.2013</a:t>
            </a:fld>
            <a:endParaRPr lang="de-AT"/>
          </a:p>
        </p:txBody>
      </p:sp>
      <p:sp>
        <p:nvSpPr>
          <p:cNvPr id="9" name="Foliennummernplatzhalter 8"/>
          <p:cNvSpPr>
            <a:spLocks noGrp="1"/>
          </p:cNvSpPr>
          <p:nvPr>
            <p:ph type="sldNum" sz="quarter" idx="12"/>
          </p:nvPr>
        </p:nvSpPr>
        <p:spPr/>
        <p:txBody>
          <a:bodyPr/>
          <a:lstStyle/>
          <a:p>
            <a:fld id="{100F85FA-AD70-47AD-B406-0EFC7CB22A21}" type="slidenum">
              <a:rPr lang="de-AT" smtClean="0"/>
              <a:pPr/>
              <a:t>‹Nr.›</a:t>
            </a:fld>
            <a:endParaRPr lang="de-AT"/>
          </a:p>
        </p:txBody>
      </p:sp>
    </p:spTree>
    <p:extLst>
      <p:ext uri="{BB962C8B-B14F-4D97-AF65-F5344CB8AC3E}">
        <p14:creationId xmlns:p14="http://schemas.microsoft.com/office/powerpoint/2010/main" val="3299299418"/>
      </p:ext>
    </p:extLst>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Datumsplatzhalter 2"/>
          <p:cNvSpPr>
            <a:spLocks noGrp="1"/>
          </p:cNvSpPr>
          <p:nvPr>
            <p:ph type="dt" sz="half" idx="10"/>
          </p:nvPr>
        </p:nvSpPr>
        <p:spPr>
          <a:xfrm>
            <a:off x="457200" y="6376243"/>
            <a:ext cx="2133600" cy="365125"/>
          </a:xfrm>
          <a:prstGeom prst="rect">
            <a:avLst/>
          </a:prstGeom>
        </p:spPr>
        <p:txBody>
          <a:bodyPr/>
          <a:lstStyle/>
          <a:p>
            <a:fld id="{8B080FF4-CD30-47BC-8E32-15EA0BED30EA}" type="datetimeFigureOut">
              <a:rPr lang="de-AT" smtClean="0"/>
              <a:pPr/>
              <a:t>19.11.2013</a:t>
            </a:fld>
            <a:endParaRPr lang="de-AT"/>
          </a:p>
        </p:txBody>
      </p:sp>
      <p:sp>
        <p:nvSpPr>
          <p:cNvPr id="5" name="Foliennummernplatzhalter 4"/>
          <p:cNvSpPr>
            <a:spLocks noGrp="1"/>
          </p:cNvSpPr>
          <p:nvPr>
            <p:ph type="sldNum" sz="quarter" idx="12"/>
          </p:nvPr>
        </p:nvSpPr>
        <p:spPr>
          <a:xfrm>
            <a:off x="6660232" y="6381328"/>
            <a:ext cx="2133600" cy="365125"/>
          </a:xfrm>
        </p:spPr>
        <p:txBody>
          <a:bodyPr/>
          <a:lstStyle/>
          <a:p>
            <a:fld id="{100F85FA-AD70-47AD-B406-0EFC7CB22A21}" type="slidenum">
              <a:rPr lang="de-AT" smtClean="0"/>
              <a:pPr/>
              <a:t>‹Nr.›</a:t>
            </a:fld>
            <a:endParaRPr lang="de-AT"/>
          </a:p>
        </p:txBody>
      </p:sp>
    </p:spTree>
    <p:extLst>
      <p:ext uri="{BB962C8B-B14F-4D97-AF65-F5344CB8AC3E}">
        <p14:creationId xmlns:p14="http://schemas.microsoft.com/office/powerpoint/2010/main" val="3319686931"/>
      </p:ext>
    </p:extLst>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57200" y="6376243"/>
            <a:ext cx="2133600" cy="365125"/>
          </a:xfrm>
          <a:prstGeom prst="rect">
            <a:avLst/>
          </a:prstGeom>
        </p:spPr>
        <p:txBody>
          <a:bodyPr/>
          <a:lstStyle/>
          <a:p>
            <a:fld id="{8B080FF4-CD30-47BC-8E32-15EA0BED30EA}" type="datetimeFigureOut">
              <a:rPr lang="de-AT" smtClean="0"/>
              <a:pPr/>
              <a:t>19.11.2013</a:t>
            </a:fld>
            <a:endParaRPr lang="de-AT"/>
          </a:p>
        </p:txBody>
      </p:sp>
      <p:sp>
        <p:nvSpPr>
          <p:cNvPr id="4" name="Foliennummernplatzhalter 3"/>
          <p:cNvSpPr>
            <a:spLocks noGrp="1"/>
          </p:cNvSpPr>
          <p:nvPr>
            <p:ph type="sldNum" sz="quarter" idx="12"/>
          </p:nvPr>
        </p:nvSpPr>
        <p:spPr/>
        <p:txBody>
          <a:bodyPr/>
          <a:lstStyle/>
          <a:p>
            <a:fld id="{100F85FA-AD70-47AD-B406-0EFC7CB22A21}" type="slidenum">
              <a:rPr lang="de-AT" smtClean="0"/>
              <a:pPr/>
              <a:t>‹Nr.›</a:t>
            </a:fld>
            <a:endParaRPr lang="de-AT"/>
          </a:p>
        </p:txBody>
      </p:sp>
    </p:spTree>
    <p:extLst>
      <p:ext uri="{BB962C8B-B14F-4D97-AF65-F5344CB8AC3E}">
        <p14:creationId xmlns:p14="http://schemas.microsoft.com/office/powerpoint/2010/main" val="2391987452"/>
      </p:ext>
    </p:extLst>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AT"/>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a:xfrm>
            <a:off x="457200" y="6376243"/>
            <a:ext cx="2133600" cy="365125"/>
          </a:xfrm>
          <a:prstGeom prst="rect">
            <a:avLst/>
          </a:prstGeom>
        </p:spPr>
        <p:txBody>
          <a:bodyPr/>
          <a:lstStyle/>
          <a:p>
            <a:fld id="{8B080FF4-CD30-47BC-8E32-15EA0BED30EA}" type="datetimeFigureOut">
              <a:rPr lang="de-AT" smtClean="0"/>
              <a:pPr/>
              <a:t>19.11.2013</a:t>
            </a:fld>
            <a:endParaRPr lang="de-AT"/>
          </a:p>
        </p:txBody>
      </p:sp>
      <p:sp>
        <p:nvSpPr>
          <p:cNvPr id="6" name="Fußzeilenplatzhalter 5"/>
          <p:cNvSpPr>
            <a:spLocks noGrp="1"/>
          </p:cNvSpPr>
          <p:nvPr>
            <p:ph type="ftr" sz="quarter" idx="11"/>
          </p:nvPr>
        </p:nvSpPr>
        <p:spPr>
          <a:xfrm>
            <a:off x="3124200" y="6376243"/>
            <a:ext cx="2895600" cy="365125"/>
          </a:xfrm>
          <a:prstGeom prst="rect">
            <a:avLst/>
          </a:prstGeom>
        </p:spPr>
        <p:txBody>
          <a:bodyPr/>
          <a:lstStyle/>
          <a:p>
            <a:endParaRPr lang="de-AT"/>
          </a:p>
        </p:txBody>
      </p:sp>
      <p:sp>
        <p:nvSpPr>
          <p:cNvPr id="7" name="Foliennummernplatzhalter 6"/>
          <p:cNvSpPr>
            <a:spLocks noGrp="1"/>
          </p:cNvSpPr>
          <p:nvPr>
            <p:ph type="sldNum" sz="quarter" idx="12"/>
          </p:nvPr>
        </p:nvSpPr>
        <p:spPr/>
        <p:txBody>
          <a:bodyPr/>
          <a:lstStyle/>
          <a:p>
            <a:fld id="{100F85FA-AD70-47AD-B406-0EFC7CB22A21}" type="slidenum">
              <a:rPr lang="de-AT" smtClean="0"/>
              <a:pPr/>
              <a:t>‹Nr.›</a:t>
            </a:fld>
            <a:endParaRPr lang="de-AT"/>
          </a:p>
        </p:txBody>
      </p:sp>
    </p:spTree>
    <p:extLst>
      <p:ext uri="{BB962C8B-B14F-4D97-AF65-F5344CB8AC3E}">
        <p14:creationId xmlns:p14="http://schemas.microsoft.com/office/powerpoint/2010/main" val="2311593073"/>
      </p:ext>
    </p:extLst>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AT"/>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a:xfrm>
            <a:off x="457200" y="6376243"/>
            <a:ext cx="2133600" cy="365125"/>
          </a:xfrm>
          <a:prstGeom prst="rect">
            <a:avLst/>
          </a:prstGeom>
        </p:spPr>
        <p:txBody>
          <a:bodyPr/>
          <a:lstStyle/>
          <a:p>
            <a:fld id="{8B080FF4-CD30-47BC-8E32-15EA0BED30EA}" type="datetimeFigureOut">
              <a:rPr lang="de-AT" smtClean="0"/>
              <a:pPr/>
              <a:t>19.11.2013</a:t>
            </a:fld>
            <a:endParaRPr lang="de-AT"/>
          </a:p>
        </p:txBody>
      </p:sp>
      <p:sp>
        <p:nvSpPr>
          <p:cNvPr id="6" name="Fußzeilenplatzhalter 5"/>
          <p:cNvSpPr>
            <a:spLocks noGrp="1"/>
          </p:cNvSpPr>
          <p:nvPr>
            <p:ph type="ftr" sz="quarter" idx="11"/>
          </p:nvPr>
        </p:nvSpPr>
        <p:spPr>
          <a:xfrm>
            <a:off x="3124200" y="6376243"/>
            <a:ext cx="2895600" cy="365125"/>
          </a:xfrm>
          <a:prstGeom prst="rect">
            <a:avLst/>
          </a:prstGeom>
        </p:spPr>
        <p:txBody>
          <a:bodyPr/>
          <a:lstStyle/>
          <a:p>
            <a:endParaRPr lang="de-AT"/>
          </a:p>
        </p:txBody>
      </p:sp>
      <p:sp>
        <p:nvSpPr>
          <p:cNvPr id="7" name="Foliennummernplatzhalter 6"/>
          <p:cNvSpPr>
            <a:spLocks noGrp="1"/>
          </p:cNvSpPr>
          <p:nvPr>
            <p:ph type="sldNum" sz="quarter" idx="12"/>
          </p:nvPr>
        </p:nvSpPr>
        <p:spPr/>
        <p:txBody>
          <a:bodyPr/>
          <a:lstStyle/>
          <a:p>
            <a:fld id="{100F85FA-AD70-47AD-B406-0EFC7CB22A21}" type="slidenum">
              <a:rPr lang="de-AT" smtClean="0"/>
              <a:pPr/>
              <a:t>‹Nr.›</a:t>
            </a:fld>
            <a:endParaRPr lang="de-AT"/>
          </a:p>
        </p:txBody>
      </p:sp>
    </p:spTree>
    <p:extLst>
      <p:ext uri="{BB962C8B-B14F-4D97-AF65-F5344CB8AC3E}">
        <p14:creationId xmlns:p14="http://schemas.microsoft.com/office/powerpoint/2010/main" val="4158263941"/>
      </p:ext>
    </p:extLst>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jpeg"/><Relationship Id="rId7" Type="http://schemas.openxmlformats.org/officeDocument/2006/relationships/image" Target="../media/image6.png"/><Relationship Id="rId2"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99000">
              <a:schemeClr val="accent1">
                <a:tint val="44500"/>
                <a:satMod val="160000"/>
                <a:lumMod val="37000"/>
                <a:lumOff val="63000"/>
              </a:schemeClr>
            </a:gs>
            <a:gs pos="100000">
              <a:schemeClr val="bg1">
                <a:lumMod val="95000"/>
              </a:schemeClr>
            </a:gs>
          </a:gsLst>
          <a:lin ang="5400000" scaled="0"/>
          <a:tileRect/>
        </a:gra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AT"/>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6" name="Foliennummernplatzhalter 5"/>
          <p:cNvSpPr>
            <a:spLocks noGrp="1"/>
          </p:cNvSpPr>
          <p:nvPr>
            <p:ph type="sldNum" sz="quarter" idx="4"/>
          </p:nvPr>
        </p:nvSpPr>
        <p:spPr>
          <a:xfrm>
            <a:off x="6732240" y="6376243"/>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0F85FA-AD70-47AD-B406-0EFC7CB22A21}" type="slidenum">
              <a:rPr lang="de-AT" smtClean="0"/>
              <a:pPr/>
              <a:t>‹Nr.›</a:t>
            </a:fld>
            <a:endParaRPr lang="de-AT"/>
          </a:p>
        </p:txBody>
      </p:sp>
      <p:sp>
        <p:nvSpPr>
          <p:cNvPr id="7" name="Espace réservé de la date 3"/>
          <p:cNvSpPr>
            <a:spLocks noGrp="1"/>
          </p:cNvSpPr>
          <p:nvPr>
            <p:ph type="dt" sz="half" idx="2"/>
          </p:nvPr>
        </p:nvSpPr>
        <p:spPr>
          <a:xfrm>
            <a:off x="620116" y="6395293"/>
            <a:ext cx="1008062"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595959"/>
                </a:solidFill>
                <a:latin typeface="Century Gothic" charset="0"/>
                <a:cs typeface="Arial" charset="0"/>
              </a:defRPr>
            </a:lvl1pPr>
          </a:lstStyle>
          <a:p>
            <a:pPr>
              <a:defRPr/>
            </a:pPr>
            <a:r>
              <a:rPr lang="it-IT" smtClean="0"/>
              <a:t>29/03/12</a:t>
            </a:r>
            <a:endParaRPr lang="fr-FR"/>
          </a:p>
        </p:txBody>
      </p:sp>
      <p:pic>
        <p:nvPicPr>
          <p:cNvPr id="8" name="Picture 8" descr="D:\CREA\LOGOTHEQUE\fp7-logos_en\FP7-General\colour\FP7-gen-RGB.gif"/>
          <p:cNvPicPr>
            <a:picLocks noChangeAspect="1" noChangeArrowheads="1"/>
          </p:cNvPicPr>
          <p:nvPr/>
        </p:nvPicPr>
        <p:blipFill>
          <a:blip r:embed="rId14" cstate="print"/>
          <a:srcRect/>
          <a:stretch>
            <a:fillRect/>
          </a:stretch>
        </p:blipFill>
        <p:spPr bwMode="auto">
          <a:xfrm>
            <a:off x="35496" y="6395441"/>
            <a:ext cx="512612" cy="417935"/>
          </a:xfrm>
          <a:prstGeom prst="rect">
            <a:avLst/>
          </a:prstGeom>
          <a:noFill/>
          <a:ln w="19050">
            <a:solidFill>
              <a:schemeClr val="tx1">
                <a:lumMod val="50000"/>
                <a:lumOff val="50000"/>
              </a:schemeClr>
            </a:solidFill>
            <a:miter lim="800000"/>
            <a:headEnd/>
            <a:tailEnd/>
          </a:ln>
        </p:spPr>
      </p:pic>
      <p:sp>
        <p:nvSpPr>
          <p:cNvPr id="9" name="ZoneTexte 7"/>
          <p:cNvSpPr txBox="1">
            <a:spLocks noChangeArrowheads="1"/>
          </p:cNvSpPr>
          <p:nvPr/>
        </p:nvSpPr>
        <p:spPr bwMode="auto">
          <a:xfrm>
            <a:off x="6300192" y="6412466"/>
            <a:ext cx="194376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fr-FR" sz="1200" dirty="0">
                <a:solidFill>
                  <a:srgbClr val="595959"/>
                </a:solidFill>
                <a:latin typeface="Century Gothic" charset="0"/>
              </a:rPr>
              <a:t>Project </a:t>
            </a:r>
            <a:r>
              <a:rPr lang="fr-FR" sz="1200" dirty="0" err="1">
                <a:solidFill>
                  <a:srgbClr val="595959"/>
                </a:solidFill>
                <a:latin typeface="Century Gothic" charset="0"/>
              </a:rPr>
              <a:t>number</a:t>
            </a:r>
            <a:r>
              <a:rPr lang="fr-FR" sz="1200" dirty="0">
                <a:solidFill>
                  <a:srgbClr val="595959"/>
                </a:solidFill>
                <a:latin typeface="Century Gothic" charset="0"/>
              </a:rPr>
              <a:t>: 283465</a:t>
            </a:r>
          </a:p>
        </p:txBody>
      </p:sp>
      <p:pic>
        <p:nvPicPr>
          <p:cNvPr id="10" name="Grafik 9"/>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6905" y="0"/>
            <a:ext cx="1064857" cy="645368"/>
          </a:xfrm>
          <a:prstGeom prst="rect">
            <a:avLst/>
          </a:prstGeom>
        </p:spPr>
      </p:pic>
    </p:spTree>
    <p:extLst>
      <p:ext uri="{BB962C8B-B14F-4D97-AF65-F5344CB8AC3E}">
        <p14:creationId xmlns:p14="http://schemas.microsoft.com/office/powerpoint/2010/main" val="150282883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20" r:id="rId12"/>
  </p:sldLayoutIdLst>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1763713" y="101600"/>
            <a:ext cx="7129462"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en-US" smtClean="0"/>
              <a:t>Cliquez pour modifier le style du titre</a:t>
            </a:r>
          </a:p>
        </p:txBody>
      </p:sp>
      <p:sp>
        <p:nvSpPr>
          <p:cNvPr id="1027" name="Espace réservé du texte 2"/>
          <p:cNvSpPr>
            <a:spLocks noGrp="1"/>
          </p:cNvSpPr>
          <p:nvPr>
            <p:ph type="body" idx="1"/>
          </p:nvPr>
        </p:nvSpPr>
        <p:spPr bwMode="auto">
          <a:xfrm>
            <a:off x="107950" y="1268413"/>
            <a:ext cx="8785225"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en-US" smtClean="0"/>
              <a:t>Cliquez pour modifier les styles du texte du masque</a:t>
            </a:r>
          </a:p>
          <a:p>
            <a:pPr lvl="1"/>
            <a:r>
              <a:rPr lang="fr-FR" altLang="en-US" smtClean="0"/>
              <a:t>Deuxième niveau</a:t>
            </a:r>
          </a:p>
          <a:p>
            <a:pPr lvl="2"/>
            <a:r>
              <a:rPr lang="fr-FR" altLang="en-US" smtClean="0"/>
              <a:t>Troisième niveau</a:t>
            </a:r>
          </a:p>
          <a:p>
            <a:pPr lvl="3"/>
            <a:r>
              <a:rPr lang="fr-FR" altLang="en-US" smtClean="0"/>
              <a:t>Quatrième niveau</a:t>
            </a:r>
          </a:p>
          <a:p>
            <a:pPr lvl="4"/>
            <a:r>
              <a:rPr lang="fr-FR" altLang="en-US" smtClean="0"/>
              <a:t>Cinquième niveau</a:t>
            </a:r>
          </a:p>
        </p:txBody>
      </p:sp>
      <p:sp>
        <p:nvSpPr>
          <p:cNvPr id="4" name="Espace réservé de la date 3"/>
          <p:cNvSpPr>
            <a:spLocks noGrp="1"/>
          </p:cNvSpPr>
          <p:nvPr>
            <p:ph type="dt" sz="half" idx="2"/>
          </p:nvPr>
        </p:nvSpPr>
        <p:spPr>
          <a:xfrm>
            <a:off x="900113" y="6453188"/>
            <a:ext cx="1008062"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595959"/>
                </a:solidFill>
                <a:latin typeface="Century Gothic" pitchFamily="34" charset="0"/>
              </a:defRPr>
            </a:lvl1pPr>
          </a:lstStyle>
          <a:p>
            <a:pPr fontAlgn="base">
              <a:spcBef>
                <a:spcPct val="0"/>
              </a:spcBef>
              <a:spcAft>
                <a:spcPct val="0"/>
              </a:spcAft>
              <a:defRPr/>
            </a:pPr>
            <a:fld id="{467449FE-A54B-42A8-BCC7-E4738EDAAA57}" type="datetime1">
              <a:rPr lang="fr-FR">
                <a:cs typeface="Arial" charset="0"/>
              </a:rPr>
              <a:pPr fontAlgn="base">
                <a:spcBef>
                  <a:spcPct val="0"/>
                </a:spcBef>
                <a:spcAft>
                  <a:spcPct val="0"/>
                </a:spcAft>
                <a:defRPr/>
              </a:pPr>
              <a:t>19/11/2013</a:t>
            </a:fld>
            <a:endParaRPr lang="fr-FR">
              <a:cs typeface="Arial" charset="0"/>
            </a:endParaRPr>
          </a:p>
        </p:txBody>
      </p:sp>
      <p:sp>
        <p:nvSpPr>
          <p:cNvPr id="5" name="Espace réservé du pied de page 4"/>
          <p:cNvSpPr>
            <a:spLocks noGrp="1"/>
          </p:cNvSpPr>
          <p:nvPr>
            <p:ph type="ftr" sz="quarter" idx="3"/>
          </p:nvPr>
        </p:nvSpPr>
        <p:spPr>
          <a:xfrm>
            <a:off x="2195513" y="6453188"/>
            <a:ext cx="2447925"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595959"/>
                </a:solidFill>
                <a:latin typeface="Century Gothic" pitchFamily="34" charset="0"/>
              </a:defRPr>
            </a:lvl1pPr>
          </a:lstStyle>
          <a:p>
            <a:pPr fontAlgn="base">
              <a:spcBef>
                <a:spcPct val="0"/>
              </a:spcBef>
              <a:spcAft>
                <a:spcPct val="0"/>
              </a:spcAft>
              <a:defRPr/>
            </a:pPr>
            <a:endParaRPr lang="en-US">
              <a:cs typeface="Arial" charset="0"/>
            </a:endParaRPr>
          </a:p>
        </p:txBody>
      </p:sp>
      <p:sp>
        <p:nvSpPr>
          <p:cNvPr id="6" name="Espace réservé du numéro de diapositive 5"/>
          <p:cNvSpPr>
            <a:spLocks noGrp="1"/>
          </p:cNvSpPr>
          <p:nvPr>
            <p:ph type="sldNum" sz="quarter" idx="4"/>
          </p:nvPr>
        </p:nvSpPr>
        <p:spPr>
          <a:xfrm>
            <a:off x="7451725" y="6453188"/>
            <a:ext cx="1584325"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595959"/>
                </a:solidFill>
                <a:latin typeface="Century Gothic" pitchFamily="34" charset="0"/>
              </a:defRPr>
            </a:lvl1pPr>
          </a:lstStyle>
          <a:p>
            <a:pPr fontAlgn="base">
              <a:spcBef>
                <a:spcPct val="0"/>
              </a:spcBef>
              <a:spcAft>
                <a:spcPct val="0"/>
              </a:spcAft>
              <a:defRPr/>
            </a:pPr>
            <a:fld id="{CE6B0415-F206-41D6-8FF3-9E0076B5ACAF}" type="slidenum">
              <a:rPr lang="fr-FR">
                <a:cs typeface="Arial" charset="0"/>
              </a:rPr>
              <a:pPr fontAlgn="base">
                <a:spcBef>
                  <a:spcPct val="0"/>
                </a:spcBef>
                <a:spcAft>
                  <a:spcPct val="0"/>
                </a:spcAft>
                <a:defRPr/>
              </a:pPr>
              <a:t>‹Nr.›</a:t>
            </a:fld>
            <a:endParaRPr lang="fr-FR">
              <a:cs typeface="Arial" charset="0"/>
            </a:endParaRPr>
          </a:p>
        </p:txBody>
      </p:sp>
      <p:pic>
        <p:nvPicPr>
          <p:cNvPr id="7" name="Picture 8" descr="D:\CREA\LOGOTHEQUE\fp7-logos_en\FP7-General\colour\FP7-gen-RGB.gif"/>
          <p:cNvPicPr>
            <a:picLocks noChangeAspect="1" noChangeArrowheads="1"/>
          </p:cNvPicPr>
          <p:nvPr/>
        </p:nvPicPr>
        <p:blipFill>
          <a:blip r:embed="rId4"/>
          <a:srcRect/>
          <a:stretch>
            <a:fillRect/>
          </a:stretch>
        </p:blipFill>
        <p:spPr bwMode="auto">
          <a:xfrm>
            <a:off x="268288" y="6308725"/>
            <a:ext cx="601662" cy="490538"/>
          </a:xfrm>
          <a:prstGeom prst="rect">
            <a:avLst/>
          </a:prstGeom>
          <a:noFill/>
          <a:ln w="19050">
            <a:solidFill>
              <a:schemeClr val="tx1">
                <a:lumMod val="50000"/>
                <a:lumOff val="50000"/>
              </a:schemeClr>
            </a:solidFill>
            <a:miter lim="800000"/>
            <a:headEnd/>
            <a:tailEnd/>
          </a:ln>
        </p:spPr>
      </p:pic>
      <p:sp>
        <p:nvSpPr>
          <p:cNvPr id="1032" name="ZoneTexte 7"/>
          <p:cNvSpPr txBox="1">
            <a:spLocks noChangeArrowheads="1"/>
          </p:cNvSpPr>
          <p:nvPr/>
        </p:nvSpPr>
        <p:spPr bwMode="auto">
          <a:xfrm>
            <a:off x="4716463" y="6519863"/>
            <a:ext cx="26638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r>
              <a:rPr lang="fr-FR" sz="1200" smtClean="0">
                <a:solidFill>
                  <a:srgbClr val="595959"/>
                </a:solidFill>
                <a:latin typeface="Century Gothic" pitchFamily="34" charset="0"/>
              </a:rPr>
              <a:t>Project number: 283465</a:t>
            </a:r>
          </a:p>
        </p:txBody>
      </p:sp>
    </p:spTree>
    <p:extLst>
      <p:ext uri="{BB962C8B-B14F-4D97-AF65-F5344CB8AC3E}">
        <p14:creationId xmlns:p14="http://schemas.microsoft.com/office/powerpoint/2010/main" val="1515470375"/>
      </p:ext>
    </p:extLst>
  </p:cSld>
  <p:clrMap bg1="lt1" tx1="dk1" bg2="lt2" tx2="dk2" accent1="accent1" accent2="accent2" accent3="accent3" accent4="accent4" accent5="accent5" accent6="accent6" hlink="hlink" folHlink="folHlink"/>
  <p:sldLayoutIdLst>
    <p:sldLayoutId id="2147483722" r:id="rId1"/>
  </p:sldLayoutIdLst>
  <p:hf hdr="0"/>
  <p:txStyles>
    <p:titleStyle>
      <a:lvl1pPr algn="l" rtl="0" eaLnBrk="0" fontAlgn="base" hangingPunct="0">
        <a:spcBef>
          <a:spcPct val="0"/>
        </a:spcBef>
        <a:spcAft>
          <a:spcPct val="0"/>
        </a:spcAft>
        <a:defRPr sz="3600" b="1" kern="1200">
          <a:solidFill>
            <a:srgbClr val="33B0DC"/>
          </a:solidFill>
          <a:latin typeface="Century Gothic" pitchFamily="34" charset="0"/>
          <a:ea typeface="+mj-ea"/>
          <a:cs typeface="+mj-cs"/>
        </a:defRPr>
      </a:lvl1pPr>
      <a:lvl2pPr algn="l" rtl="0" eaLnBrk="0" fontAlgn="base" hangingPunct="0">
        <a:spcBef>
          <a:spcPct val="0"/>
        </a:spcBef>
        <a:spcAft>
          <a:spcPct val="0"/>
        </a:spcAft>
        <a:defRPr sz="3600" b="1">
          <a:solidFill>
            <a:srgbClr val="33B0DC"/>
          </a:solidFill>
          <a:latin typeface="Century Gothic" pitchFamily="34" charset="0"/>
        </a:defRPr>
      </a:lvl2pPr>
      <a:lvl3pPr algn="l" rtl="0" eaLnBrk="0" fontAlgn="base" hangingPunct="0">
        <a:spcBef>
          <a:spcPct val="0"/>
        </a:spcBef>
        <a:spcAft>
          <a:spcPct val="0"/>
        </a:spcAft>
        <a:defRPr sz="3600" b="1">
          <a:solidFill>
            <a:srgbClr val="33B0DC"/>
          </a:solidFill>
          <a:latin typeface="Century Gothic" pitchFamily="34" charset="0"/>
        </a:defRPr>
      </a:lvl3pPr>
      <a:lvl4pPr algn="l" rtl="0" eaLnBrk="0" fontAlgn="base" hangingPunct="0">
        <a:spcBef>
          <a:spcPct val="0"/>
        </a:spcBef>
        <a:spcAft>
          <a:spcPct val="0"/>
        </a:spcAft>
        <a:defRPr sz="3600" b="1">
          <a:solidFill>
            <a:srgbClr val="33B0DC"/>
          </a:solidFill>
          <a:latin typeface="Century Gothic" pitchFamily="34" charset="0"/>
        </a:defRPr>
      </a:lvl4pPr>
      <a:lvl5pPr algn="l" rtl="0" eaLnBrk="0" fontAlgn="base" hangingPunct="0">
        <a:spcBef>
          <a:spcPct val="0"/>
        </a:spcBef>
        <a:spcAft>
          <a:spcPct val="0"/>
        </a:spcAft>
        <a:defRPr sz="3600" b="1">
          <a:solidFill>
            <a:srgbClr val="33B0DC"/>
          </a:solidFill>
          <a:latin typeface="Century Gothic" pitchFamily="34" charset="0"/>
        </a:defRPr>
      </a:lvl5pPr>
      <a:lvl6pPr marL="457200" algn="l" rtl="0" eaLnBrk="1" fontAlgn="base" hangingPunct="1">
        <a:spcBef>
          <a:spcPct val="0"/>
        </a:spcBef>
        <a:spcAft>
          <a:spcPct val="0"/>
        </a:spcAft>
        <a:defRPr sz="3600" b="1">
          <a:solidFill>
            <a:srgbClr val="33B0DC"/>
          </a:solidFill>
          <a:latin typeface="Century Gothic" pitchFamily="34" charset="0"/>
        </a:defRPr>
      </a:lvl6pPr>
      <a:lvl7pPr marL="914400" algn="l" rtl="0" eaLnBrk="1" fontAlgn="base" hangingPunct="1">
        <a:spcBef>
          <a:spcPct val="0"/>
        </a:spcBef>
        <a:spcAft>
          <a:spcPct val="0"/>
        </a:spcAft>
        <a:defRPr sz="3600" b="1">
          <a:solidFill>
            <a:srgbClr val="33B0DC"/>
          </a:solidFill>
          <a:latin typeface="Century Gothic" pitchFamily="34" charset="0"/>
        </a:defRPr>
      </a:lvl7pPr>
      <a:lvl8pPr marL="1371600" algn="l" rtl="0" eaLnBrk="1" fontAlgn="base" hangingPunct="1">
        <a:spcBef>
          <a:spcPct val="0"/>
        </a:spcBef>
        <a:spcAft>
          <a:spcPct val="0"/>
        </a:spcAft>
        <a:defRPr sz="3600" b="1">
          <a:solidFill>
            <a:srgbClr val="33B0DC"/>
          </a:solidFill>
          <a:latin typeface="Century Gothic" pitchFamily="34" charset="0"/>
        </a:defRPr>
      </a:lvl8pPr>
      <a:lvl9pPr marL="1828800" algn="l" rtl="0" eaLnBrk="1" fontAlgn="base" hangingPunct="1">
        <a:spcBef>
          <a:spcPct val="0"/>
        </a:spcBef>
        <a:spcAft>
          <a:spcPct val="0"/>
        </a:spcAft>
        <a:defRPr sz="3600" b="1">
          <a:solidFill>
            <a:srgbClr val="33B0DC"/>
          </a:solidFill>
          <a:latin typeface="Century Gothic" pitchFamily="34" charset="0"/>
        </a:defRPr>
      </a:lvl9pPr>
    </p:titleStyle>
    <p:bodyStyle>
      <a:lvl1pPr marL="342900" indent="-342900" algn="l" rtl="0" eaLnBrk="0" fontAlgn="base" hangingPunct="0">
        <a:spcBef>
          <a:spcPct val="20000"/>
        </a:spcBef>
        <a:spcAft>
          <a:spcPct val="0"/>
        </a:spcAft>
        <a:buSzPct val="75000"/>
        <a:buBlip>
          <a:blip r:embed="rId5"/>
        </a:buBlip>
        <a:defRPr sz="2400" b="1" kern="1200">
          <a:solidFill>
            <a:srgbClr val="1A171B"/>
          </a:solidFill>
          <a:latin typeface="Century Gothic" pitchFamily="34" charset="0"/>
          <a:ea typeface="+mn-ea"/>
          <a:cs typeface="+mn-cs"/>
        </a:defRPr>
      </a:lvl1pPr>
      <a:lvl2pPr marL="742950" indent="-285750" algn="l" rtl="0" eaLnBrk="0" fontAlgn="base" hangingPunct="0">
        <a:spcBef>
          <a:spcPct val="20000"/>
        </a:spcBef>
        <a:spcAft>
          <a:spcPct val="0"/>
        </a:spcAft>
        <a:buSzPct val="75000"/>
        <a:buBlip>
          <a:blip r:embed="rId6"/>
        </a:buBlip>
        <a:defRPr sz="2000" b="1" kern="1200">
          <a:solidFill>
            <a:srgbClr val="9EC02A"/>
          </a:solidFill>
          <a:latin typeface="Century Gothic" pitchFamily="34" charset="0"/>
          <a:ea typeface="+mn-ea"/>
          <a:cs typeface="+mn-cs"/>
        </a:defRPr>
      </a:lvl2pPr>
      <a:lvl3pPr marL="1143000" indent="-228600" algn="l" rtl="0" eaLnBrk="0" fontAlgn="base" hangingPunct="0">
        <a:spcBef>
          <a:spcPct val="20000"/>
        </a:spcBef>
        <a:spcAft>
          <a:spcPct val="0"/>
        </a:spcAft>
        <a:buSzPct val="75000"/>
        <a:buBlip>
          <a:blip r:embed="rId7"/>
        </a:buBlip>
        <a:defRPr b="1" kern="1200">
          <a:solidFill>
            <a:srgbClr val="33B0DC"/>
          </a:solidFill>
          <a:latin typeface="Century Gothic" pitchFamily="34" charset="0"/>
          <a:ea typeface="+mn-ea"/>
          <a:cs typeface="+mn-cs"/>
        </a:defRPr>
      </a:lvl3pPr>
      <a:lvl4pPr marL="1600200" indent="-228600" algn="l" rtl="0" eaLnBrk="0" fontAlgn="base" hangingPunct="0">
        <a:spcBef>
          <a:spcPct val="20000"/>
        </a:spcBef>
        <a:spcAft>
          <a:spcPct val="0"/>
        </a:spcAft>
        <a:buSzPct val="75000"/>
        <a:buBlip>
          <a:blip r:embed="rId8"/>
        </a:buBlip>
        <a:defRPr kern="1200">
          <a:solidFill>
            <a:srgbClr val="455D21"/>
          </a:solidFill>
          <a:latin typeface="Century Gothic" pitchFamily="34" charset="0"/>
          <a:ea typeface="+mn-ea"/>
          <a:cs typeface="+mn-cs"/>
        </a:defRPr>
      </a:lvl4pPr>
      <a:lvl5pPr marL="2057400" indent="-228600" algn="l" rtl="0" eaLnBrk="0" fontAlgn="base" hangingPunct="0">
        <a:spcBef>
          <a:spcPct val="20000"/>
        </a:spcBef>
        <a:spcAft>
          <a:spcPct val="0"/>
        </a:spcAft>
        <a:buSzPct val="75000"/>
        <a:buBlip>
          <a:blip r:embed="rId5"/>
        </a:buBlip>
        <a:defRPr sz="1600" kern="1200">
          <a:solidFill>
            <a:srgbClr val="1A171B"/>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hyperlink" Target="http://envri.eu/rm"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image" Target="../media/image4.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4.xml"/><Relationship Id="rId5" Type="http://schemas.openxmlformats.org/officeDocument/2006/relationships/image" Target="../media/image4.pn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tags" Target="../tags/tag5.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6.xml"/><Relationship Id="rId1" Type="http://schemas.openxmlformats.org/officeDocument/2006/relationships/tags" Target="../tags/tag6.xml"/><Relationship Id="rId5" Type="http://schemas.openxmlformats.org/officeDocument/2006/relationships/image" Target="../media/image4.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tags" Target="../tags/tag7.xml"/><Relationship Id="rId5" Type="http://schemas.openxmlformats.org/officeDocument/2006/relationships/image" Target="../media/image4.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ctrTitle"/>
          </p:nvPr>
        </p:nvSpPr>
        <p:spPr/>
        <p:txBody>
          <a:bodyPr/>
          <a:lstStyle/>
          <a:p>
            <a:pPr algn="ctr" eaLnBrk="1" hangingPunct="1"/>
            <a:r>
              <a:rPr lang="en-US" smtClean="0">
                <a:solidFill>
                  <a:srgbClr val="4F6228"/>
                </a:solidFill>
              </a:rPr>
              <a:t>ENVRI Reference Model</a:t>
            </a:r>
            <a:br>
              <a:rPr lang="en-US" smtClean="0">
                <a:solidFill>
                  <a:srgbClr val="4F6228"/>
                </a:solidFill>
              </a:rPr>
            </a:br>
            <a:r>
              <a:rPr lang="en-US" smtClean="0">
                <a:solidFill>
                  <a:srgbClr val="4F6228"/>
                </a:solidFill>
              </a:rPr>
              <a:t>an overview</a:t>
            </a:r>
            <a:endParaRPr lang="fr-FR" smtClean="0">
              <a:solidFill>
                <a:srgbClr val="4F6228"/>
              </a:solidFill>
            </a:endParaRPr>
          </a:p>
        </p:txBody>
      </p:sp>
      <p:sp>
        <p:nvSpPr>
          <p:cNvPr id="3075" name="Sous-titre 2"/>
          <p:cNvSpPr>
            <a:spLocks noGrp="1"/>
          </p:cNvSpPr>
          <p:nvPr>
            <p:ph type="subTitle" idx="1"/>
          </p:nvPr>
        </p:nvSpPr>
        <p:spPr>
          <a:xfrm>
            <a:off x="979512" y="4206205"/>
            <a:ext cx="6400800" cy="2112640"/>
          </a:xfrm>
        </p:spPr>
        <p:txBody>
          <a:bodyPr/>
          <a:lstStyle/>
          <a:p>
            <a:pPr algn="ctr" eaLnBrk="1" hangingPunct="1"/>
            <a:r>
              <a:rPr lang="en-US" altLang="en-US" smtClean="0"/>
              <a:t>Barbara Magagna, Yin Chen, Paul Martin, Herbert Schentz, Zhiming Zhao</a:t>
            </a:r>
          </a:p>
          <a:p>
            <a:pPr algn="ctr" eaLnBrk="1" hangingPunct="1"/>
            <a:endParaRPr lang="fr-FR" altLang="en-US" smtClean="0"/>
          </a:p>
        </p:txBody>
      </p:sp>
      <p:sp>
        <p:nvSpPr>
          <p:cNvPr id="3076" name="Espace réservé de la date 4"/>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4369057-A64B-471E-8711-58F3F945A989}" type="datetime1">
              <a:rPr lang="fr-FR" altLang="en-US">
                <a:solidFill>
                  <a:srgbClr val="595959"/>
                </a:solidFill>
                <a:latin typeface="Century Gothic" pitchFamily="34" charset="0"/>
              </a:rPr>
              <a:pPr eaLnBrk="1" hangingPunct="1"/>
              <a:t>19/11/2013</a:t>
            </a:fld>
            <a:endParaRPr lang="fr-FR" altLang="en-US">
              <a:solidFill>
                <a:srgbClr val="595959"/>
              </a:solidFill>
              <a:latin typeface="Century Gothic" pitchFamily="34" charset="0"/>
            </a:endParaRPr>
          </a:p>
        </p:txBody>
      </p:sp>
      <p:sp>
        <p:nvSpPr>
          <p:cNvPr id="3078" name="Espace réservé du pied de page 6"/>
          <p:cNvSpPr>
            <a:spLocks noGrp="1"/>
          </p:cNvSpPr>
          <p:nvPr>
            <p:ph type="ftr" sz="quarter" idx="11"/>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srgbClr val="595959"/>
              </a:solidFill>
              <a:latin typeface="Century Gothic" pitchFamily="34" charset="0"/>
            </a:endParaRPr>
          </a:p>
        </p:txBody>
      </p:sp>
      <p:sp>
        <p:nvSpPr>
          <p:cNvPr id="3077" name="Espace réservé du numéro de diapositive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2EAFA619-19D4-4989-A9DE-D3CB5097F8F5}" type="slidenum">
              <a:rPr lang="fr-FR" altLang="en-US">
                <a:solidFill>
                  <a:srgbClr val="595959"/>
                </a:solidFill>
                <a:latin typeface="Century Gothic" pitchFamily="34" charset="0"/>
              </a:rPr>
              <a:pPr eaLnBrk="1" hangingPunct="1"/>
              <a:t>1</a:t>
            </a:fld>
            <a:endParaRPr lang="fr-FR" altLang="en-US">
              <a:solidFill>
                <a:srgbClr val="595959"/>
              </a:solidFill>
              <a:latin typeface="Century Gothic" pitchFamily="34" charset="0"/>
            </a:endParaRPr>
          </a:p>
        </p:txBody>
      </p:sp>
    </p:spTree>
    <p:extLst>
      <p:ext uri="{BB962C8B-B14F-4D97-AF65-F5344CB8AC3E}">
        <p14:creationId xmlns:p14="http://schemas.microsoft.com/office/powerpoint/2010/main" val="9501237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1000"/>
                                        <p:tgtEl>
                                          <p:spTgt spid="3074"/>
                                        </p:tgtEl>
                                      </p:cBhvr>
                                    </p:animEffect>
                                    <p:anim calcmode="lin" valueType="num">
                                      <p:cBhvr>
                                        <p:cTn id="8" dur="1000" fill="hold"/>
                                        <p:tgtEl>
                                          <p:spTgt spid="3074"/>
                                        </p:tgtEl>
                                        <p:attrNameLst>
                                          <p:attrName>ppt_x</p:attrName>
                                        </p:attrNameLst>
                                      </p:cBhvr>
                                      <p:tavLst>
                                        <p:tav tm="0">
                                          <p:val>
                                            <p:strVal val="#ppt_x"/>
                                          </p:val>
                                        </p:tav>
                                        <p:tav tm="100000">
                                          <p:val>
                                            <p:strVal val="#ppt_x"/>
                                          </p:val>
                                        </p:tav>
                                      </p:tavLst>
                                    </p:anim>
                                    <p:anim calcmode="lin" valueType="num">
                                      <p:cBhvr>
                                        <p:cTn id="9" dur="1000" fill="hold"/>
                                        <p:tgtEl>
                                          <p:spTgt spid="3074"/>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075">
                                            <p:txEl>
                                              <p:pRg st="0" end="0"/>
                                            </p:txEl>
                                          </p:spTgt>
                                        </p:tgtEl>
                                        <p:attrNameLst>
                                          <p:attrName>style.visibility</p:attrName>
                                        </p:attrNameLst>
                                      </p:cBhvr>
                                      <p:to>
                                        <p:strVal val="visible"/>
                                      </p:to>
                                    </p:set>
                                    <p:animEffect transition="in" filter="fade">
                                      <p:cBhvr>
                                        <p:cTn id="13" dur="500"/>
                                        <p:tgtEl>
                                          <p:spTgt spid="307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P spid="3075"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solidFill>
                  <a:schemeClr val="accent2">
                    <a:lumMod val="75000"/>
                  </a:schemeClr>
                </a:solidFill>
              </a:rPr>
              <a:t>Science Viewpoint</a:t>
            </a:r>
            <a:endParaRPr lang="en-GB" dirty="0">
              <a:solidFill>
                <a:schemeClr val="accent2">
                  <a:lumMod val="75000"/>
                </a:schemeClr>
              </a:solidFill>
            </a:endParaRPr>
          </a:p>
        </p:txBody>
      </p:sp>
      <p:sp>
        <p:nvSpPr>
          <p:cNvPr id="3" name="Content Placeholder 2"/>
          <p:cNvSpPr>
            <a:spLocks noGrp="1"/>
          </p:cNvSpPr>
          <p:nvPr>
            <p:ph idx="1"/>
          </p:nvPr>
        </p:nvSpPr>
        <p:spPr>
          <a:xfrm>
            <a:off x="107950" y="1268413"/>
            <a:ext cx="9217025" cy="5113337"/>
          </a:xfrm>
        </p:spPr>
        <p:txBody>
          <a:bodyPr/>
          <a:lstStyle/>
          <a:p>
            <a:pPr>
              <a:defRPr/>
            </a:pPr>
            <a:r>
              <a:rPr lang="en-GB" sz="2800" smtClean="0">
                <a:solidFill>
                  <a:schemeClr val="accent2">
                    <a:lumMod val="75000"/>
                  </a:schemeClr>
                </a:solidFill>
              </a:rPr>
              <a:t>The intention </a:t>
            </a:r>
            <a:r>
              <a:rPr lang="en-GB" sz="2800" dirty="0" smtClean="0">
                <a:solidFill>
                  <a:schemeClr val="accent2">
                    <a:lumMod val="75000"/>
                  </a:schemeClr>
                </a:solidFill>
              </a:rPr>
              <a:t>is to capture the requirements for an environmental research infrastructure from the </a:t>
            </a:r>
            <a:br>
              <a:rPr lang="en-GB" sz="2800" dirty="0" smtClean="0">
                <a:solidFill>
                  <a:schemeClr val="accent2">
                    <a:lumMod val="75000"/>
                  </a:schemeClr>
                </a:solidFill>
              </a:rPr>
            </a:br>
            <a:r>
              <a:rPr lang="en-GB" sz="2800" dirty="0" smtClean="0">
                <a:solidFill>
                  <a:schemeClr val="accent2">
                    <a:lumMod val="75000"/>
                  </a:schemeClr>
                </a:solidFill>
              </a:rPr>
              <a:t>perspective of the people performing their tasks </a:t>
            </a:r>
            <a:br>
              <a:rPr lang="en-GB" sz="2800" dirty="0" smtClean="0">
                <a:solidFill>
                  <a:schemeClr val="accent2">
                    <a:lumMod val="75000"/>
                  </a:schemeClr>
                </a:solidFill>
              </a:rPr>
            </a:br>
            <a:r>
              <a:rPr lang="en-GB" sz="2800" dirty="0" smtClean="0">
                <a:solidFill>
                  <a:schemeClr val="accent2">
                    <a:lumMod val="75000"/>
                  </a:schemeClr>
                </a:solidFill>
              </a:rPr>
              <a:t>to achieve </a:t>
            </a:r>
            <a:r>
              <a:rPr lang="en-GB" sz="2800" smtClean="0">
                <a:solidFill>
                  <a:schemeClr val="accent2">
                    <a:lumMod val="75000"/>
                  </a:schemeClr>
                </a:solidFill>
              </a:rPr>
              <a:t>their </a:t>
            </a:r>
            <a:r>
              <a:rPr lang="en-GB" sz="2800" smtClean="0">
                <a:solidFill>
                  <a:schemeClr val="accent2">
                    <a:lumMod val="75000"/>
                  </a:schemeClr>
                </a:solidFill>
              </a:rPr>
              <a:t>specific goals</a:t>
            </a:r>
            <a:r>
              <a:rPr lang="en-GB" sz="2800" dirty="0" smtClean="0">
                <a:solidFill>
                  <a:schemeClr val="accent2">
                    <a:lumMod val="75000"/>
                  </a:schemeClr>
                </a:solidFill>
              </a:rPr>
              <a:t>.</a:t>
            </a:r>
            <a:endParaRPr lang="en-GB" sz="2800" i="1" dirty="0" smtClean="0">
              <a:solidFill>
                <a:schemeClr val="accent2">
                  <a:lumMod val="75000"/>
                </a:schemeClr>
              </a:solidFill>
            </a:endParaRPr>
          </a:p>
          <a:p>
            <a:pPr>
              <a:defRPr/>
            </a:pPr>
            <a:r>
              <a:rPr lang="en-GB" sz="2800" smtClean="0">
                <a:solidFill>
                  <a:schemeClr val="accent2">
                    <a:lumMod val="75000"/>
                  </a:schemeClr>
                </a:solidFill>
              </a:rPr>
              <a:t>The ENVRI-RM defines</a:t>
            </a:r>
            <a:r>
              <a:rPr lang="en-GB" sz="2800" dirty="0" smtClean="0">
                <a:solidFill>
                  <a:schemeClr val="accent2">
                    <a:lumMod val="75000"/>
                  </a:schemeClr>
                </a:solidFill>
              </a:rPr>
              <a:t>:</a:t>
            </a:r>
          </a:p>
          <a:p>
            <a:pPr lvl="1">
              <a:defRPr/>
            </a:pPr>
            <a:r>
              <a:rPr lang="en-GB" sz="2400" dirty="0" smtClean="0">
                <a:solidFill>
                  <a:schemeClr val="accent2">
                    <a:lumMod val="75000"/>
                  </a:schemeClr>
                </a:solidFill>
              </a:rPr>
              <a:t>5 </a:t>
            </a:r>
            <a:r>
              <a:rPr lang="en-GB" sz="2400" smtClean="0">
                <a:solidFill>
                  <a:schemeClr val="accent2">
                    <a:lumMod val="75000"/>
                  </a:schemeClr>
                </a:solidFill>
              </a:rPr>
              <a:t>common </a:t>
            </a:r>
            <a:r>
              <a:rPr lang="en-GB" sz="2400" i="1">
                <a:solidFill>
                  <a:schemeClr val="accent2">
                    <a:lumMod val="75000"/>
                  </a:schemeClr>
                </a:solidFill>
              </a:rPr>
              <a:t>c</a:t>
            </a:r>
            <a:r>
              <a:rPr lang="en-GB" sz="2400" i="1" smtClean="0">
                <a:solidFill>
                  <a:schemeClr val="accent2">
                    <a:lumMod val="75000"/>
                  </a:schemeClr>
                </a:solidFill>
              </a:rPr>
              <a:t>ommunities</a:t>
            </a:r>
            <a:r>
              <a:rPr lang="en-GB" sz="2400" smtClean="0">
                <a:solidFill>
                  <a:schemeClr val="accent2">
                    <a:lumMod val="75000"/>
                  </a:schemeClr>
                </a:solidFill>
              </a:rPr>
              <a:t> </a:t>
            </a:r>
            <a:r>
              <a:rPr lang="en-GB" sz="2400" b="0" smtClean="0">
                <a:solidFill>
                  <a:schemeClr val="accent2">
                    <a:lumMod val="75000"/>
                  </a:schemeClr>
                </a:solidFill>
              </a:rPr>
              <a:t>mapping to the 5-subsystems.</a:t>
            </a:r>
            <a:endParaRPr lang="en-GB" sz="2400" b="0" dirty="0" smtClean="0">
              <a:solidFill>
                <a:schemeClr val="accent2">
                  <a:lumMod val="75000"/>
                </a:schemeClr>
              </a:solidFill>
            </a:endParaRPr>
          </a:p>
          <a:p>
            <a:pPr lvl="1">
              <a:defRPr/>
            </a:pPr>
            <a:r>
              <a:rPr lang="en-GB" sz="2400" dirty="0" smtClean="0">
                <a:solidFill>
                  <a:schemeClr val="accent2">
                    <a:lumMod val="75000"/>
                  </a:schemeClr>
                </a:solidFill>
              </a:rPr>
              <a:t>Community </a:t>
            </a:r>
            <a:r>
              <a:rPr lang="en-GB" sz="2400" i="1" dirty="0" smtClean="0">
                <a:solidFill>
                  <a:schemeClr val="accent2">
                    <a:lumMod val="75000"/>
                  </a:schemeClr>
                </a:solidFill>
              </a:rPr>
              <a:t>roles </a:t>
            </a:r>
            <a:r>
              <a:rPr lang="en-GB" sz="2400" i="1" smtClean="0">
                <a:solidFill>
                  <a:schemeClr val="accent2">
                    <a:lumMod val="75000"/>
                  </a:schemeClr>
                </a:solidFill>
              </a:rPr>
              <a:t>&amp;</a:t>
            </a:r>
            <a:r>
              <a:rPr lang="en-GB" sz="2400" smtClean="0">
                <a:solidFill>
                  <a:schemeClr val="accent2">
                    <a:lumMod val="75000"/>
                  </a:schemeClr>
                </a:solidFill>
              </a:rPr>
              <a:t> </a:t>
            </a:r>
            <a:r>
              <a:rPr lang="en-GB" sz="2400" i="1" smtClean="0">
                <a:solidFill>
                  <a:schemeClr val="accent2">
                    <a:lumMod val="75000"/>
                  </a:schemeClr>
                </a:solidFill>
              </a:rPr>
              <a:t>behaviours.</a:t>
            </a:r>
            <a:endParaRPr lang="en-GB" sz="2400" i="1" dirty="0" smtClean="0">
              <a:solidFill>
                <a:schemeClr val="accent2">
                  <a:lumMod val="75000"/>
                </a:schemeClr>
              </a:solidFill>
            </a:endParaRPr>
          </a:p>
        </p:txBody>
      </p:sp>
      <p:sp>
        <p:nvSpPr>
          <p:cNvPr id="7" name="Espace réservé du numéro de diapositive 5"/>
          <p:cNvSpPr>
            <a:spLocks noGrp="1"/>
          </p:cNvSpPr>
          <p:nvPr>
            <p:ph type="sldNum" sz="quarter" idx="12"/>
          </p:nvPr>
        </p:nvSpPr>
        <p:spPr bwMode="auto">
          <a:xfrm>
            <a:off x="6553200" y="6376243"/>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3"/>
              </a:buBlip>
              <a:defRPr sz="1600">
                <a:solidFill>
                  <a:srgbClr val="1A171B"/>
                </a:solidFill>
                <a:latin typeface="Century Gothic" pitchFamily="34" charset="0"/>
              </a:defRPr>
            </a:lvl6pPr>
            <a:lvl7pPr eaLnBrk="0" fontAlgn="base" hangingPunct="0">
              <a:spcAft>
                <a:spcPct val="0"/>
              </a:spcAft>
              <a:buSzPct val="75000"/>
              <a:buBlip>
                <a:blip r:embed="rId3"/>
              </a:buBlip>
              <a:defRPr sz="1600">
                <a:solidFill>
                  <a:srgbClr val="1A171B"/>
                </a:solidFill>
                <a:latin typeface="Century Gothic" pitchFamily="34" charset="0"/>
              </a:defRPr>
            </a:lvl7pPr>
            <a:lvl8pPr eaLnBrk="0" fontAlgn="base" hangingPunct="0">
              <a:spcAft>
                <a:spcPct val="0"/>
              </a:spcAft>
              <a:buSzPct val="75000"/>
              <a:buBlip>
                <a:blip r:embed="rId3"/>
              </a:buBlip>
              <a:defRPr sz="1600">
                <a:solidFill>
                  <a:srgbClr val="1A171B"/>
                </a:solidFill>
                <a:latin typeface="Century Gothic" pitchFamily="34" charset="0"/>
              </a:defRPr>
            </a:lvl8pPr>
            <a:lvl9pPr eaLnBrk="0" fontAlgn="base" hangingPunct="0">
              <a:spcAft>
                <a:spcPct val="0"/>
              </a:spcAft>
              <a:buSzPct val="75000"/>
              <a:buBlip>
                <a:blip r:embed="rId3"/>
              </a:buBlip>
              <a:defRPr sz="1600">
                <a:solidFill>
                  <a:srgbClr val="1A171B"/>
                </a:solidFill>
                <a:latin typeface="Century Gothic" pitchFamily="34" charset="0"/>
              </a:defRPr>
            </a:lvl9pPr>
          </a:lstStyle>
          <a:p>
            <a:fld id="{23E38AF2-209B-4B4E-8A59-08B2283C74DF}" type="slidenum">
              <a:rPr lang="fr-FR" altLang="en-US" sz="1200" b="0">
                <a:solidFill>
                  <a:srgbClr val="595959"/>
                </a:solidFill>
              </a:rPr>
              <a:pPr/>
              <a:t>10</a:t>
            </a:fld>
            <a:endParaRPr lang="fr-FR" altLang="en-US" sz="1200" b="0" dirty="0">
              <a:solidFill>
                <a:srgbClr val="595959"/>
              </a:solidFill>
            </a:endParaRPr>
          </a:p>
        </p:txBody>
      </p:sp>
      <p:sp>
        <p:nvSpPr>
          <p:cNvPr id="8" name="Espace réservé de la date 3"/>
          <p:cNvSpPr>
            <a:spLocks noGrp="1"/>
          </p:cNvSpPr>
          <p:nvPr>
            <p:ph type="dt" sz="half" idx="4294967295"/>
          </p:nvPr>
        </p:nvSpPr>
        <p:spPr bwMode="auto">
          <a:xfrm>
            <a:off x="710208" y="6376243"/>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3"/>
              </a:buBlip>
              <a:defRPr sz="1600">
                <a:solidFill>
                  <a:srgbClr val="1A171B"/>
                </a:solidFill>
                <a:latin typeface="Century Gothic" pitchFamily="34" charset="0"/>
              </a:defRPr>
            </a:lvl6pPr>
            <a:lvl7pPr eaLnBrk="0" fontAlgn="base" hangingPunct="0">
              <a:spcAft>
                <a:spcPct val="0"/>
              </a:spcAft>
              <a:buSzPct val="75000"/>
              <a:buBlip>
                <a:blip r:embed="rId3"/>
              </a:buBlip>
              <a:defRPr sz="1600">
                <a:solidFill>
                  <a:srgbClr val="1A171B"/>
                </a:solidFill>
                <a:latin typeface="Century Gothic" pitchFamily="34" charset="0"/>
              </a:defRPr>
            </a:lvl7pPr>
            <a:lvl8pPr eaLnBrk="0" fontAlgn="base" hangingPunct="0">
              <a:spcAft>
                <a:spcPct val="0"/>
              </a:spcAft>
              <a:buSzPct val="75000"/>
              <a:buBlip>
                <a:blip r:embed="rId3"/>
              </a:buBlip>
              <a:defRPr sz="1600">
                <a:solidFill>
                  <a:srgbClr val="1A171B"/>
                </a:solidFill>
                <a:latin typeface="Century Gothic" pitchFamily="34" charset="0"/>
              </a:defRPr>
            </a:lvl8pPr>
            <a:lvl9pPr eaLnBrk="0" fontAlgn="base" hangingPunct="0">
              <a:spcAft>
                <a:spcPct val="0"/>
              </a:spcAft>
              <a:buSzPct val="75000"/>
              <a:buBlip>
                <a:blip r:embed="rId3"/>
              </a:buBlip>
              <a:defRPr sz="1600">
                <a:solidFill>
                  <a:srgbClr val="1A171B"/>
                </a:solidFill>
                <a:latin typeface="Century Gothic" pitchFamily="34" charset="0"/>
              </a:defRPr>
            </a:lvl9pPr>
          </a:lstStyle>
          <a:p>
            <a:fld id="{1F8ECFE6-21CB-48E5-8CB8-14FEEE1ACAF5}" type="datetime1">
              <a:rPr lang="fr-FR" altLang="en-US" sz="1200" b="0">
                <a:solidFill>
                  <a:srgbClr val="595959"/>
                </a:solidFill>
              </a:rPr>
              <a:pPr/>
              <a:t>19/11/2013</a:t>
            </a:fld>
            <a:endParaRPr lang="fr-FR" altLang="en-US" sz="1200" b="0" dirty="0">
              <a:solidFill>
                <a:srgbClr val="595959"/>
              </a:solidFill>
            </a:endParaRPr>
          </a:p>
        </p:txBody>
      </p:sp>
    </p:spTree>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1043608" y="188640"/>
            <a:ext cx="1276311" cy="369332"/>
          </a:xfrm>
          <a:prstGeom prst="rect">
            <a:avLst/>
          </a:prstGeom>
        </p:spPr>
        <p:txBody>
          <a:bodyPr wrap="none">
            <a:spAutoFit/>
          </a:bodyPr>
          <a:lstStyle/>
          <a:p>
            <a:r>
              <a:rPr lang="de-AT" dirty="0" smtClean="0">
                <a:solidFill>
                  <a:schemeClr val="accent2">
                    <a:lumMod val="75000"/>
                  </a:schemeClr>
                </a:solidFill>
              </a:rPr>
              <a:t>Community</a:t>
            </a:r>
            <a:endParaRPr lang="de-AT" dirty="0">
              <a:solidFill>
                <a:schemeClr val="accent2">
                  <a:lumMod val="75000"/>
                </a:schemeClr>
              </a:solidFill>
            </a:endParaRPr>
          </a:p>
        </p:txBody>
      </p:sp>
      <p:sp>
        <p:nvSpPr>
          <p:cNvPr id="6" name="Rechteck 5"/>
          <p:cNvSpPr/>
          <p:nvPr/>
        </p:nvSpPr>
        <p:spPr>
          <a:xfrm>
            <a:off x="1037944" y="476672"/>
            <a:ext cx="2329227" cy="1200329"/>
          </a:xfrm>
          <a:prstGeom prst="rect">
            <a:avLst/>
          </a:prstGeom>
        </p:spPr>
        <p:txBody>
          <a:bodyPr wrap="none">
            <a:spAutoFit/>
          </a:bodyPr>
          <a:lstStyle/>
          <a:p>
            <a:r>
              <a:rPr lang="de-AT" sz="1200" dirty="0" smtClean="0">
                <a:solidFill>
                  <a:schemeClr val="accent2">
                    <a:lumMod val="75000"/>
                  </a:schemeClr>
                </a:solidFill>
              </a:rPr>
              <a:t>Data </a:t>
            </a:r>
            <a:r>
              <a:rPr lang="de-AT" sz="1200" dirty="0" err="1" smtClean="0">
                <a:solidFill>
                  <a:schemeClr val="accent2">
                    <a:lumMod val="75000"/>
                  </a:schemeClr>
                </a:solidFill>
              </a:rPr>
              <a:t>Aquisition</a:t>
            </a:r>
            <a:r>
              <a:rPr lang="de-AT" sz="1200" dirty="0" smtClean="0">
                <a:solidFill>
                  <a:schemeClr val="accent2">
                    <a:lumMod val="75000"/>
                  </a:schemeClr>
                </a:solidFill>
              </a:rPr>
              <a:t> Community</a:t>
            </a:r>
          </a:p>
          <a:p>
            <a:r>
              <a:rPr lang="de-AT" sz="1200" dirty="0" smtClean="0">
                <a:solidFill>
                  <a:schemeClr val="accent2">
                    <a:lumMod val="75000"/>
                  </a:schemeClr>
                </a:solidFill>
              </a:rPr>
              <a:t>Data </a:t>
            </a:r>
            <a:r>
              <a:rPr lang="de-AT" sz="1200" dirty="0" err="1" smtClean="0">
                <a:solidFill>
                  <a:schemeClr val="accent2">
                    <a:lumMod val="75000"/>
                  </a:schemeClr>
                </a:solidFill>
              </a:rPr>
              <a:t>Curation</a:t>
            </a:r>
            <a:r>
              <a:rPr lang="de-AT" sz="1200" dirty="0" smtClean="0">
                <a:solidFill>
                  <a:schemeClr val="accent2">
                    <a:lumMod val="75000"/>
                  </a:schemeClr>
                </a:solidFill>
              </a:rPr>
              <a:t> Community</a:t>
            </a:r>
          </a:p>
          <a:p>
            <a:r>
              <a:rPr lang="de-AT" sz="1200" dirty="0" smtClean="0">
                <a:solidFill>
                  <a:schemeClr val="accent2">
                    <a:lumMod val="75000"/>
                  </a:schemeClr>
                </a:solidFill>
              </a:rPr>
              <a:t>Data </a:t>
            </a:r>
            <a:r>
              <a:rPr lang="de-AT" sz="1200" dirty="0" err="1" smtClean="0">
                <a:solidFill>
                  <a:schemeClr val="accent2">
                    <a:lumMod val="75000"/>
                  </a:schemeClr>
                </a:solidFill>
              </a:rPr>
              <a:t>Publication</a:t>
            </a:r>
            <a:r>
              <a:rPr lang="de-AT" sz="1200" dirty="0" smtClean="0">
                <a:solidFill>
                  <a:schemeClr val="accent2">
                    <a:lumMod val="75000"/>
                  </a:schemeClr>
                </a:solidFill>
              </a:rPr>
              <a:t> Community</a:t>
            </a:r>
          </a:p>
          <a:p>
            <a:r>
              <a:rPr lang="de-AT" sz="1200" dirty="0" smtClean="0">
                <a:solidFill>
                  <a:schemeClr val="accent2">
                    <a:lumMod val="75000"/>
                  </a:schemeClr>
                </a:solidFill>
              </a:rPr>
              <a:t>Data Service Provision Community</a:t>
            </a:r>
          </a:p>
          <a:p>
            <a:r>
              <a:rPr lang="de-AT" sz="1200" dirty="0" smtClean="0">
                <a:solidFill>
                  <a:schemeClr val="accent2">
                    <a:lumMod val="75000"/>
                  </a:schemeClr>
                </a:solidFill>
              </a:rPr>
              <a:t>Data </a:t>
            </a:r>
            <a:r>
              <a:rPr lang="de-AT" sz="1200" dirty="0" err="1" smtClean="0">
                <a:solidFill>
                  <a:schemeClr val="accent2">
                    <a:lumMod val="75000"/>
                  </a:schemeClr>
                </a:solidFill>
              </a:rPr>
              <a:t>Usage</a:t>
            </a:r>
            <a:r>
              <a:rPr lang="de-AT" sz="1200" dirty="0" smtClean="0">
                <a:solidFill>
                  <a:schemeClr val="accent2">
                    <a:lumMod val="75000"/>
                  </a:schemeClr>
                </a:solidFill>
              </a:rPr>
              <a:t> Community</a:t>
            </a:r>
          </a:p>
          <a:p>
            <a:endParaRPr lang="de-AT" sz="1200" dirty="0" smtClean="0">
              <a:solidFill>
                <a:schemeClr val="accent2">
                  <a:lumMod val="75000"/>
                </a:schemeClr>
              </a:solidFill>
            </a:endParaRPr>
          </a:p>
        </p:txBody>
      </p:sp>
      <p:sp>
        <p:nvSpPr>
          <p:cNvPr id="14" name="Textfeld 13"/>
          <p:cNvSpPr txBox="1"/>
          <p:nvPr/>
        </p:nvSpPr>
        <p:spPr>
          <a:xfrm>
            <a:off x="1076626" y="1772816"/>
            <a:ext cx="2770695" cy="6109365"/>
          </a:xfrm>
          <a:prstGeom prst="rect">
            <a:avLst/>
          </a:prstGeom>
          <a:noFill/>
        </p:spPr>
        <p:txBody>
          <a:bodyPr wrap="none" rtlCol="0">
            <a:spAutoFit/>
          </a:bodyPr>
          <a:lstStyle/>
          <a:p>
            <a:r>
              <a:rPr lang="de-AT" sz="1000" i="1" dirty="0" smtClean="0">
                <a:solidFill>
                  <a:schemeClr val="accent2">
                    <a:lumMod val="75000"/>
                  </a:schemeClr>
                </a:solidFill>
              </a:rPr>
              <a:t>Data </a:t>
            </a:r>
            <a:r>
              <a:rPr lang="de-AT" sz="1000" i="1" dirty="0" err="1" smtClean="0">
                <a:solidFill>
                  <a:schemeClr val="accent2">
                    <a:lumMod val="75000"/>
                  </a:schemeClr>
                </a:solidFill>
              </a:rPr>
              <a:t>Acquisition</a:t>
            </a:r>
            <a:endParaRPr lang="de-AT" sz="1000" i="1" dirty="0" smtClean="0">
              <a:solidFill>
                <a:schemeClr val="accent2">
                  <a:lumMod val="75000"/>
                </a:schemeClr>
              </a:solidFill>
            </a:endParaRPr>
          </a:p>
          <a:p>
            <a:r>
              <a:rPr lang="de-AT" sz="1200" dirty="0" smtClean="0">
                <a:solidFill>
                  <a:schemeClr val="accent2">
                    <a:lumMod val="75000"/>
                  </a:schemeClr>
                </a:solidFill>
              </a:rPr>
              <a:t>Design </a:t>
            </a:r>
            <a:r>
              <a:rPr lang="de-AT" sz="1200" dirty="0" err="1" smtClean="0">
                <a:solidFill>
                  <a:schemeClr val="accent2">
                    <a:lumMod val="75000"/>
                  </a:schemeClr>
                </a:solidFill>
              </a:rPr>
              <a:t>of</a:t>
            </a:r>
            <a:r>
              <a:rPr lang="de-AT" sz="1200" dirty="0" smtClean="0">
                <a:solidFill>
                  <a:schemeClr val="accent2">
                    <a:lumMod val="75000"/>
                  </a:schemeClr>
                </a:solidFill>
              </a:rPr>
              <a:t> Measurement Model</a:t>
            </a:r>
          </a:p>
          <a:p>
            <a:r>
              <a:rPr lang="de-AT" sz="1200" dirty="0" smtClean="0">
                <a:solidFill>
                  <a:schemeClr val="accent2">
                    <a:lumMod val="75000"/>
                  </a:schemeClr>
                </a:solidFill>
              </a:rPr>
              <a:t>Data </a:t>
            </a:r>
            <a:r>
              <a:rPr lang="de-AT" sz="1200" dirty="0" err="1" smtClean="0">
                <a:solidFill>
                  <a:schemeClr val="accent2">
                    <a:lumMod val="75000"/>
                  </a:schemeClr>
                </a:solidFill>
              </a:rPr>
              <a:t>Citation</a:t>
            </a:r>
            <a:endParaRPr lang="de-AT" sz="1200" dirty="0" smtClean="0">
              <a:solidFill>
                <a:schemeClr val="accent2">
                  <a:lumMod val="75000"/>
                </a:schemeClr>
              </a:solidFill>
            </a:endParaRPr>
          </a:p>
          <a:p>
            <a:r>
              <a:rPr lang="de-AT" sz="1200" dirty="0" smtClean="0">
                <a:solidFill>
                  <a:schemeClr val="accent2">
                    <a:lumMod val="75000"/>
                  </a:schemeClr>
                </a:solidFill>
              </a:rPr>
              <a:t>Data </a:t>
            </a:r>
            <a:r>
              <a:rPr lang="de-AT" sz="1200" dirty="0" err="1" smtClean="0">
                <a:solidFill>
                  <a:schemeClr val="accent2">
                    <a:lumMod val="75000"/>
                  </a:schemeClr>
                </a:solidFill>
              </a:rPr>
              <a:t>Collection</a:t>
            </a:r>
            <a:endParaRPr lang="de-AT" sz="1200" dirty="0" smtClean="0">
              <a:solidFill>
                <a:schemeClr val="accent2">
                  <a:lumMod val="75000"/>
                </a:schemeClr>
              </a:solidFill>
            </a:endParaRPr>
          </a:p>
          <a:p>
            <a:r>
              <a:rPr lang="de-AT" sz="1200" dirty="0" smtClean="0">
                <a:solidFill>
                  <a:schemeClr val="accent2">
                    <a:lumMod val="75000"/>
                  </a:schemeClr>
                </a:solidFill>
              </a:rPr>
              <a:t>Instrument </a:t>
            </a:r>
            <a:r>
              <a:rPr lang="de-AT" sz="1200" dirty="0" err="1" smtClean="0">
                <a:solidFill>
                  <a:schemeClr val="accent2">
                    <a:lumMod val="75000"/>
                  </a:schemeClr>
                </a:solidFill>
              </a:rPr>
              <a:t>Calibration</a:t>
            </a:r>
            <a:endParaRPr lang="de-AT" sz="1200" dirty="0" smtClean="0">
              <a:solidFill>
                <a:schemeClr val="accent2">
                  <a:lumMod val="75000"/>
                </a:schemeClr>
              </a:solidFill>
            </a:endParaRPr>
          </a:p>
          <a:p>
            <a:r>
              <a:rPr lang="de-AT" sz="1200" dirty="0" smtClean="0">
                <a:solidFill>
                  <a:schemeClr val="accent2">
                    <a:lumMod val="75000"/>
                  </a:schemeClr>
                </a:solidFill>
              </a:rPr>
              <a:t>Instrument </a:t>
            </a:r>
            <a:r>
              <a:rPr lang="de-AT" sz="1200" dirty="0" err="1" smtClean="0">
                <a:solidFill>
                  <a:schemeClr val="accent2">
                    <a:lumMod val="75000"/>
                  </a:schemeClr>
                </a:solidFill>
              </a:rPr>
              <a:t>Configuration</a:t>
            </a:r>
            <a:endParaRPr lang="de-AT" sz="1200" dirty="0" smtClean="0">
              <a:solidFill>
                <a:schemeClr val="accent2">
                  <a:lumMod val="75000"/>
                </a:schemeClr>
              </a:solidFill>
            </a:endParaRPr>
          </a:p>
          <a:p>
            <a:pPr>
              <a:spcBef>
                <a:spcPts val="600"/>
              </a:spcBef>
            </a:pPr>
            <a:r>
              <a:rPr lang="de-AT" sz="1000" i="1" dirty="0" smtClean="0">
                <a:solidFill>
                  <a:schemeClr val="accent2">
                    <a:lumMod val="75000"/>
                  </a:schemeClr>
                </a:solidFill>
              </a:rPr>
              <a:t>Data </a:t>
            </a:r>
            <a:r>
              <a:rPr lang="de-AT" sz="1000" i="1" dirty="0" err="1" smtClean="0">
                <a:solidFill>
                  <a:schemeClr val="accent2">
                    <a:lumMod val="75000"/>
                  </a:schemeClr>
                </a:solidFill>
              </a:rPr>
              <a:t>Curation</a:t>
            </a:r>
            <a:endParaRPr lang="de-AT" sz="1000" i="1" dirty="0" smtClean="0">
              <a:solidFill>
                <a:schemeClr val="accent2">
                  <a:lumMod val="75000"/>
                </a:schemeClr>
              </a:solidFill>
            </a:endParaRPr>
          </a:p>
          <a:p>
            <a:r>
              <a:rPr lang="de-AT" sz="1200" dirty="0" smtClean="0">
                <a:solidFill>
                  <a:schemeClr val="accent2">
                    <a:lumMod val="75000"/>
                  </a:schemeClr>
                </a:solidFill>
              </a:rPr>
              <a:t>Data Quality </a:t>
            </a:r>
            <a:r>
              <a:rPr lang="de-AT" sz="1200" dirty="0" err="1" smtClean="0">
                <a:solidFill>
                  <a:schemeClr val="accent2">
                    <a:lumMod val="75000"/>
                  </a:schemeClr>
                </a:solidFill>
              </a:rPr>
              <a:t>Checking</a:t>
            </a:r>
            <a:endParaRPr lang="de-AT" sz="1200" dirty="0" smtClean="0">
              <a:solidFill>
                <a:schemeClr val="accent2">
                  <a:lumMod val="75000"/>
                </a:schemeClr>
              </a:solidFill>
            </a:endParaRPr>
          </a:p>
          <a:p>
            <a:r>
              <a:rPr lang="de-AT" sz="1200" dirty="0" smtClean="0">
                <a:solidFill>
                  <a:schemeClr val="accent2">
                    <a:lumMod val="75000"/>
                  </a:schemeClr>
                </a:solidFill>
              </a:rPr>
              <a:t>Data Replication</a:t>
            </a:r>
          </a:p>
          <a:p>
            <a:r>
              <a:rPr lang="de-AT" sz="1200" dirty="0" smtClean="0">
                <a:solidFill>
                  <a:schemeClr val="accent2">
                    <a:lumMod val="75000"/>
                  </a:schemeClr>
                </a:solidFill>
              </a:rPr>
              <a:t>Data </a:t>
            </a:r>
            <a:r>
              <a:rPr lang="de-AT" sz="1200" dirty="0" err="1" smtClean="0">
                <a:solidFill>
                  <a:schemeClr val="accent2">
                    <a:lumMod val="75000"/>
                  </a:schemeClr>
                </a:solidFill>
              </a:rPr>
              <a:t>Preservation</a:t>
            </a:r>
            <a:endParaRPr lang="de-AT" sz="1200" dirty="0" smtClean="0">
              <a:solidFill>
                <a:schemeClr val="accent2">
                  <a:lumMod val="75000"/>
                </a:schemeClr>
              </a:solidFill>
            </a:endParaRPr>
          </a:p>
          <a:p>
            <a:r>
              <a:rPr lang="de-AT" sz="1200" dirty="0" smtClean="0">
                <a:solidFill>
                  <a:schemeClr val="accent2">
                    <a:lumMod val="75000"/>
                  </a:schemeClr>
                </a:solidFill>
              </a:rPr>
              <a:t>Data </a:t>
            </a:r>
            <a:r>
              <a:rPr lang="de-AT" sz="1200" dirty="0" err="1" smtClean="0">
                <a:solidFill>
                  <a:schemeClr val="accent2">
                    <a:lumMod val="75000"/>
                  </a:schemeClr>
                </a:solidFill>
              </a:rPr>
              <a:t>Product</a:t>
            </a:r>
            <a:r>
              <a:rPr lang="de-AT" sz="1200" dirty="0" smtClean="0">
                <a:solidFill>
                  <a:schemeClr val="accent2">
                    <a:lumMod val="75000"/>
                  </a:schemeClr>
                </a:solidFill>
              </a:rPr>
              <a:t> Generation</a:t>
            </a:r>
          </a:p>
          <a:p>
            <a:pPr>
              <a:spcBef>
                <a:spcPts val="600"/>
              </a:spcBef>
            </a:pPr>
            <a:r>
              <a:rPr lang="de-AT" sz="1000" i="1" dirty="0" smtClean="0">
                <a:solidFill>
                  <a:schemeClr val="accent2">
                    <a:lumMod val="75000"/>
                  </a:schemeClr>
                </a:solidFill>
              </a:rPr>
              <a:t>Data Access</a:t>
            </a:r>
            <a:endParaRPr lang="de-AT" sz="1000" dirty="0" smtClean="0">
              <a:solidFill>
                <a:schemeClr val="accent2">
                  <a:lumMod val="75000"/>
                </a:schemeClr>
              </a:solidFill>
            </a:endParaRPr>
          </a:p>
          <a:p>
            <a:r>
              <a:rPr lang="de-AT" sz="1200" dirty="0" smtClean="0">
                <a:solidFill>
                  <a:schemeClr val="accent2">
                    <a:lumMod val="75000"/>
                  </a:schemeClr>
                </a:solidFill>
              </a:rPr>
              <a:t>Data </a:t>
            </a:r>
            <a:r>
              <a:rPr lang="de-AT" sz="1200" dirty="0" err="1" smtClean="0">
                <a:solidFill>
                  <a:schemeClr val="accent2">
                    <a:lumMod val="75000"/>
                  </a:schemeClr>
                </a:solidFill>
              </a:rPr>
              <a:t>Publication</a:t>
            </a:r>
            <a:endParaRPr lang="de-AT" sz="1200" dirty="0" smtClean="0">
              <a:solidFill>
                <a:schemeClr val="accent2">
                  <a:lumMod val="75000"/>
                </a:schemeClr>
              </a:solidFill>
            </a:endParaRPr>
          </a:p>
          <a:p>
            <a:r>
              <a:rPr lang="de-AT" sz="1200" dirty="0" smtClean="0">
                <a:solidFill>
                  <a:schemeClr val="accent2">
                    <a:lumMod val="75000"/>
                  </a:schemeClr>
                </a:solidFill>
              </a:rPr>
              <a:t>Data Discovery </a:t>
            </a:r>
            <a:r>
              <a:rPr lang="de-AT" sz="1200" dirty="0" err="1" smtClean="0">
                <a:solidFill>
                  <a:schemeClr val="accent2">
                    <a:lumMod val="75000"/>
                  </a:schemeClr>
                </a:solidFill>
              </a:rPr>
              <a:t>and</a:t>
            </a:r>
            <a:r>
              <a:rPr lang="de-AT" sz="1200" dirty="0" smtClean="0">
                <a:solidFill>
                  <a:schemeClr val="accent2">
                    <a:lumMod val="75000"/>
                  </a:schemeClr>
                </a:solidFill>
              </a:rPr>
              <a:t> Access</a:t>
            </a:r>
          </a:p>
          <a:p>
            <a:r>
              <a:rPr lang="de-AT" sz="1200" dirty="0" err="1" smtClean="0">
                <a:solidFill>
                  <a:schemeClr val="accent2">
                    <a:lumMod val="75000"/>
                  </a:schemeClr>
                </a:solidFill>
              </a:rPr>
              <a:t>Semantic</a:t>
            </a:r>
            <a:r>
              <a:rPr lang="de-AT" sz="1200" dirty="0" smtClean="0">
                <a:solidFill>
                  <a:schemeClr val="accent2">
                    <a:lumMod val="75000"/>
                  </a:schemeClr>
                </a:solidFill>
              </a:rPr>
              <a:t> </a:t>
            </a:r>
            <a:r>
              <a:rPr lang="de-AT" sz="1200" dirty="0" err="1" smtClean="0">
                <a:solidFill>
                  <a:schemeClr val="accent2">
                    <a:lumMod val="75000"/>
                  </a:schemeClr>
                </a:solidFill>
              </a:rPr>
              <a:t>Harmonisation</a:t>
            </a:r>
            <a:endParaRPr lang="de-AT" sz="1200" dirty="0" smtClean="0">
              <a:solidFill>
                <a:schemeClr val="accent2">
                  <a:lumMod val="75000"/>
                </a:schemeClr>
              </a:solidFill>
            </a:endParaRPr>
          </a:p>
          <a:p>
            <a:pPr>
              <a:spcBef>
                <a:spcPts val="600"/>
              </a:spcBef>
            </a:pPr>
            <a:r>
              <a:rPr lang="de-AT" sz="1000" i="1" dirty="0" smtClean="0">
                <a:solidFill>
                  <a:schemeClr val="accent2">
                    <a:lumMod val="75000"/>
                  </a:schemeClr>
                </a:solidFill>
              </a:rPr>
              <a:t>Data Processing</a:t>
            </a:r>
            <a:endParaRPr lang="de-AT" sz="1000" dirty="0" smtClean="0">
              <a:solidFill>
                <a:schemeClr val="accent2">
                  <a:lumMod val="75000"/>
                </a:schemeClr>
              </a:solidFill>
            </a:endParaRPr>
          </a:p>
          <a:p>
            <a:r>
              <a:rPr lang="de-AT" sz="1200" dirty="0" smtClean="0">
                <a:solidFill>
                  <a:schemeClr val="accent2">
                    <a:lumMod val="75000"/>
                  </a:schemeClr>
                </a:solidFill>
              </a:rPr>
              <a:t>Service </a:t>
            </a:r>
            <a:r>
              <a:rPr lang="de-AT" sz="1200" dirty="0" err="1" smtClean="0">
                <a:solidFill>
                  <a:schemeClr val="accent2">
                    <a:lumMod val="75000"/>
                  </a:schemeClr>
                </a:solidFill>
              </a:rPr>
              <a:t>Composition</a:t>
            </a:r>
            <a:endParaRPr lang="de-AT" sz="1200" dirty="0" smtClean="0">
              <a:solidFill>
                <a:schemeClr val="accent2">
                  <a:lumMod val="75000"/>
                </a:schemeClr>
              </a:solidFill>
            </a:endParaRPr>
          </a:p>
          <a:p>
            <a:r>
              <a:rPr lang="de-AT" sz="1200" dirty="0" smtClean="0">
                <a:solidFill>
                  <a:schemeClr val="accent2">
                    <a:lumMod val="75000"/>
                  </a:schemeClr>
                </a:solidFill>
              </a:rPr>
              <a:t>Service Description</a:t>
            </a:r>
          </a:p>
          <a:p>
            <a:r>
              <a:rPr lang="de-AT" sz="1200" dirty="0" smtClean="0">
                <a:solidFill>
                  <a:schemeClr val="accent2">
                    <a:lumMod val="75000"/>
                  </a:schemeClr>
                </a:solidFill>
              </a:rPr>
              <a:t>Service Registration</a:t>
            </a:r>
          </a:p>
          <a:p>
            <a:r>
              <a:rPr lang="de-AT" sz="1200" dirty="0" smtClean="0">
                <a:solidFill>
                  <a:schemeClr val="accent2">
                    <a:lumMod val="75000"/>
                  </a:schemeClr>
                </a:solidFill>
              </a:rPr>
              <a:t>Service </a:t>
            </a:r>
            <a:r>
              <a:rPr lang="de-AT" sz="1200" dirty="0" err="1" smtClean="0">
                <a:solidFill>
                  <a:schemeClr val="accent2">
                    <a:lumMod val="75000"/>
                  </a:schemeClr>
                </a:solidFill>
              </a:rPr>
              <a:t>Coordination</a:t>
            </a:r>
            <a:endParaRPr lang="de-AT" sz="1200" dirty="0" smtClean="0">
              <a:solidFill>
                <a:schemeClr val="accent2">
                  <a:lumMod val="75000"/>
                </a:schemeClr>
              </a:solidFill>
            </a:endParaRPr>
          </a:p>
          <a:p>
            <a:pPr>
              <a:spcBef>
                <a:spcPts val="600"/>
              </a:spcBef>
            </a:pPr>
            <a:r>
              <a:rPr lang="de-AT" sz="1000" i="1" dirty="0" smtClean="0">
                <a:solidFill>
                  <a:schemeClr val="accent2">
                    <a:lumMod val="75000"/>
                  </a:schemeClr>
                </a:solidFill>
              </a:rPr>
              <a:t>Community Support</a:t>
            </a:r>
          </a:p>
          <a:p>
            <a:r>
              <a:rPr lang="de-AT" sz="1200" dirty="0" smtClean="0">
                <a:solidFill>
                  <a:schemeClr val="accent2">
                    <a:lumMod val="75000"/>
                  </a:schemeClr>
                </a:solidFill>
              </a:rPr>
              <a:t>User </a:t>
            </a:r>
            <a:r>
              <a:rPr lang="de-AT" sz="1200" dirty="0" err="1" smtClean="0">
                <a:solidFill>
                  <a:schemeClr val="accent2">
                    <a:lumMod val="75000"/>
                  </a:schemeClr>
                </a:solidFill>
              </a:rPr>
              <a:t>Behaviour</a:t>
            </a:r>
            <a:r>
              <a:rPr lang="de-AT" sz="1200" dirty="0" smtClean="0">
                <a:solidFill>
                  <a:schemeClr val="accent2">
                    <a:lumMod val="75000"/>
                  </a:schemeClr>
                </a:solidFill>
              </a:rPr>
              <a:t> Tracking</a:t>
            </a:r>
          </a:p>
          <a:p>
            <a:r>
              <a:rPr lang="de-AT" sz="1200" dirty="0" smtClean="0">
                <a:solidFill>
                  <a:schemeClr val="accent2">
                    <a:lumMod val="75000"/>
                  </a:schemeClr>
                </a:solidFill>
              </a:rPr>
              <a:t>User Group Work </a:t>
            </a:r>
            <a:r>
              <a:rPr lang="de-AT" sz="1200" dirty="0" err="1" smtClean="0">
                <a:solidFill>
                  <a:schemeClr val="accent2">
                    <a:lumMod val="75000"/>
                  </a:schemeClr>
                </a:solidFill>
              </a:rPr>
              <a:t>Supporting</a:t>
            </a:r>
            <a:endParaRPr lang="de-AT" sz="1200" dirty="0" smtClean="0">
              <a:solidFill>
                <a:schemeClr val="accent2">
                  <a:lumMod val="75000"/>
                </a:schemeClr>
              </a:solidFill>
            </a:endParaRPr>
          </a:p>
          <a:p>
            <a:r>
              <a:rPr lang="de-AT" sz="1200" dirty="0" smtClean="0">
                <a:solidFill>
                  <a:schemeClr val="accent2">
                    <a:lumMod val="75000"/>
                  </a:schemeClr>
                </a:solidFill>
              </a:rPr>
              <a:t>User Profile Management</a:t>
            </a:r>
          </a:p>
          <a:p>
            <a:r>
              <a:rPr lang="de-AT" sz="1200" dirty="0" smtClean="0">
                <a:solidFill>
                  <a:schemeClr val="accent2">
                    <a:lumMod val="75000"/>
                  </a:schemeClr>
                </a:solidFill>
              </a:rPr>
              <a:t>User Working </a:t>
            </a:r>
            <a:r>
              <a:rPr lang="de-AT" sz="1200" dirty="0" err="1" smtClean="0">
                <a:solidFill>
                  <a:schemeClr val="accent2">
                    <a:lumMod val="75000"/>
                  </a:schemeClr>
                </a:solidFill>
              </a:rPr>
              <a:t>Relationships</a:t>
            </a:r>
            <a:r>
              <a:rPr lang="de-AT" sz="1200" dirty="0" smtClean="0">
                <a:solidFill>
                  <a:schemeClr val="accent2">
                    <a:lumMod val="75000"/>
                  </a:schemeClr>
                </a:solidFill>
              </a:rPr>
              <a:t> Management</a:t>
            </a:r>
          </a:p>
          <a:p>
            <a:r>
              <a:rPr lang="de-AT" sz="1200" dirty="0" smtClean="0">
                <a:solidFill>
                  <a:schemeClr val="accent2">
                    <a:lumMod val="75000"/>
                  </a:schemeClr>
                </a:solidFill>
              </a:rPr>
              <a:t>User Working Space Management</a:t>
            </a:r>
          </a:p>
          <a:p>
            <a:endParaRPr lang="de-DE" sz="1200" dirty="0" smtClean="0"/>
          </a:p>
          <a:p>
            <a:endParaRPr lang="de-AT" sz="1200" dirty="0" smtClean="0">
              <a:solidFill>
                <a:schemeClr val="accent2">
                  <a:lumMod val="75000"/>
                </a:schemeClr>
              </a:solidFill>
            </a:endParaRPr>
          </a:p>
          <a:p>
            <a:endParaRPr lang="de-AT" sz="1200" dirty="0" smtClean="0">
              <a:solidFill>
                <a:schemeClr val="accent2">
                  <a:lumMod val="75000"/>
                </a:schemeClr>
              </a:solidFill>
            </a:endParaRPr>
          </a:p>
          <a:p>
            <a:endParaRPr lang="de-AT" sz="1200" dirty="0" smtClean="0">
              <a:solidFill>
                <a:schemeClr val="accent2">
                  <a:lumMod val="75000"/>
                </a:schemeClr>
              </a:solidFill>
            </a:endParaRPr>
          </a:p>
          <a:p>
            <a:endParaRPr lang="de-AT" sz="1200" dirty="0" smtClean="0">
              <a:solidFill>
                <a:schemeClr val="accent2">
                  <a:lumMod val="75000"/>
                </a:schemeClr>
              </a:solidFill>
            </a:endParaRPr>
          </a:p>
        </p:txBody>
      </p:sp>
      <p:sp>
        <p:nvSpPr>
          <p:cNvPr id="21" name="Textfeld 20"/>
          <p:cNvSpPr txBox="1"/>
          <p:nvPr/>
        </p:nvSpPr>
        <p:spPr>
          <a:xfrm rot="16200000">
            <a:off x="-2306778" y="2821646"/>
            <a:ext cx="5393496" cy="861774"/>
          </a:xfrm>
          <a:prstGeom prst="rect">
            <a:avLst/>
          </a:prstGeom>
          <a:noFill/>
        </p:spPr>
        <p:txBody>
          <a:bodyPr wrap="square" rtlCol="0">
            <a:spAutoFit/>
          </a:bodyPr>
          <a:lstStyle/>
          <a:p>
            <a:r>
              <a:rPr lang="de-AT" sz="3200" dirty="0" smtClean="0">
                <a:solidFill>
                  <a:schemeClr val="accent2">
                    <a:lumMod val="75000"/>
                  </a:schemeClr>
                </a:solidFill>
              </a:rPr>
              <a:t>Science </a:t>
            </a:r>
            <a:r>
              <a:rPr lang="de-AT" sz="3200" dirty="0" err="1" smtClean="0">
                <a:solidFill>
                  <a:schemeClr val="accent2">
                    <a:lumMod val="75000"/>
                  </a:schemeClr>
                </a:solidFill>
              </a:rPr>
              <a:t>Viewpoint</a:t>
            </a:r>
            <a:r>
              <a:rPr lang="de-AT" sz="3200" dirty="0" smtClean="0">
                <a:solidFill>
                  <a:schemeClr val="accent2">
                    <a:lumMod val="75000"/>
                  </a:schemeClr>
                </a:solidFill>
              </a:rPr>
              <a:t> </a:t>
            </a:r>
          </a:p>
          <a:p>
            <a:r>
              <a:rPr lang="de-AT" dirty="0" err="1" smtClean="0">
                <a:solidFill>
                  <a:schemeClr val="accent2">
                    <a:lumMod val="75000"/>
                  </a:schemeClr>
                </a:solidFill>
              </a:rPr>
              <a:t>concepts</a:t>
            </a:r>
            <a:endParaRPr lang="de-AT" dirty="0">
              <a:solidFill>
                <a:schemeClr val="accent2">
                  <a:lumMod val="75000"/>
                </a:schemeClr>
              </a:solidFill>
            </a:endParaRPr>
          </a:p>
        </p:txBody>
      </p:sp>
      <p:sp>
        <p:nvSpPr>
          <p:cNvPr id="47" name="Rechteck 46"/>
          <p:cNvSpPr/>
          <p:nvPr/>
        </p:nvSpPr>
        <p:spPr>
          <a:xfrm>
            <a:off x="4499992" y="713375"/>
            <a:ext cx="2376264" cy="5132174"/>
          </a:xfrm>
          <a:prstGeom prst="rect">
            <a:avLst/>
          </a:prstGeom>
          <a:noFill/>
        </p:spPr>
        <p:txBody>
          <a:bodyPr wrap="square">
            <a:spAutoFit/>
          </a:bodyPr>
          <a:lstStyle/>
          <a:p>
            <a:r>
              <a:rPr lang="de-AT" sz="1000" i="1" dirty="0" smtClean="0">
                <a:solidFill>
                  <a:schemeClr val="accent2">
                    <a:lumMod val="75000"/>
                  </a:schemeClr>
                </a:solidFill>
              </a:rPr>
              <a:t>Data </a:t>
            </a:r>
            <a:r>
              <a:rPr lang="de-AT" sz="1000" i="1" dirty="0" err="1" smtClean="0">
                <a:solidFill>
                  <a:schemeClr val="accent2">
                    <a:lumMod val="75000"/>
                  </a:schemeClr>
                </a:solidFill>
              </a:rPr>
              <a:t>Acquisition</a:t>
            </a:r>
            <a:endParaRPr lang="de-AT" sz="1000" i="1" dirty="0" smtClean="0">
              <a:solidFill>
                <a:schemeClr val="accent2">
                  <a:lumMod val="75000"/>
                </a:schemeClr>
              </a:solidFill>
            </a:endParaRPr>
          </a:p>
          <a:p>
            <a:r>
              <a:rPr lang="de-AT" sz="1200" dirty="0" smtClean="0">
                <a:solidFill>
                  <a:schemeClr val="accent2">
                    <a:lumMod val="75000"/>
                  </a:schemeClr>
                </a:solidFill>
              </a:rPr>
              <a:t>Environmental Scientist</a:t>
            </a:r>
          </a:p>
          <a:p>
            <a:r>
              <a:rPr lang="de-AT" sz="1200" dirty="0" err="1" smtClean="0">
                <a:solidFill>
                  <a:schemeClr val="accent2">
                    <a:lumMod val="75000"/>
                  </a:schemeClr>
                </a:solidFill>
              </a:rPr>
              <a:t>Measurer</a:t>
            </a:r>
            <a:endParaRPr lang="de-AT" sz="1200" dirty="0" smtClean="0">
              <a:solidFill>
                <a:schemeClr val="accent2">
                  <a:lumMod val="75000"/>
                </a:schemeClr>
              </a:solidFill>
            </a:endParaRPr>
          </a:p>
          <a:p>
            <a:r>
              <a:rPr lang="de-AT" sz="1200" dirty="0" err="1" smtClean="0">
                <a:solidFill>
                  <a:schemeClr val="accent2">
                    <a:lumMod val="75000"/>
                  </a:schemeClr>
                </a:solidFill>
              </a:rPr>
              <a:t>Observer</a:t>
            </a:r>
            <a:endParaRPr lang="de-AT" sz="1200" dirty="0" smtClean="0">
              <a:solidFill>
                <a:schemeClr val="accent2">
                  <a:lumMod val="75000"/>
                </a:schemeClr>
              </a:solidFill>
            </a:endParaRPr>
          </a:p>
          <a:p>
            <a:r>
              <a:rPr lang="de-AT" sz="1200" dirty="0" smtClean="0">
                <a:solidFill>
                  <a:schemeClr val="accent2">
                    <a:lumMod val="75000"/>
                  </a:schemeClr>
                </a:solidFill>
              </a:rPr>
              <a:t>Designer</a:t>
            </a:r>
          </a:p>
          <a:p>
            <a:r>
              <a:rPr lang="de-AT" sz="1200" dirty="0" smtClean="0">
                <a:solidFill>
                  <a:schemeClr val="accent2">
                    <a:lumMod val="75000"/>
                  </a:schemeClr>
                </a:solidFill>
              </a:rPr>
              <a:t>Data </a:t>
            </a:r>
            <a:r>
              <a:rPr lang="de-AT" sz="1200" dirty="0" err="1" smtClean="0">
                <a:solidFill>
                  <a:schemeClr val="accent2">
                    <a:lumMod val="75000"/>
                  </a:schemeClr>
                </a:solidFill>
              </a:rPr>
              <a:t>Collector</a:t>
            </a:r>
            <a:endParaRPr lang="de-AT" sz="1200" dirty="0" smtClean="0">
              <a:solidFill>
                <a:schemeClr val="accent2">
                  <a:lumMod val="75000"/>
                </a:schemeClr>
              </a:solidFill>
            </a:endParaRPr>
          </a:p>
          <a:p>
            <a:r>
              <a:rPr lang="de-AT" sz="1200" dirty="0" err="1" smtClean="0">
                <a:solidFill>
                  <a:schemeClr val="accent2">
                    <a:lumMod val="75000"/>
                  </a:schemeClr>
                </a:solidFill>
              </a:rPr>
              <a:t>Technician</a:t>
            </a:r>
            <a:endParaRPr lang="de-AT" sz="1200" dirty="0" smtClean="0">
              <a:solidFill>
                <a:schemeClr val="accent2">
                  <a:lumMod val="75000"/>
                </a:schemeClr>
              </a:solidFill>
            </a:endParaRPr>
          </a:p>
          <a:p>
            <a:pPr>
              <a:spcBef>
                <a:spcPts val="300"/>
              </a:spcBef>
            </a:pPr>
            <a:r>
              <a:rPr lang="de-AT" sz="1200" dirty="0" smtClean="0">
                <a:solidFill>
                  <a:schemeClr val="accent2">
                    <a:lumMod val="75000"/>
                  </a:schemeClr>
                </a:solidFill>
              </a:rPr>
              <a:t>Sample </a:t>
            </a:r>
            <a:r>
              <a:rPr lang="de-AT" sz="1200" dirty="0" err="1" smtClean="0">
                <a:solidFill>
                  <a:schemeClr val="accent2">
                    <a:lumMod val="75000"/>
                  </a:schemeClr>
                </a:solidFill>
              </a:rPr>
              <a:t>Collector</a:t>
            </a:r>
            <a:endParaRPr lang="de-AT" sz="1200" dirty="0" smtClean="0">
              <a:solidFill>
                <a:schemeClr val="accent2">
                  <a:lumMod val="75000"/>
                </a:schemeClr>
              </a:solidFill>
            </a:endParaRPr>
          </a:p>
          <a:p>
            <a:r>
              <a:rPr lang="de-AT" sz="1200" dirty="0" smtClean="0">
                <a:solidFill>
                  <a:schemeClr val="accent2">
                    <a:lumMod val="75000"/>
                  </a:schemeClr>
                </a:solidFill>
              </a:rPr>
              <a:t>Sensor</a:t>
            </a:r>
          </a:p>
          <a:p>
            <a:r>
              <a:rPr lang="de-AT" sz="1200" dirty="0" smtClean="0">
                <a:solidFill>
                  <a:schemeClr val="accent2">
                    <a:lumMod val="75000"/>
                  </a:schemeClr>
                </a:solidFill>
              </a:rPr>
              <a:t>Sensor Network</a:t>
            </a:r>
          </a:p>
          <a:p>
            <a:r>
              <a:rPr lang="de-AT" sz="1200" dirty="0" smtClean="0">
                <a:solidFill>
                  <a:schemeClr val="accent2">
                    <a:lumMod val="75000"/>
                  </a:schemeClr>
                </a:solidFill>
              </a:rPr>
              <a:t>Data </a:t>
            </a:r>
            <a:r>
              <a:rPr lang="de-AT" sz="1200" dirty="0" err="1" smtClean="0">
                <a:solidFill>
                  <a:schemeClr val="accent2">
                    <a:lumMod val="75000"/>
                  </a:schemeClr>
                </a:solidFill>
              </a:rPr>
              <a:t>Aquisition</a:t>
            </a:r>
            <a:r>
              <a:rPr lang="de-AT" sz="1200" dirty="0" smtClean="0">
                <a:solidFill>
                  <a:schemeClr val="accent2">
                    <a:lumMod val="75000"/>
                  </a:schemeClr>
                </a:solidFill>
              </a:rPr>
              <a:t> Subsystem</a:t>
            </a:r>
          </a:p>
          <a:p>
            <a:endParaRPr lang="de-AT" sz="1200" dirty="0" smtClean="0">
              <a:solidFill>
                <a:schemeClr val="accent2">
                  <a:lumMod val="75000"/>
                </a:schemeClr>
              </a:solidFill>
            </a:endParaRPr>
          </a:p>
          <a:p>
            <a:r>
              <a:rPr lang="de-AT" sz="1000" i="1" dirty="0" smtClean="0">
                <a:solidFill>
                  <a:schemeClr val="accent2">
                    <a:lumMod val="75000"/>
                  </a:schemeClr>
                </a:solidFill>
              </a:rPr>
              <a:t>Data </a:t>
            </a:r>
            <a:r>
              <a:rPr lang="de-AT" sz="1000" i="1" dirty="0" err="1" smtClean="0">
                <a:solidFill>
                  <a:schemeClr val="accent2">
                    <a:lumMod val="75000"/>
                  </a:schemeClr>
                </a:solidFill>
              </a:rPr>
              <a:t>Curation</a:t>
            </a:r>
            <a:endParaRPr lang="de-AT" sz="1000" i="1" dirty="0" smtClean="0">
              <a:solidFill>
                <a:schemeClr val="accent2">
                  <a:lumMod val="75000"/>
                </a:schemeClr>
              </a:solidFill>
            </a:endParaRPr>
          </a:p>
          <a:p>
            <a:r>
              <a:rPr lang="de-AT" sz="1200" dirty="0" smtClean="0">
                <a:solidFill>
                  <a:schemeClr val="accent2">
                    <a:lumMod val="75000"/>
                  </a:schemeClr>
                </a:solidFill>
              </a:rPr>
              <a:t>Data </a:t>
            </a:r>
            <a:r>
              <a:rPr lang="de-AT" sz="1200" dirty="0" err="1" smtClean="0">
                <a:solidFill>
                  <a:schemeClr val="accent2">
                    <a:lumMod val="75000"/>
                  </a:schemeClr>
                </a:solidFill>
              </a:rPr>
              <a:t>Curator</a:t>
            </a:r>
            <a:endParaRPr lang="de-AT" sz="1200" dirty="0" smtClean="0">
              <a:solidFill>
                <a:schemeClr val="accent2">
                  <a:lumMod val="75000"/>
                </a:schemeClr>
              </a:solidFill>
            </a:endParaRPr>
          </a:p>
          <a:p>
            <a:r>
              <a:rPr lang="de-AT" sz="1200" dirty="0" smtClean="0">
                <a:solidFill>
                  <a:schemeClr val="accent2">
                    <a:lumMod val="75000"/>
                  </a:schemeClr>
                </a:solidFill>
              </a:rPr>
              <a:t>Data Storage Manager</a:t>
            </a:r>
          </a:p>
          <a:p>
            <a:r>
              <a:rPr lang="de-AT" sz="1200" dirty="0" smtClean="0">
                <a:solidFill>
                  <a:schemeClr val="accent2">
                    <a:lumMod val="75000"/>
                  </a:schemeClr>
                </a:solidFill>
              </a:rPr>
              <a:t>Storage Administrator</a:t>
            </a:r>
          </a:p>
          <a:p>
            <a:pPr>
              <a:spcBef>
                <a:spcPts val="300"/>
              </a:spcBef>
            </a:pPr>
            <a:r>
              <a:rPr lang="de-AT" sz="1200" dirty="0" smtClean="0">
                <a:solidFill>
                  <a:schemeClr val="accent2">
                    <a:lumMod val="75000"/>
                  </a:schemeClr>
                </a:solidFill>
              </a:rPr>
              <a:t>Storage</a:t>
            </a:r>
          </a:p>
          <a:p>
            <a:r>
              <a:rPr lang="de-AT" sz="1200" dirty="0" smtClean="0">
                <a:solidFill>
                  <a:schemeClr val="accent2">
                    <a:lumMod val="75000"/>
                  </a:schemeClr>
                </a:solidFill>
              </a:rPr>
              <a:t>Data </a:t>
            </a:r>
            <a:r>
              <a:rPr lang="de-AT" sz="1200" dirty="0" err="1" smtClean="0">
                <a:solidFill>
                  <a:schemeClr val="accent2">
                    <a:lumMod val="75000"/>
                  </a:schemeClr>
                </a:solidFill>
              </a:rPr>
              <a:t>Curation</a:t>
            </a:r>
            <a:r>
              <a:rPr lang="de-AT" sz="1200" dirty="0" smtClean="0">
                <a:solidFill>
                  <a:schemeClr val="accent2">
                    <a:lumMod val="75000"/>
                  </a:schemeClr>
                </a:solidFill>
              </a:rPr>
              <a:t> Subsystem</a:t>
            </a:r>
          </a:p>
          <a:p>
            <a:endParaRPr lang="de-AT" sz="1200" dirty="0" smtClean="0">
              <a:solidFill>
                <a:schemeClr val="accent2">
                  <a:lumMod val="75000"/>
                </a:schemeClr>
              </a:solidFill>
            </a:endParaRPr>
          </a:p>
          <a:p>
            <a:r>
              <a:rPr lang="de-AT" sz="1000" i="1" dirty="0" smtClean="0">
                <a:solidFill>
                  <a:schemeClr val="accent2">
                    <a:lumMod val="75000"/>
                  </a:schemeClr>
                </a:solidFill>
              </a:rPr>
              <a:t>Data Access</a:t>
            </a:r>
          </a:p>
          <a:p>
            <a:r>
              <a:rPr lang="de-AT" sz="1200" dirty="0" smtClean="0">
                <a:solidFill>
                  <a:schemeClr val="accent2">
                    <a:lumMod val="75000"/>
                  </a:schemeClr>
                </a:solidFill>
              </a:rPr>
              <a:t>Data </a:t>
            </a:r>
            <a:r>
              <a:rPr lang="de-AT" sz="1200" dirty="0" err="1" smtClean="0">
                <a:solidFill>
                  <a:schemeClr val="accent2">
                    <a:lumMod val="75000"/>
                  </a:schemeClr>
                </a:solidFill>
              </a:rPr>
              <a:t>Originator</a:t>
            </a:r>
            <a:endParaRPr lang="de-AT" sz="1200" dirty="0" smtClean="0">
              <a:solidFill>
                <a:schemeClr val="accent2">
                  <a:lumMod val="75000"/>
                </a:schemeClr>
              </a:solidFill>
            </a:endParaRPr>
          </a:p>
          <a:p>
            <a:r>
              <a:rPr lang="de-AT" sz="1200" dirty="0" smtClean="0">
                <a:solidFill>
                  <a:schemeClr val="accent2">
                    <a:lumMod val="75000"/>
                  </a:schemeClr>
                </a:solidFill>
              </a:rPr>
              <a:t>Data Consumer</a:t>
            </a:r>
          </a:p>
          <a:p>
            <a:pPr>
              <a:spcBef>
                <a:spcPts val="300"/>
              </a:spcBef>
            </a:pPr>
            <a:r>
              <a:rPr lang="de-AT" sz="1200" dirty="0" err="1" smtClean="0">
                <a:solidFill>
                  <a:schemeClr val="accent2">
                    <a:lumMod val="75000"/>
                  </a:schemeClr>
                </a:solidFill>
              </a:rPr>
              <a:t>Semantic</a:t>
            </a:r>
            <a:r>
              <a:rPr lang="de-AT" sz="1200" dirty="0" smtClean="0">
                <a:solidFill>
                  <a:schemeClr val="accent2">
                    <a:lumMod val="75000"/>
                  </a:schemeClr>
                </a:solidFill>
              </a:rPr>
              <a:t> Mediator</a:t>
            </a:r>
          </a:p>
          <a:p>
            <a:r>
              <a:rPr lang="de-AT" sz="1200" dirty="0" smtClean="0">
                <a:solidFill>
                  <a:schemeClr val="accent2">
                    <a:lumMod val="75000"/>
                  </a:schemeClr>
                </a:solidFill>
              </a:rPr>
              <a:t>PID Generator</a:t>
            </a:r>
          </a:p>
          <a:p>
            <a:r>
              <a:rPr lang="de-AT" sz="1200" dirty="0" smtClean="0">
                <a:solidFill>
                  <a:schemeClr val="accent2">
                    <a:lumMod val="75000"/>
                  </a:schemeClr>
                </a:solidFill>
              </a:rPr>
              <a:t>PID Registry</a:t>
            </a:r>
          </a:p>
          <a:p>
            <a:r>
              <a:rPr lang="de-AT" sz="1200" dirty="0" smtClean="0">
                <a:solidFill>
                  <a:schemeClr val="accent2">
                    <a:lumMod val="75000"/>
                  </a:schemeClr>
                </a:solidFill>
              </a:rPr>
              <a:t>Data (</a:t>
            </a:r>
            <a:r>
              <a:rPr lang="de-AT" sz="1200" dirty="0" err="1" smtClean="0">
                <a:solidFill>
                  <a:schemeClr val="accent2">
                    <a:lumMod val="75000"/>
                  </a:schemeClr>
                </a:solidFill>
              </a:rPr>
              <a:t>Publication</a:t>
            </a:r>
            <a:r>
              <a:rPr lang="de-AT" sz="1200" dirty="0" smtClean="0">
                <a:solidFill>
                  <a:schemeClr val="accent2">
                    <a:lumMod val="75000"/>
                  </a:schemeClr>
                </a:solidFill>
              </a:rPr>
              <a:t>) Repository</a:t>
            </a:r>
          </a:p>
          <a:p>
            <a:r>
              <a:rPr lang="de-AT" sz="1200" dirty="0" smtClean="0">
                <a:solidFill>
                  <a:schemeClr val="accent2">
                    <a:lumMod val="75000"/>
                  </a:schemeClr>
                </a:solidFill>
              </a:rPr>
              <a:t>Data Access Subsystem</a:t>
            </a:r>
          </a:p>
        </p:txBody>
      </p:sp>
      <p:sp>
        <p:nvSpPr>
          <p:cNvPr id="65" name="Rechteck 64"/>
          <p:cNvSpPr/>
          <p:nvPr/>
        </p:nvSpPr>
        <p:spPr>
          <a:xfrm>
            <a:off x="5796136" y="323567"/>
            <a:ext cx="595099" cy="369332"/>
          </a:xfrm>
          <a:prstGeom prst="rect">
            <a:avLst/>
          </a:prstGeom>
        </p:spPr>
        <p:txBody>
          <a:bodyPr wrap="none">
            <a:spAutoFit/>
          </a:bodyPr>
          <a:lstStyle/>
          <a:p>
            <a:r>
              <a:rPr lang="de-AT" smtClean="0">
                <a:solidFill>
                  <a:schemeClr val="accent2">
                    <a:lumMod val="75000"/>
                  </a:schemeClr>
                </a:solidFill>
              </a:rPr>
              <a:t>Role</a:t>
            </a:r>
            <a:endParaRPr lang="de-AT">
              <a:solidFill>
                <a:schemeClr val="accent2">
                  <a:lumMod val="75000"/>
                </a:schemeClr>
              </a:solidFill>
            </a:endParaRPr>
          </a:p>
        </p:txBody>
      </p:sp>
      <p:sp>
        <p:nvSpPr>
          <p:cNvPr id="20" name="Rechteck 19"/>
          <p:cNvSpPr/>
          <p:nvPr/>
        </p:nvSpPr>
        <p:spPr>
          <a:xfrm>
            <a:off x="1043608" y="1484784"/>
            <a:ext cx="2157322" cy="369332"/>
          </a:xfrm>
          <a:prstGeom prst="rect">
            <a:avLst/>
          </a:prstGeom>
        </p:spPr>
        <p:txBody>
          <a:bodyPr wrap="none">
            <a:spAutoFit/>
          </a:bodyPr>
          <a:lstStyle/>
          <a:p>
            <a:r>
              <a:rPr lang="de-AT" dirty="0" smtClean="0">
                <a:solidFill>
                  <a:schemeClr val="accent2">
                    <a:lumMod val="75000"/>
                  </a:schemeClr>
                </a:solidFill>
              </a:rPr>
              <a:t>Community </a:t>
            </a:r>
            <a:r>
              <a:rPr lang="de-AT" dirty="0" err="1" smtClean="0">
                <a:solidFill>
                  <a:schemeClr val="accent2">
                    <a:lumMod val="75000"/>
                  </a:schemeClr>
                </a:solidFill>
              </a:rPr>
              <a:t>Behavior</a:t>
            </a:r>
            <a:endParaRPr lang="de-AT" dirty="0">
              <a:solidFill>
                <a:schemeClr val="accent2">
                  <a:lumMod val="75000"/>
                </a:schemeClr>
              </a:solidFill>
            </a:endParaRPr>
          </a:p>
        </p:txBody>
      </p:sp>
      <p:sp>
        <p:nvSpPr>
          <p:cNvPr id="3" name="Rechteck 2"/>
          <p:cNvSpPr/>
          <p:nvPr/>
        </p:nvSpPr>
        <p:spPr>
          <a:xfrm>
            <a:off x="6732240" y="692696"/>
            <a:ext cx="2411760" cy="2685351"/>
          </a:xfrm>
          <a:prstGeom prst="rect">
            <a:avLst/>
          </a:prstGeom>
        </p:spPr>
        <p:txBody>
          <a:bodyPr wrap="square">
            <a:spAutoFit/>
          </a:bodyPr>
          <a:lstStyle/>
          <a:p>
            <a:r>
              <a:rPr lang="de-AT" sz="1000" i="1" dirty="0" smtClean="0">
                <a:solidFill>
                  <a:schemeClr val="accent2">
                    <a:lumMod val="75000"/>
                  </a:schemeClr>
                </a:solidFill>
              </a:rPr>
              <a:t>Data Processing</a:t>
            </a:r>
          </a:p>
          <a:p>
            <a:r>
              <a:rPr lang="de-AT" sz="1200" dirty="0" smtClean="0">
                <a:solidFill>
                  <a:schemeClr val="accent2">
                    <a:lumMod val="75000"/>
                  </a:schemeClr>
                </a:solidFill>
              </a:rPr>
              <a:t>Data Provider</a:t>
            </a:r>
          </a:p>
          <a:p>
            <a:r>
              <a:rPr lang="de-AT" sz="1200" dirty="0" err="1" smtClean="0">
                <a:solidFill>
                  <a:schemeClr val="accent2">
                    <a:lumMod val="75000"/>
                  </a:schemeClr>
                </a:solidFill>
              </a:rPr>
              <a:t>Capacity</a:t>
            </a:r>
            <a:r>
              <a:rPr lang="de-AT" sz="1200" dirty="0" smtClean="0">
                <a:solidFill>
                  <a:schemeClr val="accent2">
                    <a:lumMod val="75000"/>
                  </a:schemeClr>
                </a:solidFill>
              </a:rPr>
              <a:t> Manager</a:t>
            </a:r>
          </a:p>
          <a:p>
            <a:r>
              <a:rPr lang="de-AT" sz="1200" dirty="0" smtClean="0">
                <a:solidFill>
                  <a:schemeClr val="accent2">
                    <a:lumMod val="75000"/>
                  </a:schemeClr>
                </a:solidFill>
              </a:rPr>
              <a:t>Service Consumer</a:t>
            </a:r>
          </a:p>
          <a:p>
            <a:r>
              <a:rPr lang="de-AT" sz="1200" dirty="0" smtClean="0">
                <a:solidFill>
                  <a:schemeClr val="accent2">
                    <a:lumMod val="75000"/>
                  </a:schemeClr>
                </a:solidFill>
              </a:rPr>
              <a:t>Service Provider</a:t>
            </a:r>
          </a:p>
          <a:p>
            <a:pPr>
              <a:spcBef>
                <a:spcPts val="300"/>
              </a:spcBef>
            </a:pPr>
            <a:r>
              <a:rPr lang="de-AT" sz="1200" dirty="0" smtClean="0">
                <a:solidFill>
                  <a:schemeClr val="accent2">
                    <a:lumMod val="75000"/>
                  </a:schemeClr>
                </a:solidFill>
              </a:rPr>
              <a:t>Service Registry</a:t>
            </a:r>
          </a:p>
          <a:p>
            <a:endParaRPr lang="de-AT" sz="1200" dirty="0" smtClean="0">
              <a:solidFill>
                <a:schemeClr val="accent2">
                  <a:lumMod val="75000"/>
                </a:schemeClr>
              </a:solidFill>
            </a:endParaRPr>
          </a:p>
          <a:p>
            <a:r>
              <a:rPr lang="de-AT" sz="1000" i="1" dirty="0" smtClean="0">
                <a:solidFill>
                  <a:schemeClr val="accent2">
                    <a:lumMod val="75000"/>
                  </a:schemeClr>
                </a:solidFill>
              </a:rPr>
              <a:t>Community </a:t>
            </a:r>
            <a:r>
              <a:rPr lang="de-AT" sz="1000" i="1" dirty="0" err="1" smtClean="0">
                <a:solidFill>
                  <a:schemeClr val="accent2">
                    <a:lumMod val="75000"/>
                  </a:schemeClr>
                </a:solidFill>
              </a:rPr>
              <a:t>support</a:t>
            </a:r>
            <a:endParaRPr lang="de-AT" sz="1000" i="1" dirty="0" smtClean="0">
              <a:solidFill>
                <a:schemeClr val="accent2">
                  <a:lumMod val="75000"/>
                </a:schemeClr>
              </a:solidFill>
            </a:endParaRPr>
          </a:p>
          <a:p>
            <a:r>
              <a:rPr lang="de-AT" sz="1200" dirty="0" smtClean="0">
                <a:solidFill>
                  <a:schemeClr val="accent2">
                    <a:lumMod val="75000"/>
                  </a:schemeClr>
                </a:solidFill>
              </a:rPr>
              <a:t>Researcher </a:t>
            </a:r>
            <a:r>
              <a:rPr lang="de-AT" sz="1200" dirty="0" err="1" smtClean="0">
                <a:solidFill>
                  <a:schemeClr val="accent2">
                    <a:lumMod val="75000"/>
                  </a:schemeClr>
                </a:solidFill>
              </a:rPr>
              <a:t>or</a:t>
            </a:r>
            <a:r>
              <a:rPr lang="de-AT" sz="1200" dirty="0" smtClean="0">
                <a:solidFill>
                  <a:schemeClr val="accent2">
                    <a:lumMod val="75000"/>
                  </a:schemeClr>
                </a:solidFill>
              </a:rPr>
              <a:t> Scientist</a:t>
            </a:r>
          </a:p>
          <a:p>
            <a:r>
              <a:rPr lang="de-AT" sz="1200" dirty="0" smtClean="0">
                <a:solidFill>
                  <a:schemeClr val="accent2">
                    <a:lumMod val="75000"/>
                  </a:schemeClr>
                </a:solidFill>
              </a:rPr>
              <a:t>Engineer </a:t>
            </a:r>
            <a:r>
              <a:rPr lang="de-AT" sz="1200" dirty="0" err="1" smtClean="0">
                <a:solidFill>
                  <a:schemeClr val="accent2">
                    <a:lumMod val="75000"/>
                  </a:schemeClr>
                </a:solidFill>
              </a:rPr>
              <a:t>or</a:t>
            </a:r>
            <a:r>
              <a:rPr lang="de-AT" sz="1200" dirty="0" smtClean="0">
                <a:solidFill>
                  <a:schemeClr val="accent2">
                    <a:lumMod val="75000"/>
                  </a:schemeClr>
                </a:solidFill>
              </a:rPr>
              <a:t> </a:t>
            </a:r>
            <a:r>
              <a:rPr lang="de-AT" sz="1200" dirty="0" err="1" smtClean="0">
                <a:solidFill>
                  <a:schemeClr val="accent2">
                    <a:lumMod val="75000"/>
                  </a:schemeClr>
                </a:solidFill>
              </a:rPr>
              <a:t>Technologist</a:t>
            </a:r>
            <a:endParaRPr lang="de-AT" sz="1200" dirty="0" smtClean="0">
              <a:solidFill>
                <a:schemeClr val="accent2">
                  <a:lumMod val="75000"/>
                </a:schemeClr>
              </a:solidFill>
            </a:endParaRPr>
          </a:p>
          <a:p>
            <a:r>
              <a:rPr lang="de-AT" sz="1200" dirty="0" smtClean="0">
                <a:solidFill>
                  <a:schemeClr val="accent2">
                    <a:lumMod val="75000"/>
                  </a:schemeClr>
                </a:solidFill>
              </a:rPr>
              <a:t>Student </a:t>
            </a:r>
            <a:r>
              <a:rPr lang="de-AT" sz="1200" dirty="0" err="1" smtClean="0">
                <a:solidFill>
                  <a:schemeClr val="accent2">
                    <a:lumMod val="75000"/>
                  </a:schemeClr>
                </a:solidFill>
              </a:rPr>
              <a:t>or</a:t>
            </a:r>
            <a:r>
              <a:rPr lang="de-AT" sz="1200" dirty="0" smtClean="0">
                <a:solidFill>
                  <a:schemeClr val="accent2">
                    <a:lumMod val="75000"/>
                  </a:schemeClr>
                </a:solidFill>
              </a:rPr>
              <a:t> Trainee</a:t>
            </a:r>
          </a:p>
          <a:p>
            <a:r>
              <a:rPr lang="de-AT" sz="1200" dirty="0" err="1" smtClean="0">
                <a:solidFill>
                  <a:schemeClr val="accent2">
                    <a:lumMod val="75000"/>
                  </a:schemeClr>
                </a:solidFill>
              </a:rPr>
              <a:t>Policy</a:t>
            </a:r>
            <a:r>
              <a:rPr lang="de-AT" sz="1200" dirty="0" smtClean="0">
                <a:solidFill>
                  <a:schemeClr val="accent2">
                    <a:lumMod val="75000"/>
                  </a:schemeClr>
                </a:solidFill>
              </a:rPr>
              <a:t> </a:t>
            </a:r>
            <a:r>
              <a:rPr lang="de-AT" sz="1200" dirty="0" err="1" smtClean="0">
                <a:solidFill>
                  <a:schemeClr val="accent2">
                    <a:lumMod val="75000"/>
                  </a:schemeClr>
                </a:solidFill>
              </a:rPr>
              <a:t>or</a:t>
            </a:r>
            <a:r>
              <a:rPr lang="de-AT" sz="1200" dirty="0" smtClean="0">
                <a:solidFill>
                  <a:schemeClr val="accent2">
                    <a:lumMod val="75000"/>
                  </a:schemeClr>
                </a:solidFill>
              </a:rPr>
              <a:t> </a:t>
            </a:r>
            <a:r>
              <a:rPr lang="de-AT" sz="1200" dirty="0" err="1" smtClean="0">
                <a:solidFill>
                  <a:schemeClr val="accent2">
                    <a:lumMod val="75000"/>
                  </a:schemeClr>
                </a:solidFill>
              </a:rPr>
              <a:t>Decision</a:t>
            </a:r>
            <a:r>
              <a:rPr lang="de-AT" sz="1200" dirty="0" smtClean="0">
                <a:solidFill>
                  <a:schemeClr val="accent2">
                    <a:lumMod val="75000"/>
                  </a:schemeClr>
                </a:solidFill>
              </a:rPr>
              <a:t> </a:t>
            </a:r>
            <a:r>
              <a:rPr lang="de-AT" sz="1200" dirty="0" err="1" smtClean="0">
                <a:solidFill>
                  <a:schemeClr val="accent2">
                    <a:lumMod val="75000"/>
                  </a:schemeClr>
                </a:solidFill>
              </a:rPr>
              <a:t>Maker</a:t>
            </a:r>
            <a:endParaRPr lang="de-AT" sz="1200" dirty="0" smtClean="0">
              <a:solidFill>
                <a:schemeClr val="accent2">
                  <a:lumMod val="75000"/>
                </a:schemeClr>
              </a:solidFill>
            </a:endParaRPr>
          </a:p>
          <a:p>
            <a:r>
              <a:rPr lang="de-AT" sz="1200" dirty="0" smtClean="0">
                <a:solidFill>
                  <a:schemeClr val="accent2">
                    <a:lumMod val="75000"/>
                  </a:schemeClr>
                </a:solidFill>
              </a:rPr>
              <a:t>Private </a:t>
            </a:r>
            <a:r>
              <a:rPr lang="de-AT" sz="1200" dirty="0" err="1" smtClean="0">
                <a:solidFill>
                  <a:schemeClr val="accent2">
                    <a:lumMod val="75000"/>
                  </a:schemeClr>
                </a:solidFill>
              </a:rPr>
              <a:t>Sector</a:t>
            </a:r>
            <a:endParaRPr lang="de-AT" sz="1200" dirty="0" smtClean="0">
              <a:solidFill>
                <a:schemeClr val="accent2">
                  <a:lumMod val="75000"/>
                </a:schemeClr>
              </a:solidFill>
            </a:endParaRPr>
          </a:p>
          <a:p>
            <a:r>
              <a:rPr lang="de-AT" sz="1200" dirty="0" smtClean="0">
                <a:solidFill>
                  <a:schemeClr val="accent2">
                    <a:lumMod val="75000"/>
                  </a:schemeClr>
                </a:solidFill>
              </a:rPr>
              <a:t>Public, Media </a:t>
            </a:r>
            <a:r>
              <a:rPr lang="de-AT" sz="1200" dirty="0" err="1" smtClean="0">
                <a:solidFill>
                  <a:schemeClr val="accent2">
                    <a:lumMod val="75000"/>
                  </a:schemeClr>
                </a:solidFill>
              </a:rPr>
              <a:t>or</a:t>
            </a:r>
            <a:r>
              <a:rPr lang="de-AT" sz="1200" dirty="0" smtClean="0">
                <a:solidFill>
                  <a:schemeClr val="accent2">
                    <a:lumMod val="75000"/>
                  </a:schemeClr>
                </a:solidFill>
              </a:rPr>
              <a:t> </a:t>
            </a:r>
            <a:r>
              <a:rPr lang="de-AT" sz="1200" dirty="0" err="1" smtClean="0">
                <a:solidFill>
                  <a:schemeClr val="accent2">
                    <a:lumMod val="75000"/>
                  </a:schemeClr>
                </a:solidFill>
              </a:rPr>
              <a:t>Citizen</a:t>
            </a:r>
            <a:r>
              <a:rPr lang="de-AT" sz="1200" dirty="0" smtClean="0">
                <a:solidFill>
                  <a:schemeClr val="accent2">
                    <a:lumMod val="75000"/>
                  </a:schemeClr>
                </a:solidFill>
              </a:rPr>
              <a:t> Scientist</a:t>
            </a:r>
          </a:p>
        </p:txBody>
      </p:sp>
      <p:grpSp>
        <p:nvGrpSpPr>
          <p:cNvPr id="25" name="Gruppieren 24"/>
          <p:cNvGrpSpPr/>
          <p:nvPr/>
        </p:nvGrpSpPr>
        <p:grpSpPr>
          <a:xfrm>
            <a:off x="4283968" y="980728"/>
            <a:ext cx="216024" cy="4680520"/>
            <a:chOff x="4283968" y="980728"/>
            <a:chExt cx="216024" cy="4680520"/>
          </a:xfrm>
        </p:grpSpPr>
        <p:sp>
          <p:nvSpPr>
            <p:cNvPr id="12" name="Pfeil nach oben 11"/>
            <p:cNvSpPr/>
            <p:nvPr/>
          </p:nvSpPr>
          <p:spPr>
            <a:xfrm>
              <a:off x="4283968" y="980728"/>
              <a:ext cx="216024" cy="936104"/>
            </a:xfrm>
            <a:prstGeom prst="upArrow">
              <a:avLst/>
            </a:prstGeom>
            <a:solidFill>
              <a:schemeClr val="bg1"/>
            </a:solidFill>
            <a:ln w="31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Pfeil nach oben 12"/>
            <p:cNvSpPr/>
            <p:nvPr/>
          </p:nvSpPr>
          <p:spPr>
            <a:xfrm>
              <a:off x="4283968" y="3140968"/>
              <a:ext cx="216024" cy="504056"/>
            </a:xfrm>
            <a:prstGeom prst="upArrow">
              <a:avLst/>
            </a:prstGeom>
            <a:solidFill>
              <a:schemeClr val="bg1"/>
            </a:solidFill>
            <a:ln w="31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Pfeil nach oben 14"/>
            <p:cNvSpPr/>
            <p:nvPr/>
          </p:nvSpPr>
          <p:spPr>
            <a:xfrm>
              <a:off x="4283968" y="4437112"/>
              <a:ext cx="216024" cy="288032"/>
            </a:xfrm>
            <a:prstGeom prst="upArrow">
              <a:avLst/>
            </a:prstGeom>
            <a:solidFill>
              <a:schemeClr val="bg1"/>
            </a:solidFill>
            <a:ln w="31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Pfeil nach unten 17"/>
            <p:cNvSpPr/>
            <p:nvPr/>
          </p:nvSpPr>
          <p:spPr>
            <a:xfrm>
              <a:off x="4283968" y="2060848"/>
              <a:ext cx="216024" cy="720080"/>
            </a:xfrm>
            <a:prstGeom prst="downArrow">
              <a:avLst/>
            </a:prstGeom>
            <a:solidFill>
              <a:schemeClr val="bg1"/>
            </a:solidFill>
            <a:ln w="31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Pfeil nach unten 18"/>
            <p:cNvSpPr/>
            <p:nvPr/>
          </p:nvSpPr>
          <p:spPr>
            <a:xfrm>
              <a:off x="4283968" y="4869160"/>
              <a:ext cx="216024" cy="792088"/>
            </a:xfrm>
            <a:prstGeom prst="downArrow">
              <a:avLst/>
            </a:prstGeom>
            <a:solidFill>
              <a:schemeClr val="bg1"/>
            </a:solidFill>
            <a:ln w="31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Pfeil nach unten 21"/>
            <p:cNvSpPr/>
            <p:nvPr/>
          </p:nvSpPr>
          <p:spPr>
            <a:xfrm>
              <a:off x="4283968" y="3717032"/>
              <a:ext cx="216024" cy="360040"/>
            </a:xfrm>
            <a:prstGeom prst="downArrow">
              <a:avLst/>
            </a:prstGeom>
            <a:solidFill>
              <a:schemeClr val="bg1"/>
            </a:solidFill>
            <a:ln w="31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26" name="Gruppieren 25"/>
          <p:cNvGrpSpPr/>
          <p:nvPr/>
        </p:nvGrpSpPr>
        <p:grpSpPr>
          <a:xfrm>
            <a:off x="6516216" y="908720"/>
            <a:ext cx="216024" cy="2304256"/>
            <a:chOff x="6516216" y="908720"/>
            <a:chExt cx="216024" cy="2304256"/>
          </a:xfrm>
        </p:grpSpPr>
        <p:sp>
          <p:nvSpPr>
            <p:cNvPr id="16" name="Pfeil nach oben 15"/>
            <p:cNvSpPr/>
            <p:nvPr/>
          </p:nvSpPr>
          <p:spPr>
            <a:xfrm>
              <a:off x="6516216" y="2204864"/>
              <a:ext cx="216024" cy="1008112"/>
            </a:xfrm>
            <a:prstGeom prst="upArrow">
              <a:avLst/>
            </a:prstGeom>
            <a:solidFill>
              <a:schemeClr val="bg1"/>
            </a:solidFill>
            <a:ln w="31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Pfeil nach oben 16"/>
            <p:cNvSpPr/>
            <p:nvPr/>
          </p:nvSpPr>
          <p:spPr>
            <a:xfrm>
              <a:off x="6516216" y="908720"/>
              <a:ext cx="216024" cy="648072"/>
            </a:xfrm>
            <a:prstGeom prst="upArrow">
              <a:avLst/>
            </a:prstGeom>
            <a:solidFill>
              <a:schemeClr val="bg1"/>
            </a:solidFill>
            <a:ln w="31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Pfeil nach unten 22"/>
            <p:cNvSpPr/>
            <p:nvPr/>
          </p:nvSpPr>
          <p:spPr>
            <a:xfrm>
              <a:off x="6516216" y="1700808"/>
              <a:ext cx="216024" cy="216024"/>
            </a:xfrm>
            <a:prstGeom prst="downArrow">
              <a:avLst/>
            </a:prstGeom>
            <a:solidFill>
              <a:schemeClr val="bg1"/>
            </a:solidFill>
            <a:ln w="31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4" name="Espace réservé du numéro de diapositive 5"/>
          <p:cNvSpPr>
            <a:spLocks noGrp="1"/>
          </p:cNvSpPr>
          <p:nvPr>
            <p:ph type="sldNum" sz="quarter" idx="12"/>
          </p:nvPr>
        </p:nvSpPr>
        <p:spPr bwMode="auto">
          <a:xfrm>
            <a:off x="6553200" y="6376243"/>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3"/>
              </a:buBlip>
              <a:defRPr sz="1600">
                <a:solidFill>
                  <a:srgbClr val="1A171B"/>
                </a:solidFill>
                <a:latin typeface="Century Gothic" pitchFamily="34" charset="0"/>
              </a:defRPr>
            </a:lvl6pPr>
            <a:lvl7pPr eaLnBrk="0" fontAlgn="base" hangingPunct="0">
              <a:spcAft>
                <a:spcPct val="0"/>
              </a:spcAft>
              <a:buSzPct val="75000"/>
              <a:buBlip>
                <a:blip r:embed="rId3"/>
              </a:buBlip>
              <a:defRPr sz="1600">
                <a:solidFill>
                  <a:srgbClr val="1A171B"/>
                </a:solidFill>
                <a:latin typeface="Century Gothic" pitchFamily="34" charset="0"/>
              </a:defRPr>
            </a:lvl7pPr>
            <a:lvl8pPr eaLnBrk="0" fontAlgn="base" hangingPunct="0">
              <a:spcAft>
                <a:spcPct val="0"/>
              </a:spcAft>
              <a:buSzPct val="75000"/>
              <a:buBlip>
                <a:blip r:embed="rId3"/>
              </a:buBlip>
              <a:defRPr sz="1600">
                <a:solidFill>
                  <a:srgbClr val="1A171B"/>
                </a:solidFill>
                <a:latin typeface="Century Gothic" pitchFamily="34" charset="0"/>
              </a:defRPr>
            </a:lvl8pPr>
            <a:lvl9pPr eaLnBrk="0" fontAlgn="base" hangingPunct="0">
              <a:spcAft>
                <a:spcPct val="0"/>
              </a:spcAft>
              <a:buSzPct val="75000"/>
              <a:buBlip>
                <a:blip r:embed="rId3"/>
              </a:buBlip>
              <a:defRPr sz="1600">
                <a:solidFill>
                  <a:srgbClr val="1A171B"/>
                </a:solidFill>
                <a:latin typeface="Century Gothic" pitchFamily="34" charset="0"/>
              </a:defRPr>
            </a:lvl9pPr>
          </a:lstStyle>
          <a:p>
            <a:fld id="{23E38AF2-209B-4B4E-8A59-08B2283C74DF}" type="slidenum">
              <a:rPr lang="fr-FR" altLang="en-US" sz="1200" b="0">
                <a:solidFill>
                  <a:srgbClr val="595959"/>
                </a:solidFill>
              </a:rPr>
              <a:pPr/>
              <a:t>11</a:t>
            </a:fld>
            <a:endParaRPr lang="fr-FR" altLang="en-US" sz="1200" b="0" dirty="0">
              <a:solidFill>
                <a:srgbClr val="595959"/>
              </a:solidFill>
            </a:endParaRPr>
          </a:p>
        </p:txBody>
      </p:sp>
    </p:spTree>
    <p:extLst>
      <p:ext uri="{BB962C8B-B14F-4D97-AF65-F5344CB8AC3E}">
        <p14:creationId xmlns:p14="http://schemas.microsoft.com/office/powerpoint/2010/main" val="1499704961"/>
      </p:ext>
    </p:extLst>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0"/>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up)">
                                      <p:cBhvr>
                                        <p:cTn id="20" dur="5000"/>
                                        <p:tgtEl>
                                          <p:spTgt spid="14"/>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grpId="0" nodeType="clickEffect">
                                  <p:stCondLst>
                                    <p:cond delay="0"/>
                                  </p:stCondLst>
                                  <p:childTnLst>
                                    <p:set>
                                      <p:cBhvr>
                                        <p:cTn id="28" dur="1" fill="hold">
                                          <p:stCondLst>
                                            <p:cond delay="0"/>
                                          </p:stCondLst>
                                        </p:cTn>
                                        <p:tgtEl>
                                          <p:spTgt spid="47"/>
                                        </p:tgtEl>
                                        <p:attrNameLst>
                                          <p:attrName>style.visibility</p:attrName>
                                        </p:attrNameLst>
                                      </p:cBhvr>
                                      <p:to>
                                        <p:strVal val="visible"/>
                                      </p:to>
                                    </p:set>
                                    <p:animEffect transition="in" filter="wipe(up)">
                                      <p:cBhvr>
                                        <p:cTn id="29" dur="5000"/>
                                        <p:tgtEl>
                                          <p:spTgt spid="47"/>
                                        </p:tgtEl>
                                      </p:cBhvr>
                                    </p:animEffect>
                                  </p:childTnLst>
                                </p:cTn>
                              </p:par>
                              <p:par>
                                <p:cTn id="30" presetID="22" presetClass="entr" presetSubtype="1" fill="hold"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wipe(up)">
                                      <p:cBhvr>
                                        <p:cTn id="32" dur="5000"/>
                                        <p:tgtEl>
                                          <p:spTgt spid="2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ipe(up)">
                                      <p:cBhvr>
                                        <p:cTn id="37" dur="5000"/>
                                        <p:tgtEl>
                                          <p:spTgt spid="3"/>
                                        </p:tgtEl>
                                      </p:cBhvr>
                                    </p:animEffect>
                                  </p:childTnLst>
                                </p:cTn>
                              </p:par>
                              <p:par>
                                <p:cTn id="38" presetID="22" presetClass="entr" presetSubtype="1" fill="hold"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wipe(up)">
                                      <p:cBhvr>
                                        <p:cTn id="40" dur="5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4" grpId="0"/>
      <p:bldP spid="47" grpId="0"/>
      <p:bldP spid="65" grpId="0"/>
      <p:bldP spid="20"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feld 20"/>
          <p:cNvSpPr txBox="1"/>
          <p:nvPr/>
        </p:nvSpPr>
        <p:spPr>
          <a:xfrm rot="16200000">
            <a:off x="-2306778" y="2837034"/>
            <a:ext cx="5393496" cy="830997"/>
          </a:xfrm>
          <a:prstGeom prst="rect">
            <a:avLst/>
          </a:prstGeom>
          <a:noFill/>
        </p:spPr>
        <p:txBody>
          <a:bodyPr wrap="square" rtlCol="0">
            <a:spAutoFit/>
          </a:bodyPr>
          <a:lstStyle/>
          <a:p>
            <a:r>
              <a:rPr lang="de-AT" sz="3200" dirty="0" smtClean="0">
                <a:solidFill>
                  <a:schemeClr val="accent2">
                    <a:lumMod val="75000"/>
                  </a:schemeClr>
                </a:solidFill>
              </a:rPr>
              <a:t>Science </a:t>
            </a:r>
            <a:r>
              <a:rPr lang="de-AT" sz="3200" dirty="0" err="1" smtClean="0">
                <a:solidFill>
                  <a:schemeClr val="accent2">
                    <a:lumMod val="75000"/>
                  </a:schemeClr>
                </a:solidFill>
              </a:rPr>
              <a:t>Viewpoint</a:t>
            </a:r>
            <a:r>
              <a:rPr lang="de-AT" sz="3200" dirty="0" smtClean="0">
                <a:solidFill>
                  <a:schemeClr val="accent2">
                    <a:lumMod val="75000"/>
                  </a:schemeClr>
                </a:solidFill>
              </a:rPr>
              <a:t> </a:t>
            </a:r>
          </a:p>
          <a:p>
            <a:r>
              <a:rPr lang="de-AT" sz="1600" dirty="0" err="1" smtClean="0">
                <a:solidFill>
                  <a:schemeClr val="accent2">
                    <a:lumMod val="75000"/>
                  </a:schemeClr>
                </a:solidFill>
              </a:rPr>
              <a:t>relationships</a:t>
            </a:r>
            <a:r>
              <a:rPr lang="de-AT" sz="1600" dirty="0" smtClean="0">
                <a:solidFill>
                  <a:schemeClr val="accent2">
                    <a:lumMod val="75000"/>
                  </a:schemeClr>
                </a:solidFill>
              </a:rPr>
              <a:t> (</a:t>
            </a:r>
            <a:r>
              <a:rPr lang="de-AT" sz="1600" dirty="0" err="1" smtClean="0">
                <a:solidFill>
                  <a:schemeClr val="accent2">
                    <a:lumMod val="75000"/>
                  </a:schemeClr>
                </a:solidFill>
              </a:rPr>
              <a:t>properties</a:t>
            </a:r>
            <a:r>
              <a:rPr lang="de-AT" sz="1600" dirty="0" smtClean="0">
                <a:solidFill>
                  <a:schemeClr val="accent2">
                    <a:lumMod val="75000"/>
                  </a:schemeClr>
                </a:solidFill>
              </a:rPr>
              <a:t>)</a:t>
            </a:r>
            <a:endParaRPr lang="de-AT" sz="1600" dirty="0">
              <a:solidFill>
                <a:schemeClr val="accent2">
                  <a:lumMod val="75000"/>
                </a:schemeClr>
              </a:solidFill>
            </a:endParaRPr>
          </a:p>
        </p:txBody>
      </p:sp>
      <p:sp>
        <p:nvSpPr>
          <p:cNvPr id="2" name="Textfeld 1"/>
          <p:cNvSpPr txBox="1"/>
          <p:nvPr/>
        </p:nvSpPr>
        <p:spPr>
          <a:xfrm>
            <a:off x="5375557" y="3203684"/>
            <a:ext cx="1353256" cy="338554"/>
          </a:xfrm>
          <a:prstGeom prst="rect">
            <a:avLst/>
          </a:prstGeom>
          <a:noFill/>
        </p:spPr>
        <p:txBody>
          <a:bodyPr wrap="none" rtlCol="0">
            <a:spAutoFit/>
          </a:bodyPr>
          <a:lstStyle/>
          <a:p>
            <a:r>
              <a:rPr lang="de-AT" sz="1600" i="1">
                <a:solidFill>
                  <a:schemeClr val="accent2">
                    <a:lumMod val="75000"/>
                  </a:schemeClr>
                </a:solidFill>
              </a:rPr>
              <a:t>h</a:t>
            </a:r>
            <a:r>
              <a:rPr lang="de-AT" sz="1600" i="1" smtClean="0">
                <a:solidFill>
                  <a:schemeClr val="accent2">
                    <a:lumMod val="75000"/>
                  </a:schemeClr>
                </a:solidFill>
              </a:rPr>
              <a:t>asBehaviour</a:t>
            </a:r>
          </a:p>
        </p:txBody>
      </p:sp>
      <p:sp>
        <p:nvSpPr>
          <p:cNvPr id="11" name="Textfeld 10"/>
          <p:cNvSpPr txBox="1"/>
          <p:nvPr/>
        </p:nvSpPr>
        <p:spPr>
          <a:xfrm>
            <a:off x="1691680" y="3212976"/>
            <a:ext cx="1438279" cy="338554"/>
          </a:xfrm>
          <a:prstGeom prst="rect">
            <a:avLst/>
          </a:prstGeom>
          <a:noFill/>
        </p:spPr>
        <p:txBody>
          <a:bodyPr wrap="none" rtlCol="0">
            <a:spAutoFit/>
          </a:bodyPr>
          <a:lstStyle/>
          <a:p>
            <a:r>
              <a:rPr lang="de-AT" sz="1600" i="1" dirty="0" err="1" smtClean="0">
                <a:solidFill>
                  <a:schemeClr val="accent2">
                    <a:lumMod val="75000"/>
                  </a:schemeClr>
                </a:solidFill>
              </a:rPr>
              <a:t>hasPassiveRole</a:t>
            </a:r>
            <a:endParaRPr lang="de-AT" sz="1600" i="1" dirty="0" smtClean="0">
              <a:solidFill>
                <a:schemeClr val="accent2">
                  <a:lumMod val="75000"/>
                </a:schemeClr>
              </a:solidFill>
            </a:endParaRPr>
          </a:p>
        </p:txBody>
      </p:sp>
      <p:sp>
        <p:nvSpPr>
          <p:cNvPr id="12" name="Textfeld 11"/>
          <p:cNvSpPr txBox="1"/>
          <p:nvPr/>
        </p:nvSpPr>
        <p:spPr>
          <a:xfrm>
            <a:off x="4432596" y="1378029"/>
            <a:ext cx="1462260" cy="338554"/>
          </a:xfrm>
          <a:prstGeom prst="rect">
            <a:avLst/>
          </a:prstGeom>
          <a:noFill/>
        </p:spPr>
        <p:txBody>
          <a:bodyPr wrap="none" rtlCol="0">
            <a:spAutoFit/>
          </a:bodyPr>
          <a:lstStyle/>
          <a:p>
            <a:r>
              <a:rPr lang="de-AT" sz="1600" i="1" dirty="0" err="1" smtClean="0">
                <a:solidFill>
                  <a:schemeClr val="accent2">
                    <a:lumMod val="75000"/>
                  </a:schemeClr>
                </a:solidFill>
              </a:rPr>
              <a:t>hasCommunity</a:t>
            </a:r>
            <a:endParaRPr lang="de-AT" sz="1600" i="1" dirty="0" smtClean="0">
              <a:solidFill>
                <a:schemeClr val="accent2">
                  <a:lumMod val="75000"/>
                </a:schemeClr>
              </a:solidFill>
            </a:endParaRPr>
          </a:p>
        </p:txBody>
      </p:sp>
      <p:sp>
        <p:nvSpPr>
          <p:cNvPr id="13" name="Rechteck 12"/>
          <p:cNvSpPr/>
          <p:nvPr/>
        </p:nvSpPr>
        <p:spPr>
          <a:xfrm>
            <a:off x="3778906" y="2330296"/>
            <a:ext cx="1297150" cy="369332"/>
          </a:xfrm>
          <a:prstGeom prst="rect">
            <a:avLst/>
          </a:prstGeom>
          <a:solidFill>
            <a:schemeClr val="accent2">
              <a:lumMod val="40000"/>
              <a:lumOff val="60000"/>
            </a:schemeClr>
          </a:solidFill>
          <a:ln w="25400">
            <a:solidFill>
              <a:schemeClr val="accent2">
                <a:lumMod val="50000"/>
              </a:schemeClr>
            </a:solidFill>
          </a:ln>
        </p:spPr>
        <p:txBody>
          <a:bodyPr wrap="none">
            <a:spAutoFit/>
          </a:bodyPr>
          <a:lstStyle/>
          <a:p>
            <a:r>
              <a:rPr lang="de-AT" dirty="0" smtClean="0">
                <a:solidFill>
                  <a:schemeClr val="accent2">
                    <a:lumMod val="75000"/>
                  </a:schemeClr>
                </a:solidFill>
              </a:rPr>
              <a:t>Community</a:t>
            </a:r>
            <a:endParaRPr lang="de-AT" dirty="0">
              <a:solidFill>
                <a:schemeClr val="accent2">
                  <a:lumMod val="75000"/>
                </a:schemeClr>
              </a:solidFill>
            </a:endParaRPr>
          </a:p>
        </p:txBody>
      </p:sp>
      <p:sp>
        <p:nvSpPr>
          <p:cNvPr id="15" name="Rechteck 14"/>
          <p:cNvSpPr/>
          <p:nvPr/>
        </p:nvSpPr>
        <p:spPr>
          <a:xfrm>
            <a:off x="3375526" y="467380"/>
            <a:ext cx="2413994" cy="369332"/>
          </a:xfrm>
          <a:prstGeom prst="rect">
            <a:avLst/>
          </a:prstGeom>
          <a:solidFill>
            <a:schemeClr val="accent2">
              <a:lumMod val="40000"/>
              <a:lumOff val="60000"/>
            </a:schemeClr>
          </a:solidFill>
          <a:ln w="25400">
            <a:solidFill>
              <a:schemeClr val="accent2">
                <a:lumMod val="50000"/>
              </a:schemeClr>
            </a:solidFill>
          </a:ln>
        </p:spPr>
        <p:txBody>
          <a:bodyPr wrap="none">
            <a:spAutoFit/>
          </a:bodyPr>
          <a:lstStyle/>
          <a:p>
            <a:r>
              <a:rPr lang="de-AT" dirty="0" smtClean="0">
                <a:solidFill>
                  <a:schemeClr val="accent2">
                    <a:lumMod val="75000"/>
                  </a:schemeClr>
                </a:solidFill>
              </a:rPr>
              <a:t>Research Infrastructure</a:t>
            </a:r>
            <a:endParaRPr lang="de-AT" dirty="0">
              <a:solidFill>
                <a:schemeClr val="accent2">
                  <a:lumMod val="75000"/>
                </a:schemeClr>
              </a:solidFill>
            </a:endParaRPr>
          </a:p>
        </p:txBody>
      </p:sp>
      <p:cxnSp>
        <p:nvCxnSpPr>
          <p:cNvPr id="16" name="Gerade Verbindung mit Pfeil 15"/>
          <p:cNvCxnSpPr/>
          <p:nvPr/>
        </p:nvCxnSpPr>
        <p:spPr>
          <a:xfrm flipH="1">
            <a:off x="4427984" y="836712"/>
            <a:ext cx="4612" cy="1495384"/>
          </a:xfrm>
          <a:prstGeom prst="straightConnector1">
            <a:avLst/>
          </a:prstGeom>
          <a:ln w="254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8" name="Rechteck 17"/>
          <p:cNvSpPr/>
          <p:nvPr/>
        </p:nvSpPr>
        <p:spPr>
          <a:xfrm>
            <a:off x="1475656" y="4634102"/>
            <a:ext cx="605422" cy="369332"/>
          </a:xfrm>
          <a:prstGeom prst="rect">
            <a:avLst/>
          </a:prstGeom>
          <a:solidFill>
            <a:schemeClr val="accent2">
              <a:lumMod val="40000"/>
              <a:lumOff val="60000"/>
            </a:schemeClr>
          </a:solidFill>
          <a:ln w="25400">
            <a:solidFill>
              <a:schemeClr val="accent2">
                <a:lumMod val="50000"/>
              </a:schemeClr>
            </a:solidFill>
          </a:ln>
        </p:spPr>
        <p:txBody>
          <a:bodyPr wrap="none">
            <a:spAutoFit/>
          </a:bodyPr>
          <a:lstStyle/>
          <a:p>
            <a:r>
              <a:rPr lang="de-AT" smtClean="0">
                <a:solidFill>
                  <a:schemeClr val="accent2">
                    <a:lumMod val="75000"/>
                  </a:schemeClr>
                </a:solidFill>
              </a:rPr>
              <a:t>Role</a:t>
            </a:r>
            <a:endParaRPr lang="de-AT">
              <a:solidFill>
                <a:schemeClr val="accent2">
                  <a:lumMod val="75000"/>
                </a:schemeClr>
              </a:solidFill>
            </a:endParaRPr>
          </a:p>
        </p:txBody>
      </p:sp>
      <p:sp>
        <p:nvSpPr>
          <p:cNvPr id="19" name="Rechteck 18"/>
          <p:cNvSpPr/>
          <p:nvPr/>
        </p:nvSpPr>
        <p:spPr>
          <a:xfrm>
            <a:off x="5718631" y="4581128"/>
            <a:ext cx="1157625" cy="369332"/>
          </a:xfrm>
          <a:prstGeom prst="rect">
            <a:avLst/>
          </a:prstGeom>
          <a:solidFill>
            <a:schemeClr val="accent2">
              <a:lumMod val="40000"/>
              <a:lumOff val="60000"/>
            </a:schemeClr>
          </a:solidFill>
          <a:ln w="25400">
            <a:solidFill>
              <a:schemeClr val="accent2">
                <a:lumMod val="50000"/>
              </a:schemeClr>
            </a:solidFill>
          </a:ln>
        </p:spPr>
        <p:txBody>
          <a:bodyPr wrap="none">
            <a:spAutoFit/>
          </a:bodyPr>
          <a:lstStyle/>
          <a:p>
            <a:r>
              <a:rPr lang="de-AT" smtClean="0">
                <a:solidFill>
                  <a:schemeClr val="accent2">
                    <a:lumMod val="75000"/>
                  </a:schemeClr>
                </a:solidFill>
              </a:rPr>
              <a:t>Behaviour</a:t>
            </a:r>
            <a:endParaRPr lang="de-AT">
              <a:solidFill>
                <a:schemeClr val="accent2">
                  <a:lumMod val="75000"/>
                </a:schemeClr>
              </a:solidFill>
            </a:endParaRPr>
          </a:p>
        </p:txBody>
      </p:sp>
      <p:cxnSp>
        <p:nvCxnSpPr>
          <p:cNvPr id="22" name="Gerade Verbindung mit Pfeil 21"/>
          <p:cNvCxnSpPr/>
          <p:nvPr/>
        </p:nvCxnSpPr>
        <p:spPr>
          <a:xfrm flipH="1">
            <a:off x="1778367" y="2708920"/>
            <a:ext cx="2361586" cy="1934474"/>
          </a:xfrm>
          <a:prstGeom prst="straightConnector1">
            <a:avLst/>
          </a:prstGeom>
          <a:ln w="254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3" name="Gerade Verbindung mit Pfeil 22"/>
          <p:cNvCxnSpPr>
            <a:endCxn id="19" idx="0"/>
          </p:cNvCxnSpPr>
          <p:nvPr/>
        </p:nvCxnSpPr>
        <p:spPr>
          <a:xfrm>
            <a:off x="4716016" y="2708920"/>
            <a:ext cx="1581428" cy="1872208"/>
          </a:xfrm>
          <a:prstGeom prst="straightConnector1">
            <a:avLst/>
          </a:prstGeom>
          <a:ln w="254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4" name="Rechteck 13"/>
          <p:cNvSpPr/>
          <p:nvPr/>
        </p:nvSpPr>
        <p:spPr>
          <a:xfrm>
            <a:off x="2958466" y="4643844"/>
            <a:ext cx="605422" cy="369332"/>
          </a:xfrm>
          <a:prstGeom prst="rect">
            <a:avLst/>
          </a:prstGeom>
          <a:solidFill>
            <a:schemeClr val="accent2">
              <a:lumMod val="40000"/>
              <a:lumOff val="60000"/>
            </a:schemeClr>
          </a:solidFill>
          <a:ln w="25400">
            <a:solidFill>
              <a:schemeClr val="accent2">
                <a:lumMod val="50000"/>
              </a:schemeClr>
            </a:solidFill>
          </a:ln>
        </p:spPr>
        <p:txBody>
          <a:bodyPr wrap="none">
            <a:spAutoFit/>
          </a:bodyPr>
          <a:lstStyle/>
          <a:p>
            <a:r>
              <a:rPr lang="de-AT" dirty="0" err="1" smtClean="0">
                <a:solidFill>
                  <a:schemeClr val="accent2">
                    <a:lumMod val="75000"/>
                  </a:schemeClr>
                </a:solidFill>
              </a:rPr>
              <a:t>Role</a:t>
            </a:r>
            <a:endParaRPr lang="de-AT" dirty="0">
              <a:solidFill>
                <a:schemeClr val="accent2">
                  <a:lumMod val="75000"/>
                </a:schemeClr>
              </a:solidFill>
            </a:endParaRPr>
          </a:p>
        </p:txBody>
      </p:sp>
      <p:cxnSp>
        <p:nvCxnSpPr>
          <p:cNvPr id="17" name="Gerade Verbindung mit Pfeil 16"/>
          <p:cNvCxnSpPr/>
          <p:nvPr/>
        </p:nvCxnSpPr>
        <p:spPr>
          <a:xfrm flipH="1">
            <a:off x="3261178" y="2708920"/>
            <a:ext cx="950782" cy="1944216"/>
          </a:xfrm>
          <a:prstGeom prst="straightConnector1">
            <a:avLst/>
          </a:prstGeom>
          <a:ln w="254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5" name="Textfeld 24"/>
          <p:cNvSpPr txBox="1"/>
          <p:nvPr/>
        </p:nvSpPr>
        <p:spPr>
          <a:xfrm>
            <a:off x="3707904" y="3573016"/>
            <a:ext cx="1342612" cy="338554"/>
          </a:xfrm>
          <a:prstGeom prst="rect">
            <a:avLst/>
          </a:prstGeom>
          <a:noFill/>
        </p:spPr>
        <p:txBody>
          <a:bodyPr wrap="none" rtlCol="0">
            <a:spAutoFit/>
          </a:bodyPr>
          <a:lstStyle/>
          <a:p>
            <a:r>
              <a:rPr lang="de-AT" sz="1600" i="1" dirty="0" err="1" smtClean="0">
                <a:solidFill>
                  <a:schemeClr val="accent2">
                    <a:lumMod val="75000"/>
                  </a:schemeClr>
                </a:solidFill>
              </a:rPr>
              <a:t>hasActiveRole</a:t>
            </a:r>
            <a:endParaRPr lang="de-AT" sz="1600" i="1" dirty="0" smtClean="0">
              <a:solidFill>
                <a:schemeClr val="accent2">
                  <a:lumMod val="75000"/>
                </a:schemeClr>
              </a:solidFill>
            </a:endParaRPr>
          </a:p>
        </p:txBody>
      </p:sp>
      <p:sp>
        <p:nvSpPr>
          <p:cNvPr id="26" name="Espace réservé du numéro de diapositive 5"/>
          <p:cNvSpPr>
            <a:spLocks noGrp="1"/>
          </p:cNvSpPr>
          <p:nvPr>
            <p:ph type="sldNum" sz="quarter" idx="12"/>
          </p:nvPr>
        </p:nvSpPr>
        <p:spPr bwMode="auto">
          <a:xfrm>
            <a:off x="6553200" y="6376243"/>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3"/>
              </a:buBlip>
              <a:defRPr sz="1600">
                <a:solidFill>
                  <a:srgbClr val="1A171B"/>
                </a:solidFill>
                <a:latin typeface="Century Gothic" pitchFamily="34" charset="0"/>
              </a:defRPr>
            </a:lvl6pPr>
            <a:lvl7pPr eaLnBrk="0" fontAlgn="base" hangingPunct="0">
              <a:spcAft>
                <a:spcPct val="0"/>
              </a:spcAft>
              <a:buSzPct val="75000"/>
              <a:buBlip>
                <a:blip r:embed="rId3"/>
              </a:buBlip>
              <a:defRPr sz="1600">
                <a:solidFill>
                  <a:srgbClr val="1A171B"/>
                </a:solidFill>
                <a:latin typeface="Century Gothic" pitchFamily="34" charset="0"/>
              </a:defRPr>
            </a:lvl7pPr>
            <a:lvl8pPr eaLnBrk="0" fontAlgn="base" hangingPunct="0">
              <a:spcAft>
                <a:spcPct val="0"/>
              </a:spcAft>
              <a:buSzPct val="75000"/>
              <a:buBlip>
                <a:blip r:embed="rId3"/>
              </a:buBlip>
              <a:defRPr sz="1600">
                <a:solidFill>
                  <a:srgbClr val="1A171B"/>
                </a:solidFill>
                <a:latin typeface="Century Gothic" pitchFamily="34" charset="0"/>
              </a:defRPr>
            </a:lvl8pPr>
            <a:lvl9pPr eaLnBrk="0" fontAlgn="base" hangingPunct="0">
              <a:spcAft>
                <a:spcPct val="0"/>
              </a:spcAft>
              <a:buSzPct val="75000"/>
              <a:buBlip>
                <a:blip r:embed="rId3"/>
              </a:buBlip>
              <a:defRPr sz="1600">
                <a:solidFill>
                  <a:srgbClr val="1A171B"/>
                </a:solidFill>
                <a:latin typeface="Century Gothic" pitchFamily="34" charset="0"/>
              </a:defRPr>
            </a:lvl9pPr>
          </a:lstStyle>
          <a:p>
            <a:fld id="{23E38AF2-209B-4B4E-8A59-08B2283C74DF}" type="slidenum">
              <a:rPr lang="fr-FR" altLang="en-US" sz="1200" b="0">
                <a:solidFill>
                  <a:srgbClr val="595959"/>
                </a:solidFill>
              </a:rPr>
              <a:pPr/>
              <a:t>12</a:t>
            </a:fld>
            <a:endParaRPr lang="fr-FR" altLang="en-US" sz="1200" b="0" dirty="0">
              <a:solidFill>
                <a:srgbClr val="595959"/>
              </a:solidFill>
            </a:endParaRPr>
          </a:p>
        </p:txBody>
      </p:sp>
      <p:sp>
        <p:nvSpPr>
          <p:cNvPr id="27" name="Espace réservé de la date 3"/>
          <p:cNvSpPr>
            <a:spLocks noGrp="1"/>
          </p:cNvSpPr>
          <p:nvPr>
            <p:ph type="dt" sz="half" idx="4294967295"/>
          </p:nvPr>
        </p:nvSpPr>
        <p:spPr bwMode="auto">
          <a:xfrm>
            <a:off x="710208" y="6376243"/>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3"/>
              </a:buBlip>
              <a:defRPr sz="1600">
                <a:solidFill>
                  <a:srgbClr val="1A171B"/>
                </a:solidFill>
                <a:latin typeface="Century Gothic" pitchFamily="34" charset="0"/>
              </a:defRPr>
            </a:lvl6pPr>
            <a:lvl7pPr eaLnBrk="0" fontAlgn="base" hangingPunct="0">
              <a:spcAft>
                <a:spcPct val="0"/>
              </a:spcAft>
              <a:buSzPct val="75000"/>
              <a:buBlip>
                <a:blip r:embed="rId3"/>
              </a:buBlip>
              <a:defRPr sz="1600">
                <a:solidFill>
                  <a:srgbClr val="1A171B"/>
                </a:solidFill>
                <a:latin typeface="Century Gothic" pitchFamily="34" charset="0"/>
              </a:defRPr>
            </a:lvl7pPr>
            <a:lvl8pPr eaLnBrk="0" fontAlgn="base" hangingPunct="0">
              <a:spcAft>
                <a:spcPct val="0"/>
              </a:spcAft>
              <a:buSzPct val="75000"/>
              <a:buBlip>
                <a:blip r:embed="rId3"/>
              </a:buBlip>
              <a:defRPr sz="1600">
                <a:solidFill>
                  <a:srgbClr val="1A171B"/>
                </a:solidFill>
                <a:latin typeface="Century Gothic" pitchFamily="34" charset="0"/>
              </a:defRPr>
            </a:lvl8pPr>
            <a:lvl9pPr eaLnBrk="0" fontAlgn="base" hangingPunct="0">
              <a:spcAft>
                <a:spcPct val="0"/>
              </a:spcAft>
              <a:buSzPct val="75000"/>
              <a:buBlip>
                <a:blip r:embed="rId3"/>
              </a:buBlip>
              <a:defRPr sz="1600">
                <a:solidFill>
                  <a:srgbClr val="1A171B"/>
                </a:solidFill>
                <a:latin typeface="Century Gothic" pitchFamily="34" charset="0"/>
              </a:defRPr>
            </a:lvl9pPr>
          </a:lstStyle>
          <a:p>
            <a:fld id="{1F8ECFE6-21CB-48E5-8CB8-14FEEE1ACAF5}" type="datetime1">
              <a:rPr lang="fr-FR" altLang="en-US" sz="1200" b="0">
                <a:solidFill>
                  <a:srgbClr val="595959"/>
                </a:solidFill>
              </a:rPr>
              <a:pPr/>
              <a:t>19/11/2013</a:t>
            </a:fld>
            <a:endParaRPr lang="fr-FR" altLang="en-US" sz="1200" b="0" dirty="0">
              <a:solidFill>
                <a:srgbClr val="595959"/>
              </a:solidFill>
            </a:endParaRPr>
          </a:p>
        </p:txBody>
      </p:sp>
    </p:spTree>
    <p:extLst>
      <p:ext uri="{BB962C8B-B14F-4D97-AF65-F5344CB8AC3E}">
        <p14:creationId xmlns:p14="http://schemas.microsoft.com/office/powerpoint/2010/main" val="392215496"/>
      </p:ext>
    </p:extLst>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ssolv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childTnLst>
                                </p:cTn>
                              </p:par>
                              <p:par>
                                <p:cTn id="12" presetID="22" presetClass="entr" presetSubtype="1"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up)">
                                      <p:cBhvr>
                                        <p:cTn id="14" dur="500"/>
                                        <p:tgtEl>
                                          <p:spTgt spid="16"/>
                                        </p:tgtEl>
                                      </p:cBhvr>
                                    </p:animEffect>
                                  </p:childTnLst>
                                </p:cTn>
                              </p:par>
                              <p:par>
                                <p:cTn id="15" presetID="9" presetClass="entr" presetSubtype="0" fill="hold" grpId="0" nodeType="withEffect">
                                  <p:stCondLst>
                                    <p:cond delay="500"/>
                                  </p:stCondLst>
                                  <p:childTnLst>
                                    <p:set>
                                      <p:cBhvr>
                                        <p:cTn id="16" dur="1" fill="hold">
                                          <p:stCondLst>
                                            <p:cond delay="0"/>
                                          </p:stCondLst>
                                        </p:cTn>
                                        <p:tgtEl>
                                          <p:spTgt spid="13"/>
                                        </p:tgtEl>
                                        <p:attrNameLst>
                                          <p:attrName>style.visibility</p:attrName>
                                        </p:attrNameLst>
                                      </p:cBhvr>
                                      <p:to>
                                        <p:strVal val="visible"/>
                                      </p:to>
                                    </p:set>
                                    <p:animEffect transition="in" filter="dissolv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childTnLst>
                                </p:cTn>
                              </p:par>
                              <p:par>
                                <p:cTn id="22" presetID="22" presetClass="entr" presetSubtype="1" fill="hold" nodeType="with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wipe(up)">
                                      <p:cBhvr>
                                        <p:cTn id="24" dur="500"/>
                                        <p:tgtEl>
                                          <p:spTgt spid="22"/>
                                        </p:tgtEl>
                                      </p:cBhvr>
                                    </p:animEffect>
                                  </p:childTnLst>
                                </p:cTn>
                              </p:par>
                              <p:par>
                                <p:cTn id="25" presetID="9" presetClass="entr" presetSubtype="0" fill="hold" grpId="0" nodeType="withEffect">
                                  <p:stCondLst>
                                    <p:cond delay="500"/>
                                  </p:stCondLst>
                                  <p:childTnLst>
                                    <p:set>
                                      <p:cBhvr>
                                        <p:cTn id="26" dur="1" fill="hold">
                                          <p:stCondLst>
                                            <p:cond delay="0"/>
                                          </p:stCondLst>
                                        </p:cTn>
                                        <p:tgtEl>
                                          <p:spTgt spid="18"/>
                                        </p:tgtEl>
                                        <p:attrNameLst>
                                          <p:attrName>style.visibility</p:attrName>
                                        </p:attrNameLst>
                                      </p:cBhvr>
                                      <p:to>
                                        <p:strVal val="visible"/>
                                      </p:to>
                                    </p:set>
                                    <p:animEffect transition="in" filter="dissolve">
                                      <p:cBhvr>
                                        <p:cTn id="27" dur="5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500"/>
                                  </p:stCondLst>
                                  <p:childTnLst>
                                    <p:set>
                                      <p:cBhvr>
                                        <p:cTn id="31" dur="1" fill="hold">
                                          <p:stCondLst>
                                            <p:cond delay="0"/>
                                          </p:stCondLst>
                                        </p:cTn>
                                        <p:tgtEl>
                                          <p:spTgt spid="14"/>
                                        </p:tgtEl>
                                        <p:attrNameLst>
                                          <p:attrName>style.visibility</p:attrName>
                                        </p:attrNameLst>
                                      </p:cBhvr>
                                      <p:to>
                                        <p:strVal val="visible"/>
                                      </p:to>
                                    </p:set>
                                    <p:animEffect transition="in" filter="dissolve">
                                      <p:cBhvr>
                                        <p:cTn id="32" dur="500"/>
                                        <p:tgtEl>
                                          <p:spTgt spid="14"/>
                                        </p:tgtEl>
                                      </p:cBhvr>
                                    </p:animEffect>
                                  </p:childTnLst>
                                </p:cTn>
                              </p:par>
                              <p:par>
                                <p:cTn id="33" presetID="22" presetClass="entr" presetSubtype="1"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up)">
                                      <p:cBhvr>
                                        <p:cTn id="35" dur="500"/>
                                        <p:tgtEl>
                                          <p:spTgt spid="17"/>
                                        </p:tgtEl>
                                      </p:cBhvr>
                                    </p:animEffect>
                                  </p:childTnLst>
                                </p:cTn>
                              </p:par>
                              <p:par>
                                <p:cTn id="36" presetID="1" presetClass="entr" presetSubtype="0"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2"/>
                                        </p:tgtEl>
                                        <p:attrNameLst>
                                          <p:attrName>style.visibility</p:attrName>
                                        </p:attrNameLst>
                                      </p:cBhvr>
                                      <p:to>
                                        <p:strVal val="visible"/>
                                      </p:to>
                                    </p:set>
                                  </p:childTnLst>
                                </p:cTn>
                              </p:par>
                              <p:par>
                                <p:cTn id="42" presetID="22" presetClass="entr" presetSubtype="1" fill="hold" nodeType="with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wipe(up)">
                                      <p:cBhvr>
                                        <p:cTn id="44" dur="500"/>
                                        <p:tgtEl>
                                          <p:spTgt spid="23"/>
                                        </p:tgtEl>
                                      </p:cBhvr>
                                    </p:animEffect>
                                  </p:childTnLst>
                                </p:cTn>
                              </p:par>
                              <p:par>
                                <p:cTn id="45" presetID="9" presetClass="entr" presetSubtype="0" fill="hold" grpId="0" nodeType="withEffect">
                                  <p:stCondLst>
                                    <p:cond delay="500"/>
                                  </p:stCondLst>
                                  <p:childTnLst>
                                    <p:set>
                                      <p:cBhvr>
                                        <p:cTn id="46" dur="1" fill="hold">
                                          <p:stCondLst>
                                            <p:cond delay="0"/>
                                          </p:stCondLst>
                                        </p:cTn>
                                        <p:tgtEl>
                                          <p:spTgt spid="19"/>
                                        </p:tgtEl>
                                        <p:attrNameLst>
                                          <p:attrName>style.visibility</p:attrName>
                                        </p:attrNameLst>
                                      </p:cBhvr>
                                      <p:to>
                                        <p:strVal val="visible"/>
                                      </p:to>
                                    </p:set>
                                    <p:animEffect transition="in" filter="dissolve">
                                      <p:cBhvr>
                                        <p:cTn id="4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P spid="12" grpId="0"/>
      <p:bldP spid="13" grpId="0" animBg="1"/>
      <p:bldP spid="15" grpId="0" animBg="1"/>
      <p:bldP spid="18" grpId="0" animBg="1"/>
      <p:bldP spid="19" grpId="0" animBg="1"/>
      <p:bldP spid="14" grpId="0" animBg="1"/>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solidFill>
                  <a:schemeClr val="accent3">
                    <a:lumMod val="75000"/>
                  </a:schemeClr>
                </a:solidFill>
              </a:rPr>
              <a:t>Information Viewpoint</a:t>
            </a:r>
            <a:endParaRPr lang="en-GB" dirty="0">
              <a:solidFill>
                <a:schemeClr val="accent3">
                  <a:lumMod val="75000"/>
                </a:schemeClr>
              </a:solidFill>
            </a:endParaRPr>
          </a:p>
        </p:txBody>
      </p:sp>
      <p:sp>
        <p:nvSpPr>
          <p:cNvPr id="3" name="Content Placeholder 2"/>
          <p:cNvSpPr>
            <a:spLocks noGrp="1"/>
          </p:cNvSpPr>
          <p:nvPr>
            <p:ph idx="1"/>
          </p:nvPr>
        </p:nvSpPr>
        <p:spPr>
          <a:xfrm>
            <a:off x="457200" y="1600200"/>
            <a:ext cx="8363272" cy="4525963"/>
          </a:xfrm>
        </p:spPr>
        <p:txBody>
          <a:bodyPr>
            <a:normAutofit fontScale="92500" lnSpcReduction="10000"/>
          </a:bodyPr>
          <a:lstStyle/>
          <a:p>
            <a:pPr>
              <a:defRPr/>
            </a:pPr>
            <a:r>
              <a:rPr lang="en-GB" sz="2800" smtClean="0">
                <a:solidFill>
                  <a:schemeClr val="accent3">
                    <a:lumMod val="75000"/>
                  </a:schemeClr>
                </a:solidFill>
              </a:rPr>
              <a:t>A data </a:t>
            </a:r>
            <a:r>
              <a:rPr lang="en-GB" sz="2800" dirty="0" smtClean="0">
                <a:solidFill>
                  <a:schemeClr val="accent3">
                    <a:lumMod val="75000"/>
                  </a:schemeClr>
                </a:solidFill>
              </a:rPr>
              <a:t>oriented approach </a:t>
            </a:r>
            <a:r>
              <a:rPr lang="en-GB" sz="2800" smtClean="0">
                <a:solidFill>
                  <a:schemeClr val="accent3">
                    <a:lumMod val="75000"/>
                  </a:schemeClr>
                </a:solidFill>
              </a:rPr>
              <a:t>– </a:t>
            </a:r>
            <a:r>
              <a:rPr lang="en-GB" sz="2800" smtClean="0">
                <a:solidFill>
                  <a:schemeClr val="accent3">
                    <a:lumMod val="75000"/>
                  </a:schemeClr>
                </a:solidFill>
              </a:rPr>
              <a:t>following </a:t>
            </a:r>
            <a:r>
              <a:rPr lang="en-GB" sz="2800" dirty="0" smtClean="0">
                <a:solidFill>
                  <a:schemeClr val="accent3">
                    <a:lumMod val="75000"/>
                  </a:schemeClr>
                </a:solidFill>
              </a:rPr>
              <a:t>the </a:t>
            </a:r>
            <a:r>
              <a:rPr lang="en-GB" sz="2800" smtClean="0">
                <a:solidFill>
                  <a:schemeClr val="accent3">
                    <a:lumMod val="75000"/>
                  </a:schemeClr>
                </a:solidFill>
              </a:rPr>
              <a:t>data </a:t>
            </a:r>
            <a:r>
              <a:rPr lang="en-GB" sz="2800" smtClean="0">
                <a:solidFill>
                  <a:schemeClr val="accent3">
                    <a:lumMod val="75000"/>
                  </a:schemeClr>
                </a:solidFill>
              </a:rPr>
              <a:t>life-cycle.</a:t>
            </a:r>
            <a:endParaRPr lang="en-GB" sz="2800" dirty="0" smtClean="0">
              <a:solidFill>
                <a:schemeClr val="accent3">
                  <a:lumMod val="75000"/>
                </a:schemeClr>
              </a:solidFill>
            </a:endParaRPr>
          </a:p>
          <a:p>
            <a:pPr>
              <a:defRPr/>
            </a:pPr>
            <a:r>
              <a:rPr lang="en-GB" sz="2800" smtClean="0">
                <a:solidFill>
                  <a:schemeClr val="accent3">
                    <a:lumMod val="75000"/>
                  </a:schemeClr>
                </a:solidFill>
              </a:rPr>
              <a:t>Identifies:</a:t>
            </a:r>
            <a:endParaRPr lang="en-GB" sz="2800" dirty="0" smtClean="0">
              <a:solidFill>
                <a:schemeClr val="accent3">
                  <a:lumMod val="75000"/>
                </a:schemeClr>
              </a:solidFill>
            </a:endParaRPr>
          </a:p>
          <a:p>
            <a:pPr lvl="1">
              <a:defRPr/>
            </a:pPr>
            <a:r>
              <a:rPr lang="en-GB" dirty="0" smtClean="0">
                <a:solidFill>
                  <a:schemeClr val="accent3">
                    <a:lumMod val="75000"/>
                  </a:schemeClr>
                </a:solidFill>
              </a:rPr>
              <a:t>information objects and </a:t>
            </a:r>
            <a:r>
              <a:rPr lang="en-GB" smtClean="0">
                <a:solidFill>
                  <a:schemeClr val="accent3">
                    <a:lumMod val="75000"/>
                  </a:schemeClr>
                </a:solidFill>
              </a:rPr>
              <a:t>information </a:t>
            </a:r>
            <a:r>
              <a:rPr lang="en-GB" smtClean="0">
                <a:solidFill>
                  <a:schemeClr val="accent3">
                    <a:lumMod val="75000"/>
                  </a:schemeClr>
                </a:solidFill>
              </a:rPr>
              <a:t>actions;</a:t>
            </a:r>
            <a:endParaRPr lang="en-GB" dirty="0" smtClean="0">
              <a:solidFill>
                <a:schemeClr val="accent3">
                  <a:lumMod val="75000"/>
                </a:schemeClr>
              </a:solidFill>
            </a:endParaRPr>
          </a:p>
          <a:p>
            <a:pPr lvl="1">
              <a:defRPr/>
            </a:pPr>
            <a:r>
              <a:rPr lang="en-GB" sz="2800" dirty="0" smtClean="0">
                <a:solidFill>
                  <a:schemeClr val="accent3">
                    <a:lumMod val="75000"/>
                  </a:schemeClr>
                </a:solidFill>
              </a:rPr>
              <a:t>state changes of data </a:t>
            </a:r>
            <a:r>
              <a:rPr lang="en-GB" sz="2800" smtClean="0">
                <a:solidFill>
                  <a:schemeClr val="accent3">
                    <a:lumMod val="75000"/>
                  </a:schemeClr>
                </a:solidFill>
              </a:rPr>
              <a:t>and </a:t>
            </a:r>
            <a:r>
              <a:rPr lang="en-GB" sz="2800" smtClean="0">
                <a:solidFill>
                  <a:schemeClr val="accent3">
                    <a:lumMod val="75000"/>
                  </a:schemeClr>
                </a:solidFill>
              </a:rPr>
              <a:t>metadata;</a:t>
            </a:r>
            <a:endParaRPr lang="en-GB" sz="2800" dirty="0" smtClean="0">
              <a:solidFill>
                <a:schemeClr val="accent3">
                  <a:lumMod val="75000"/>
                </a:schemeClr>
              </a:solidFill>
            </a:endParaRPr>
          </a:p>
          <a:p>
            <a:pPr lvl="1">
              <a:defRPr/>
            </a:pPr>
            <a:r>
              <a:rPr lang="en-GB" dirty="0" smtClean="0">
                <a:solidFill>
                  <a:schemeClr val="accent3">
                    <a:lumMod val="75000"/>
                  </a:schemeClr>
                </a:solidFill>
              </a:rPr>
              <a:t>constraints on data and rules </a:t>
            </a:r>
            <a:r>
              <a:rPr lang="en-GB" smtClean="0">
                <a:solidFill>
                  <a:schemeClr val="accent3">
                    <a:lumMod val="75000"/>
                  </a:schemeClr>
                </a:solidFill>
              </a:rPr>
              <a:t>governing </a:t>
            </a:r>
            <a:r>
              <a:rPr lang="en-GB" smtClean="0">
                <a:solidFill>
                  <a:schemeClr val="accent3">
                    <a:lumMod val="75000"/>
                  </a:schemeClr>
                </a:solidFill>
              </a:rPr>
              <a:t>processing.</a:t>
            </a:r>
            <a:endParaRPr lang="en-GB" sz="2800" dirty="0" smtClean="0">
              <a:solidFill>
                <a:schemeClr val="accent3">
                  <a:lumMod val="75000"/>
                </a:schemeClr>
              </a:solidFill>
            </a:endParaRPr>
          </a:p>
          <a:p>
            <a:pPr>
              <a:defRPr/>
            </a:pPr>
            <a:r>
              <a:rPr lang="en-GB" sz="2800" smtClean="0">
                <a:solidFill>
                  <a:schemeClr val="accent3">
                    <a:lumMod val="75000"/>
                  </a:schemeClr>
                </a:solidFill>
              </a:rPr>
              <a:t>Describes </a:t>
            </a:r>
            <a:r>
              <a:rPr lang="en-GB" sz="2800" smtClean="0">
                <a:solidFill>
                  <a:schemeClr val="accent3">
                    <a:lumMod val="75000"/>
                  </a:schemeClr>
                </a:solidFill>
              </a:rPr>
              <a:t>in detail the </a:t>
            </a:r>
            <a:r>
              <a:rPr lang="en-GB" sz="2800" smtClean="0">
                <a:solidFill>
                  <a:schemeClr val="accent3">
                    <a:lumMod val="75000"/>
                  </a:schemeClr>
                </a:solidFill>
              </a:rPr>
              <a:t>processes </a:t>
            </a:r>
            <a:r>
              <a:rPr lang="en-GB" sz="2800" smtClean="0">
                <a:solidFill>
                  <a:schemeClr val="accent3">
                    <a:lumMod val="75000"/>
                  </a:schemeClr>
                </a:solidFill>
              </a:rPr>
              <a:t>of: </a:t>
            </a:r>
            <a:endParaRPr lang="en-GB" sz="2800" dirty="0" smtClean="0">
              <a:solidFill>
                <a:schemeClr val="accent3">
                  <a:lumMod val="75000"/>
                </a:schemeClr>
              </a:solidFill>
            </a:endParaRPr>
          </a:p>
          <a:p>
            <a:pPr lvl="1">
              <a:defRPr/>
            </a:pPr>
            <a:r>
              <a:rPr lang="en-GB" smtClean="0">
                <a:solidFill>
                  <a:schemeClr val="accent3">
                    <a:lumMod val="75000"/>
                  </a:schemeClr>
                </a:solidFill>
              </a:rPr>
              <a:t>data </a:t>
            </a:r>
            <a:r>
              <a:rPr lang="en-GB" smtClean="0">
                <a:solidFill>
                  <a:schemeClr val="accent3">
                    <a:lumMod val="75000"/>
                  </a:schemeClr>
                </a:solidFill>
              </a:rPr>
              <a:t>enrichment; </a:t>
            </a:r>
            <a:endParaRPr lang="en-GB" dirty="0" smtClean="0">
              <a:solidFill>
                <a:schemeClr val="accent3">
                  <a:lumMod val="75000"/>
                </a:schemeClr>
              </a:solidFill>
            </a:endParaRPr>
          </a:p>
          <a:p>
            <a:pPr lvl="1">
              <a:defRPr/>
            </a:pPr>
            <a:r>
              <a:rPr lang="en-GB" smtClean="0">
                <a:solidFill>
                  <a:schemeClr val="accent3">
                    <a:lumMod val="75000"/>
                  </a:schemeClr>
                </a:solidFill>
              </a:rPr>
              <a:t>data </a:t>
            </a:r>
            <a:r>
              <a:rPr lang="en-GB" smtClean="0">
                <a:solidFill>
                  <a:schemeClr val="accent3">
                    <a:lumMod val="75000"/>
                  </a:schemeClr>
                </a:solidFill>
              </a:rPr>
              <a:t>mapping;</a:t>
            </a:r>
            <a:endParaRPr lang="en-GB" dirty="0" smtClean="0">
              <a:solidFill>
                <a:schemeClr val="accent3">
                  <a:lumMod val="75000"/>
                </a:schemeClr>
              </a:solidFill>
            </a:endParaRPr>
          </a:p>
          <a:p>
            <a:pPr lvl="1">
              <a:defRPr/>
            </a:pPr>
            <a:r>
              <a:rPr lang="en-GB" smtClean="0">
                <a:solidFill>
                  <a:schemeClr val="accent3">
                    <a:lumMod val="75000"/>
                  </a:schemeClr>
                </a:solidFill>
              </a:rPr>
              <a:t>data </a:t>
            </a:r>
            <a:r>
              <a:rPr lang="en-GB" smtClean="0">
                <a:solidFill>
                  <a:schemeClr val="accent3">
                    <a:lumMod val="75000"/>
                  </a:schemeClr>
                </a:solidFill>
              </a:rPr>
              <a:t>query;</a:t>
            </a:r>
            <a:endParaRPr lang="en-GB" dirty="0" smtClean="0">
              <a:solidFill>
                <a:schemeClr val="accent3">
                  <a:lumMod val="75000"/>
                </a:schemeClr>
              </a:solidFill>
            </a:endParaRPr>
          </a:p>
          <a:p>
            <a:pPr lvl="1">
              <a:defRPr/>
            </a:pPr>
            <a:r>
              <a:rPr lang="en-GB">
                <a:solidFill>
                  <a:schemeClr val="accent3">
                    <a:lumMod val="75000"/>
                  </a:schemeClr>
                </a:solidFill>
              </a:rPr>
              <a:t>p</a:t>
            </a:r>
            <a:r>
              <a:rPr lang="en-GB" smtClean="0">
                <a:solidFill>
                  <a:schemeClr val="accent3">
                    <a:lumMod val="75000"/>
                  </a:schemeClr>
                </a:solidFill>
              </a:rPr>
              <a:t>rovenance.</a:t>
            </a:r>
            <a:endParaRPr lang="en-GB" dirty="0" smtClean="0">
              <a:solidFill>
                <a:schemeClr val="accent3">
                  <a:lumMod val="75000"/>
                </a:schemeClr>
              </a:solidFill>
            </a:endParaRPr>
          </a:p>
          <a:p>
            <a:pPr>
              <a:defRPr/>
            </a:pPr>
            <a:endParaRPr lang="en-GB" sz="2800" dirty="0" smtClean="0">
              <a:solidFill>
                <a:schemeClr val="accent3">
                  <a:lumMod val="50000"/>
                </a:schemeClr>
              </a:solidFill>
            </a:endParaRPr>
          </a:p>
          <a:p>
            <a:pPr>
              <a:defRPr/>
            </a:pPr>
            <a:endParaRPr lang="en-GB" sz="2400" b="0" dirty="0" smtClean="0">
              <a:solidFill>
                <a:schemeClr val="accent3">
                  <a:lumMod val="75000"/>
                </a:schemeClr>
              </a:solidFill>
            </a:endParaRPr>
          </a:p>
        </p:txBody>
      </p:sp>
      <p:sp>
        <p:nvSpPr>
          <p:cNvPr id="6" name="Espace réservé du numéro de diapositive 5"/>
          <p:cNvSpPr>
            <a:spLocks noGrp="1"/>
          </p:cNvSpPr>
          <p:nvPr>
            <p:ph type="sldNum" sz="quarter" idx="12"/>
          </p:nvPr>
        </p:nvSpPr>
        <p:spPr bwMode="auto">
          <a:xfrm>
            <a:off x="6553200" y="6376243"/>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3"/>
              </a:buBlip>
              <a:defRPr sz="1600">
                <a:solidFill>
                  <a:srgbClr val="1A171B"/>
                </a:solidFill>
                <a:latin typeface="Century Gothic" pitchFamily="34" charset="0"/>
              </a:defRPr>
            </a:lvl6pPr>
            <a:lvl7pPr eaLnBrk="0" fontAlgn="base" hangingPunct="0">
              <a:spcAft>
                <a:spcPct val="0"/>
              </a:spcAft>
              <a:buSzPct val="75000"/>
              <a:buBlip>
                <a:blip r:embed="rId3"/>
              </a:buBlip>
              <a:defRPr sz="1600">
                <a:solidFill>
                  <a:srgbClr val="1A171B"/>
                </a:solidFill>
                <a:latin typeface="Century Gothic" pitchFamily="34" charset="0"/>
              </a:defRPr>
            </a:lvl7pPr>
            <a:lvl8pPr eaLnBrk="0" fontAlgn="base" hangingPunct="0">
              <a:spcAft>
                <a:spcPct val="0"/>
              </a:spcAft>
              <a:buSzPct val="75000"/>
              <a:buBlip>
                <a:blip r:embed="rId3"/>
              </a:buBlip>
              <a:defRPr sz="1600">
                <a:solidFill>
                  <a:srgbClr val="1A171B"/>
                </a:solidFill>
                <a:latin typeface="Century Gothic" pitchFamily="34" charset="0"/>
              </a:defRPr>
            </a:lvl8pPr>
            <a:lvl9pPr eaLnBrk="0" fontAlgn="base" hangingPunct="0">
              <a:spcAft>
                <a:spcPct val="0"/>
              </a:spcAft>
              <a:buSzPct val="75000"/>
              <a:buBlip>
                <a:blip r:embed="rId3"/>
              </a:buBlip>
              <a:defRPr sz="1600">
                <a:solidFill>
                  <a:srgbClr val="1A171B"/>
                </a:solidFill>
                <a:latin typeface="Century Gothic" pitchFamily="34" charset="0"/>
              </a:defRPr>
            </a:lvl9pPr>
          </a:lstStyle>
          <a:p>
            <a:fld id="{23E38AF2-209B-4B4E-8A59-08B2283C74DF}" type="slidenum">
              <a:rPr lang="fr-FR" altLang="en-US" sz="1200" b="0">
                <a:solidFill>
                  <a:srgbClr val="595959"/>
                </a:solidFill>
              </a:rPr>
              <a:pPr/>
              <a:t>13</a:t>
            </a:fld>
            <a:endParaRPr lang="fr-FR" altLang="en-US" sz="1200" b="0" dirty="0">
              <a:solidFill>
                <a:srgbClr val="595959"/>
              </a:solidFill>
            </a:endParaRPr>
          </a:p>
        </p:txBody>
      </p:sp>
      <p:sp>
        <p:nvSpPr>
          <p:cNvPr id="7" name="Espace réservé de la date 3"/>
          <p:cNvSpPr>
            <a:spLocks noGrp="1"/>
          </p:cNvSpPr>
          <p:nvPr>
            <p:ph type="dt" sz="half" idx="4294967295"/>
          </p:nvPr>
        </p:nvSpPr>
        <p:spPr bwMode="auto">
          <a:xfrm>
            <a:off x="710208" y="6376243"/>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3"/>
              </a:buBlip>
              <a:defRPr sz="1600">
                <a:solidFill>
                  <a:srgbClr val="1A171B"/>
                </a:solidFill>
                <a:latin typeface="Century Gothic" pitchFamily="34" charset="0"/>
              </a:defRPr>
            </a:lvl6pPr>
            <a:lvl7pPr eaLnBrk="0" fontAlgn="base" hangingPunct="0">
              <a:spcAft>
                <a:spcPct val="0"/>
              </a:spcAft>
              <a:buSzPct val="75000"/>
              <a:buBlip>
                <a:blip r:embed="rId3"/>
              </a:buBlip>
              <a:defRPr sz="1600">
                <a:solidFill>
                  <a:srgbClr val="1A171B"/>
                </a:solidFill>
                <a:latin typeface="Century Gothic" pitchFamily="34" charset="0"/>
              </a:defRPr>
            </a:lvl7pPr>
            <a:lvl8pPr eaLnBrk="0" fontAlgn="base" hangingPunct="0">
              <a:spcAft>
                <a:spcPct val="0"/>
              </a:spcAft>
              <a:buSzPct val="75000"/>
              <a:buBlip>
                <a:blip r:embed="rId3"/>
              </a:buBlip>
              <a:defRPr sz="1600">
                <a:solidFill>
                  <a:srgbClr val="1A171B"/>
                </a:solidFill>
                <a:latin typeface="Century Gothic" pitchFamily="34" charset="0"/>
              </a:defRPr>
            </a:lvl8pPr>
            <a:lvl9pPr eaLnBrk="0" fontAlgn="base" hangingPunct="0">
              <a:spcAft>
                <a:spcPct val="0"/>
              </a:spcAft>
              <a:buSzPct val="75000"/>
              <a:buBlip>
                <a:blip r:embed="rId3"/>
              </a:buBlip>
              <a:defRPr sz="1600">
                <a:solidFill>
                  <a:srgbClr val="1A171B"/>
                </a:solidFill>
                <a:latin typeface="Century Gothic" pitchFamily="34" charset="0"/>
              </a:defRPr>
            </a:lvl9pPr>
          </a:lstStyle>
          <a:p>
            <a:fld id="{1F8ECFE6-21CB-48E5-8CB8-14FEEE1ACAF5}" type="datetime1">
              <a:rPr lang="fr-FR" altLang="en-US" sz="1200" b="0">
                <a:solidFill>
                  <a:srgbClr val="595959"/>
                </a:solidFill>
              </a:rPr>
              <a:pPr/>
              <a:t>19/11/2013</a:t>
            </a:fld>
            <a:endParaRPr lang="fr-FR" altLang="en-US" sz="1200" b="0" dirty="0">
              <a:solidFill>
                <a:srgbClr val="595959"/>
              </a:solidFill>
            </a:endParaRPr>
          </a:p>
        </p:txBody>
      </p:sp>
    </p:spTree>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dissolv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dissolv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dissolv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dissolv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dissolve">
                                      <p:cBhvr>
                                        <p:cTn id="5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rot="16200000">
            <a:off x="-2245753" y="2981049"/>
            <a:ext cx="5393496" cy="830997"/>
          </a:xfrm>
          <a:prstGeom prst="rect">
            <a:avLst/>
          </a:prstGeom>
          <a:noFill/>
        </p:spPr>
        <p:txBody>
          <a:bodyPr wrap="square" rtlCol="0">
            <a:spAutoFit/>
          </a:bodyPr>
          <a:lstStyle/>
          <a:p>
            <a:r>
              <a:rPr lang="de-AT" sz="3200" dirty="0" smtClean="0">
                <a:solidFill>
                  <a:schemeClr val="accent3">
                    <a:lumMod val="75000"/>
                  </a:schemeClr>
                </a:solidFill>
              </a:rPr>
              <a:t>Information </a:t>
            </a:r>
            <a:r>
              <a:rPr lang="de-AT" sz="3200" dirty="0" err="1" smtClean="0">
                <a:solidFill>
                  <a:schemeClr val="accent3">
                    <a:lumMod val="75000"/>
                  </a:schemeClr>
                </a:solidFill>
              </a:rPr>
              <a:t>Viewpoint</a:t>
            </a:r>
            <a:r>
              <a:rPr lang="de-AT" sz="3200" dirty="0" smtClean="0">
                <a:solidFill>
                  <a:schemeClr val="accent3">
                    <a:lumMod val="75000"/>
                  </a:schemeClr>
                </a:solidFill>
              </a:rPr>
              <a:t> </a:t>
            </a:r>
          </a:p>
          <a:p>
            <a:r>
              <a:rPr lang="de-AT" sz="1600" smtClean="0">
                <a:solidFill>
                  <a:schemeClr val="accent3">
                    <a:lumMod val="75000"/>
                  </a:schemeClr>
                </a:solidFill>
              </a:rPr>
              <a:t>Data </a:t>
            </a:r>
            <a:r>
              <a:rPr lang="de-AT" sz="1600" smtClean="0">
                <a:solidFill>
                  <a:schemeClr val="accent3">
                    <a:lumMod val="75000"/>
                  </a:schemeClr>
                </a:solidFill>
              </a:rPr>
              <a:t>life-cycle </a:t>
            </a:r>
            <a:endParaRPr lang="de-AT" sz="1600" dirty="0">
              <a:solidFill>
                <a:schemeClr val="accent3">
                  <a:lumMod val="75000"/>
                </a:schemeClr>
              </a:solidFill>
            </a:endParaRPr>
          </a:p>
        </p:txBody>
      </p:sp>
      <p:pic>
        <p:nvPicPr>
          <p:cNvPr id="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863" t="3399" r="1978" b="2311"/>
          <a:stretch/>
        </p:blipFill>
        <p:spPr bwMode="auto">
          <a:xfrm>
            <a:off x="1766044" y="60945"/>
            <a:ext cx="4838700" cy="635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Espace réservé du numéro de diapositive 5"/>
          <p:cNvSpPr>
            <a:spLocks noGrp="1"/>
          </p:cNvSpPr>
          <p:nvPr>
            <p:ph type="sldNum" sz="quarter" idx="12"/>
          </p:nvPr>
        </p:nvSpPr>
        <p:spPr bwMode="auto">
          <a:xfrm>
            <a:off x="6553200" y="6376243"/>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4"/>
              </a:buBlip>
              <a:defRPr sz="1600">
                <a:solidFill>
                  <a:srgbClr val="1A171B"/>
                </a:solidFill>
                <a:latin typeface="Century Gothic" pitchFamily="34" charset="0"/>
              </a:defRPr>
            </a:lvl6pPr>
            <a:lvl7pPr eaLnBrk="0" fontAlgn="base" hangingPunct="0">
              <a:spcAft>
                <a:spcPct val="0"/>
              </a:spcAft>
              <a:buSzPct val="75000"/>
              <a:buBlip>
                <a:blip r:embed="rId4"/>
              </a:buBlip>
              <a:defRPr sz="1600">
                <a:solidFill>
                  <a:srgbClr val="1A171B"/>
                </a:solidFill>
                <a:latin typeface="Century Gothic" pitchFamily="34" charset="0"/>
              </a:defRPr>
            </a:lvl7pPr>
            <a:lvl8pPr eaLnBrk="0" fontAlgn="base" hangingPunct="0">
              <a:spcAft>
                <a:spcPct val="0"/>
              </a:spcAft>
              <a:buSzPct val="75000"/>
              <a:buBlip>
                <a:blip r:embed="rId4"/>
              </a:buBlip>
              <a:defRPr sz="1600">
                <a:solidFill>
                  <a:srgbClr val="1A171B"/>
                </a:solidFill>
                <a:latin typeface="Century Gothic" pitchFamily="34" charset="0"/>
              </a:defRPr>
            </a:lvl8pPr>
            <a:lvl9pPr eaLnBrk="0" fontAlgn="base" hangingPunct="0">
              <a:spcAft>
                <a:spcPct val="0"/>
              </a:spcAft>
              <a:buSzPct val="75000"/>
              <a:buBlip>
                <a:blip r:embed="rId4"/>
              </a:buBlip>
              <a:defRPr sz="1600">
                <a:solidFill>
                  <a:srgbClr val="1A171B"/>
                </a:solidFill>
                <a:latin typeface="Century Gothic" pitchFamily="34" charset="0"/>
              </a:defRPr>
            </a:lvl9pPr>
          </a:lstStyle>
          <a:p>
            <a:fld id="{23E38AF2-209B-4B4E-8A59-08B2283C74DF}" type="slidenum">
              <a:rPr lang="fr-FR" altLang="en-US" sz="1200" b="0">
                <a:solidFill>
                  <a:srgbClr val="595959"/>
                </a:solidFill>
              </a:rPr>
              <a:pPr/>
              <a:t>14</a:t>
            </a:fld>
            <a:endParaRPr lang="fr-FR" altLang="en-US" sz="1200" b="0" dirty="0">
              <a:solidFill>
                <a:srgbClr val="595959"/>
              </a:solidFill>
            </a:endParaRPr>
          </a:p>
        </p:txBody>
      </p:sp>
      <p:sp>
        <p:nvSpPr>
          <p:cNvPr id="10" name="Espace réservé de la date 3"/>
          <p:cNvSpPr>
            <a:spLocks noGrp="1"/>
          </p:cNvSpPr>
          <p:nvPr>
            <p:ph type="dt" sz="half" idx="4294967295"/>
          </p:nvPr>
        </p:nvSpPr>
        <p:spPr bwMode="auto">
          <a:xfrm>
            <a:off x="710208" y="6376243"/>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4"/>
              </a:buBlip>
              <a:defRPr sz="1600">
                <a:solidFill>
                  <a:srgbClr val="1A171B"/>
                </a:solidFill>
                <a:latin typeface="Century Gothic" pitchFamily="34" charset="0"/>
              </a:defRPr>
            </a:lvl6pPr>
            <a:lvl7pPr eaLnBrk="0" fontAlgn="base" hangingPunct="0">
              <a:spcAft>
                <a:spcPct val="0"/>
              </a:spcAft>
              <a:buSzPct val="75000"/>
              <a:buBlip>
                <a:blip r:embed="rId4"/>
              </a:buBlip>
              <a:defRPr sz="1600">
                <a:solidFill>
                  <a:srgbClr val="1A171B"/>
                </a:solidFill>
                <a:latin typeface="Century Gothic" pitchFamily="34" charset="0"/>
              </a:defRPr>
            </a:lvl7pPr>
            <a:lvl8pPr eaLnBrk="0" fontAlgn="base" hangingPunct="0">
              <a:spcAft>
                <a:spcPct val="0"/>
              </a:spcAft>
              <a:buSzPct val="75000"/>
              <a:buBlip>
                <a:blip r:embed="rId4"/>
              </a:buBlip>
              <a:defRPr sz="1600">
                <a:solidFill>
                  <a:srgbClr val="1A171B"/>
                </a:solidFill>
                <a:latin typeface="Century Gothic" pitchFamily="34" charset="0"/>
              </a:defRPr>
            </a:lvl8pPr>
            <a:lvl9pPr eaLnBrk="0" fontAlgn="base" hangingPunct="0">
              <a:spcAft>
                <a:spcPct val="0"/>
              </a:spcAft>
              <a:buSzPct val="75000"/>
              <a:buBlip>
                <a:blip r:embed="rId4"/>
              </a:buBlip>
              <a:defRPr sz="1600">
                <a:solidFill>
                  <a:srgbClr val="1A171B"/>
                </a:solidFill>
                <a:latin typeface="Century Gothic" pitchFamily="34" charset="0"/>
              </a:defRPr>
            </a:lvl9pPr>
          </a:lstStyle>
          <a:p>
            <a:fld id="{1F8ECFE6-21CB-48E5-8CB8-14FEEE1ACAF5}" type="datetime1">
              <a:rPr lang="fr-FR" altLang="en-US" sz="1200" b="0">
                <a:solidFill>
                  <a:srgbClr val="595959"/>
                </a:solidFill>
              </a:rPr>
              <a:pPr/>
              <a:t>19/11/2013</a:t>
            </a:fld>
            <a:endParaRPr lang="fr-FR" altLang="en-US" sz="1200" b="0" dirty="0">
              <a:solidFill>
                <a:srgbClr val="595959"/>
              </a:solidFill>
            </a:endParaRPr>
          </a:p>
        </p:txBody>
      </p:sp>
      <p:sp>
        <p:nvSpPr>
          <p:cNvPr id="6" name="Rechteck 5"/>
          <p:cNvSpPr/>
          <p:nvPr/>
        </p:nvSpPr>
        <p:spPr>
          <a:xfrm>
            <a:off x="1547664" y="5949280"/>
            <a:ext cx="3053785" cy="461665"/>
          </a:xfrm>
          <a:prstGeom prst="rect">
            <a:avLst/>
          </a:prstGeom>
        </p:spPr>
        <p:txBody>
          <a:bodyPr wrap="none">
            <a:spAutoFit/>
          </a:bodyPr>
          <a:lstStyle/>
          <a:p>
            <a:r>
              <a:rPr lang="en-GB" sz="2400" smtClean="0">
                <a:solidFill>
                  <a:schemeClr val="accent3">
                    <a:lumMod val="75000"/>
                  </a:schemeClr>
                </a:solidFill>
              </a:rPr>
              <a:t>Changes of data states</a:t>
            </a:r>
            <a:endParaRPr lang="en-GB" sz="2400">
              <a:solidFill>
                <a:schemeClr val="accent3">
                  <a:lumMod val="75000"/>
                </a:scheme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1043608" y="323364"/>
            <a:ext cx="1968488" cy="369332"/>
          </a:xfrm>
          <a:prstGeom prst="rect">
            <a:avLst/>
          </a:prstGeom>
        </p:spPr>
        <p:txBody>
          <a:bodyPr wrap="none">
            <a:spAutoFit/>
          </a:bodyPr>
          <a:lstStyle/>
          <a:p>
            <a:r>
              <a:rPr lang="de-AT" dirty="0" smtClean="0">
                <a:solidFill>
                  <a:schemeClr val="accent3">
                    <a:lumMod val="75000"/>
                  </a:schemeClr>
                </a:solidFill>
              </a:rPr>
              <a:t>Information </a:t>
            </a:r>
            <a:r>
              <a:rPr lang="de-AT" dirty="0" err="1" smtClean="0">
                <a:solidFill>
                  <a:schemeClr val="accent3">
                    <a:lumMod val="75000"/>
                  </a:schemeClr>
                </a:solidFill>
              </a:rPr>
              <a:t>Object</a:t>
            </a:r>
            <a:endParaRPr lang="de-AT" dirty="0">
              <a:solidFill>
                <a:schemeClr val="accent3">
                  <a:lumMod val="75000"/>
                </a:schemeClr>
              </a:solidFill>
            </a:endParaRPr>
          </a:p>
        </p:txBody>
      </p:sp>
      <p:sp>
        <p:nvSpPr>
          <p:cNvPr id="21" name="Textfeld 20"/>
          <p:cNvSpPr txBox="1"/>
          <p:nvPr/>
        </p:nvSpPr>
        <p:spPr>
          <a:xfrm rot="16200000">
            <a:off x="-2245753" y="2981049"/>
            <a:ext cx="5393496" cy="830997"/>
          </a:xfrm>
          <a:prstGeom prst="rect">
            <a:avLst/>
          </a:prstGeom>
          <a:noFill/>
        </p:spPr>
        <p:txBody>
          <a:bodyPr wrap="square" rtlCol="0">
            <a:spAutoFit/>
          </a:bodyPr>
          <a:lstStyle/>
          <a:p>
            <a:r>
              <a:rPr lang="de-AT" sz="3200" dirty="0" smtClean="0">
                <a:solidFill>
                  <a:schemeClr val="accent3">
                    <a:lumMod val="75000"/>
                  </a:schemeClr>
                </a:solidFill>
              </a:rPr>
              <a:t>Information </a:t>
            </a:r>
            <a:r>
              <a:rPr lang="de-AT" sz="3200" dirty="0" err="1" smtClean="0">
                <a:solidFill>
                  <a:schemeClr val="accent3">
                    <a:lumMod val="75000"/>
                  </a:schemeClr>
                </a:solidFill>
              </a:rPr>
              <a:t>Viewpoint</a:t>
            </a:r>
            <a:r>
              <a:rPr lang="de-AT" sz="3200" dirty="0" smtClean="0">
                <a:solidFill>
                  <a:schemeClr val="accent3">
                    <a:lumMod val="75000"/>
                  </a:schemeClr>
                </a:solidFill>
              </a:rPr>
              <a:t> </a:t>
            </a:r>
          </a:p>
          <a:p>
            <a:r>
              <a:rPr lang="de-AT" sz="1600" dirty="0" err="1" smtClean="0">
                <a:solidFill>
                  <a:schemeClr val="accent3">
                    <a:lumMod val="75000"/>
                  </a:schemeClr>
                </a:solidFill>
              </a:rPr>
              <a:t>concepts</a:t>
            </a:r>
            <a:endParaRPr lang="de-AT" sz="1600" dirty="0">
              <a:solidFill>
                <a:schemeClr val="accent3">
                  <a:lumMod val="75000"/>
                </a:schemeClr>
              </a:solidFill>
            </a:endParaRPr>
          </a:p>
        </p:txBody>
      </p:sp>
      <p:sp>
        <p:nvSpPr>
          <p:cNvPr id="65" name="Rechteck 64"/>
          <p:cNvSpPr/>
          <p:nvPr/>
        </p:nvSpPr>
        <p:spPr>
          <a:xfrm>
            <a:off x="4850187" y="222545"/>
            <a:ext cx="1954061" cy="369332"/>
          </a:xfrm>
          <a:prstGeom prst="rect">
            <a:avLst/>
          </a:prstGeom>
        </p:spPr>
        <p:txBody>
          <a:bodyPr wrap="none">
            <a:spAutoFit/>
          </a:bodyPr>
          <a:lstStyle/>
          <a:p>
            <a:r>
              <a:rPr lang="de-AT" dirty="0" smtClean="0">
                <a:solidFill>
                  <a:schemeClr val="accent3">
                    <a:lumMod val="75000"/>
                  </a:schemeClr>
                </a:solidFill>
              </a:rPr>
              <a:t>Information Action</a:t>
            </a:r>
            <a:endParaRPr lang="de-AT" dirty="0">
              <a:solidFill>
                <a:schemeClr val="accent3">
                  <a:lumMod val="75000"/>
                </a:schemeClr>
              </a:solidFill>
            </a:endParaRPr>
          </a:p>
        </p:txBody>
      </p:sp>
      <p:grpSp>
        <p:nvGrpSpPr>
          <p:cNvPr id="25" name="Gruppieren 24"/>
          <p:cNvGrpSpPr/>
          <p:nvPr/>
        </p:nvGrpSpPr>
        <p:grpSpPr>
          <a:xfrm>
            <a:off x="1076626" y="764704"/>
            <a:ext cx="3149067" cy="5192127"/>
            <a:chOff x="1076626" y="908720"/>
            <a:chExt cx="3149067" cy="5192127"/>
          </a:xfrm>
        </p:grpSpPr>
        <p:sp>
          <p:nvSpPr>
            <p:cNvPr id="6" name="Rechteck 5"/>
            <p:cNvSpPr/>
            <p:nvPr/>
          </p:nvSpPr>
          <p:spPr>
            <a:xfrm>
              <a:off x="1115616" y="5085184"/>
              <a:ext cx="2476704" cy="1015663"/>
            </a:xfrm>
            <a:prstGeom prst="rect">
              <a:avLst/>
            </a:prstGeom>
          </p:spPr>
          <p:txBody>
            <a:bodyPr wrap="none">
              <a:spAutoFit/>
            </a:bodyPr>
            <a:lstStyle/>
            <a:p>
              <a:r>
                <a:rPr lang="de-AT" sz="1200" i="1" dirty="0" smtClean="0">
                  <a:solidFill>
                    <a:schemeClr val="accent3">
                      <a:lumMod val="75000"/>
                    </a:schemeClr>
                  </a:solidFill>
                </a:rPr>
                <a:t>Information </a:t>
              </a:r>
              <a:r>
                <a:rPr lang="de-AT" sz="1200" i="1" dirty="0" err="1" smtClean="0">
                  <a:solidFill>
                    <a:schemeClr val="accent3">
                      <a:lumMod val="75000"/>
                    </a:schemeClr>
                  </a:solidFill>
                </a:rPr>
                <a:t>for</a:t>
              </a:r>
              <a:r>
                <a:rPr lang="de-AT" sz="1200" i="1" dirty="0" smtClean="0">
                  <a:solidFill>
                    <a:schemeClr val="accent3">
                      <a:lumMod val="75000"/>
                    </a:schemeClr>
                  </a:solidFill>
                </a:rPr>
                <a:t> </a:t>
              </a:r>
              <a:r>
                <a:rPr lang="de-AT" sz="1200" i="1" dirty="0" err="1" smtClean="0">
                  <a:solidFill>
                    <a:schemeClr val="accent3">
                      <a:lumMod val="75000"/>
                    </a:schemeClr>
                  </a:solidFill>
                </a:rPr>
                <a:t>management</a:t>
              </a:r>
              <a:r>
                <a:rPr lang="de-AT" sz="1200" i="1" dirty="0" smtClean="0">
                  <a:solidFill>
                    <a:schemeClr val="accent3">
                      <a:lumMod val="75000"/>
                    </a:schemeClr>
                  </a:solidFill>
                </a:rPr>
                <a:t> </a:t>
              </a:r>
              <a:r>
                <a:rPr lang="de-AT" sz="1200" i="1" dirty="0" err="1" smtClean="0">
                  <a:solidFill>
                    <a:schemeClr val="accent3">
                      <a:lumMod val="75000"/>
                    </a:schemeClr>
                  </a:solidFill>
                </a:rPr>
                <a:t>of</a:t>
              </a:r>
              <a:r>
                <a:rPr lang="de-AT" sz="1200" i="1" dirty="0" smtClean="0">
                  <a:solidFill>
                    <a:schemeClr val="accent3">
                      <a:lumMod val="75000"/>
                    </a:schemeClr>
                  </a:solidFill>
                </a:rPr>
                <a:t> </a:t>
              </a:r>
              <a:r>
                <a:rPr lang="de-AT" sz="1200" i="1" dirty="0" err="1" smtClean="0">
                  <a:solidFill>
                    <a:schemeClr val="accent3">
                      <a:lumMod val="75000"/>
                    </a:schemeClr>
                  </a:solidFill>
                </a:rPr>
                <a:t>data</a:t>
              </a:r>
              <a:endParaRPr lang="de-AT" sz="1200" i="1" dirty="0" smtClean="0">
                <a:solidFill>
                  <a:schemeClr val="accent3">
                    <a:lumMod val="75000"/>
                  </a:schemeClr>
                </a:solidFill>
              </a:endParaRPr>
            </a:p>
            <a:p>
              <a:r>
                <a:rPr lang="de-AT" sz="1200" dirty="0" smtClean="0">
                  <a:solidFill>
                    <a:schemeClr val="accent3">
                      <a:lumMod val="75000"/>
                    </a:schemeClr>
                  </a:solidFill>
                </a:rPr>
                <a:t>Backup</a:t>
              </a:r>
            </a:p>
            <a:p>
              <a:r>
                <a:rPr lang="de-AT" sz="1200" dirty="0" smtClean="0">
                  <a:solidFill>
                    <a:schemeClr val="accent3">
                      <a:lumMod val="75000"/>
                    </a:schemeClr>
                  </a:solidFill>
                </a:rPr>
                <a:t>Mapping </a:t>
              </a:r>
              <a:r>
                <a:rPr lang="de-AT" sz="1200" dirty="0" err="1" smtClean="0">
                  <a:solidFill>
                    <a:schemeClr val="accent3">
                      <a:lumMod val="75000"/>
                    </a:schemeClr>
                  </a:solidFill>
                </a:rPr>
                <a:t>Rule</a:t>
              </a:r>
              <a:endParaRPr lang="de-AT" sz="1200" dirty="0" smtClean="0">
                <a:solidFill>
                  <a:schemeClr val="accent3">
                    <a:lumMod val="75000"/>
                  </a:schemeClr>
                </a:solidFill>
              </a:endParaRPr>
            </a:p>
            <a:p>
              <a:r>
                <a:rPr lang="de-AT" sz="1200" dirty="0" smtClean="0">
                  <a:solidFill>
                    <a:schemeClr val="accent3">
                      <a:lumMod val="75000"/>
                    </a:schemeClr>
                  </a:solidFill>
                </a:rPr>
                <a:t>Data </a:t>
              </a:r>
              <a:r>
                <a:rPr lang="de-AT" sz="1200" dirty="0" err="1" smtClean="0">
                  <a:solidFill>
                    <a:schemeClr val="accent3">
                      <a:lumMod val="75000"/>
                    </a:schemeClr>
                  </a:solidFill>
                </a:rPr>
                <a:t>Provenance</a:t>
              </a:r>
              <a:endParaRPr lang="de-AT" sz="1200" dirty="0" smtClean="0">
                <a:solidFill>
                  <a:schemeClr val="accent3">
                    <a:lumMod val="75000"/>
                  </a:schemeClr>
                </a:solidFill>
              </a:endParaRPr>
            </a:p>
            <a:p>
              <a:r>
                <a:rPr lang="de-AT" sz="1200" dirty="0" err="1" smtClean="0">
                  <a:solidFill>
                    <a:schemeClr val="accent3">
                      <a:lumMod val="75000"/>
                    </a:schemeClr>
                  </a:solidFill>
                </a:rPr>
                <a:t>Citation</a:t>
              </a:r>
              <a:endParaRPr lang="de-AT" sz="1200" dirty="0" smtClean="0">
                <a:solidFill>
                  <a:schemeClr val="accent3">
                    <a:lumMod val="75000"/>
                  </a:schemeClr>
                </a:solidFill>
              </a:endParaRPr>
            </a:p>
          </p:txBody>
        </p:sp>
        <p:sp>
          <p:nvSpPr>
            <p:cNvPr id="14" name="Textfeld 13"/>
            <p:cNvSpPr txBox="1"/>
            <p:nvPr/>
          </p:nvSpPr>
          <p:spPr>
            <a:xfrm>
              <a:off x="1076626" y="1621249"/>
              <a:ext cx="2271238" cy="1015663"/>
            </a:xfrm>
            <a:prstGeom prst="rect">
              <a:avLst/>
            </a:prstGeom>
            <a:noFill/>
          </p:spPr>
          <p:txBody>
            <a:bodyPr wrap="square" rtlCol="0">
              <a:spAutoFit/>
            </a:bodyPr>
            <a:lstStyle/>
            <a:p>
              <a:r>
                <a:rPr lang="de-AT" sz="1200" i="1" dirty="0" smtClean="0">
                  <a:solidFill>
                    <a:schemeClr val="accent3">
                      <a:lumMod val="75000"/>
                    </a:schemeClr>
                  </a:solidFill>
                </a:rPr>
                <a:t>Data </a:t>
              </a:r>
              <a:r>
                <a:rPr lang="de-AT" sz="1200" i="1" dirty="0" err="1" smtClean="0">
                  <a:solidFill>
                    <a:schemeClr val="accent3">
                      <a:lumMod val="75000"/>
                    </a:schemeClr>
                  </a:solidFill>
                </a:rPr>
                <a:t>processed</a:t>
              </a:r>
              <a:r>
                <a:rPr lang="de-AT" sz="1200" i="1" dirty="0" smtClean="0">
                  <a:solidFill>
                    <a:schemeClr val="accent3">
                      <a:lumMod val="75000"/>
                    </a:schemeClr>
                  </a:solidFill>
                </a:rPr>
                <a:t> </a:t>
              </a:r>
              <a:r>
                <a:rPr lang="de-AT" sz="1200" i="1" dirty="0" err="1" smtClean="0">
                  <a:solidFill>
                    <a:schemeClr val="accent3">
                      <a:lumMod val="75000"/>
                    </a:schemeClr>
                  </a:solidFill>
                </a:rPr>
                <a:t>by</a:t>
              </a:r>
              <a:r>
                <a:rPr lang="de-AT" sz="1200" i="1" dirty="0" smtClean="0">
                  <a:solidFill>
                    <a:schemeClr val="accent3">
                      <a:lumMod val="75000"/>
                    </a:schemeClr>
                  </a:solidFill>
                </a:rPr>
                <a:t> </a:t>
              </a:r>
              <a:r>
                <a:rPr lang="de-AT" sz="1200" i="1" dirty="0" err="1" smtClean="0">
                  <a:solidFill>
                    <a:schemeClr val="accent3">
                      <a:lumMod val="75000"/>
                    </a:schemeClr>
                  </a:solidFill>
                </a:rPr>
                <a:t>the</a:t>
              </a:r>
              <a:r>
                <a:rPr lang="de-AT" sz="1200" i="1" dirty="0" smtClean="0">
                  <a:solidFill>
                    <a:schemeClr val="accent3">
                      <a:lumMod val="75000"/>
                    </a:schemeClr>
                  </a:solidFill>
                </a:rPr>
                <a:t> </a:t>
              </a:r>
              <a:r>
                <a:rPr lang="de-AT" sz="1200" i="1" dirty="0" err="1" smtClean="0">
                  <a:solidFill>
                    <a:schemeClr val="accent3">
                      <a:lumMod val="75000"/>
                    </a:schemeClr>
                  </a:solidFill>
                </a:rPr>
                <a:t>system</a:t>
              </a:r>
              <a:endParaRPr lang="de-AT" sz="1200" i="1" dirty="0" smtClean="0">
                <a:solidFill>
                  <a:schemeClr val="accent3">
                    <a:lumMod val="75000"/>
                  </a:schemeClr>
                </a:solidFill>
              </a:endParaRPr>
            </a:p>
            <a:p>
              <a:r>
                <a:rPr lang="de-AT" sz="1200" dirty="0" smtClean="0">
                  <a:solidFill>
                    <a:schemeClr val="accent3">
                      <a:lumMod val="75000"/>
                    </a:schemeClr>
                  </a:solidFill>
                </a:rPr>
                <a:t>Measurement </a:t>
              </a:r>
              <a:r>
                <a:rPr lang="de-AT" sz="1200" dirty="0" err="1" smtClean="0">
                  <a:solidFill>
                    <a:schemeClr val="accent3">
                      <a:lumMod val="75000"/>
                    </a:schemeClr>
                  </a:solidFill>
                </a:rPr>
                <a:t>Result</a:t>
              </a:r>
              <a:endParaRPr lang="de-AT" sz="1200" dirty="0" smtClean="0">
                <a:solidFill>
                  <a:schemeClr val="accent3">
                    <a:lumMod val="75000"/>
                  </a:schemeClr>
                </a:solidFill>
              </a:endParaRPr>
            </a:p>
            <a:p>
              <a:r>
                <a:rPr lang="de-AT" sz="1200" dirty="0" smtClean="0">
                  <a:solidFill>
                    <a:schemeClr val="accent3">
                      <a:lumMod val="75000"/>
                    </a:schemeClr>
                  </a:solidFill>
                </a:rPr>
                <a:t>QA Notation</a:t>
              </a:r>
            </a:p>
            <a:p>
              <a:r>
                <a:rPr lang="de-AT" sz="1200" dirty="0" err="1" smtClean="0">
                  <a:solidFill>
                    <a:schemeClr val="accent3">
                      <a:lumMod val="75000"/>
                    </a:schemeClr>
                  </a:solidFill>
                </a:rPr>
                <a:t>Metadata</a:t>
              </a:r>
              <a:endParaRPr lang="de-AT" sz="1200" dirty="0" smtClean="0">
                <a:solidFill>
                  <a:schemeClr val="accent3">
                    <a:lumMod val="75000"/>
                  </a:schemeClr>
                </a:solidFill>
              </a:endParaRPr>
            </a:p>
            <a:p>
              <a:endParaRPr lang="de-AT" sz="1200" dirty="0" smtClean="0">
                <a:solidFill>
                  <a:schemeClr val="accent3">
                    <a:lumMod val="75000"/>
                  </a:schemeClr>
                </a:solidFill>
              </a:endParaRPr>
            </a:p>
          </p:txBody>
        </p:sp>
        <p:sp>
          <p:nvSpPr>
            <p:cNvPr id="15" name="Textfeld 14"/>
            <p:cNvSpPr txBox="1"/>
            <p:nvPr/>
          </p:nvSpPr>
          <p:spPr>
            <a:xfrm>
              <a:off x="1076626" y="2679303"/>
              <a:ext cx="1449820" cy="461665"/>
            </a:xfrm>
            <a:prstGeom prst="rect">
              <a:avLst/>
            </a:prstGeom>
            <a:noFill/>
          </p:spPr>
          <p:txBody>
            <a:bodyPr wrap="none" rtlCol="0">
              <a:spAutoFit/>
            </a:bodyPr>
            <a:lstStyle/>
            <a:p>
              <a:r>
                <a:rPr lang="de-AT" sz="1200" dirty="0" err="1" smtClean="0">
                  <a:solidFill>
                    <a:schemeClr val="accent3">
                      <a:lumMod val="75000"/>
                    </a:schemeClr>
                  </a:solidFill>
                </a:rPr>
                <a:t>Metadata</a:t>
              </a:r>
              <a:r>
                <a:rPr lang="de-AT" sz="1200" dirty="0" smtClean="0">
                  <a:solidFill>
                    <a:schemeClr val="accent3">
                      <a:lumMod val="75000"/>
                    </a:schemeClr>
                  </a:solidFill>
                </a:rPr>
                <a:t> Catalogue</a:t>
              </a:r>
            </a:p>
            <a:p>
              <a:r>
                <a:rPr lang="de-AT" sz="1200" dirty="0" err="1" smtClean="0">
                  <a:solidFill>
                    <a:schemeClr val="accent3">
                      <a:lumMod val="75000"/>
                    </a:schemeClr>
                  </a:solidFill>
                </a:rPr>
                <a:t>Concept</a:t>
              </a:r>
              <a:endParaRPr lang="de-AT" sz="1200" dirty="0" smtClean="0">
                <a:solidFill>
                  <a:schemeClr val="accent3">
                    <a:lumMod val="75000"/>
                  </a:schemeClr>
                </a:solidFill>
              </a:endParaRPr>
            </a:p>
          </p:txBody>
        </p:sp>
        <p:sp>
          <p:nvSpPr>
            <p:cNvPr id="16" name="Textfeld 15"/>
            <p:cNvSpPr txBox="1"/>
            <p:nvPr/>
          </p:nvSpPr>
          <p:spPr>
            <a:xfrm>
              <a:off x="1076626" y="908720"/>
              <a:ext cx="3149067" cy="646331"/>
            </a:xfrm>
            <a:prstGeom prst="rect">
              <a:avLst/>
            </a:prstGeom>
            <a:noFill/>
          </p:spPr>
          <p:txBody>
            <a:bodyPr wrap="none" rtlCol="0">
              <a:spAutoFit/>
            </a:bodyPr>
            <a:lstStyle/>
            <a:p>
              <a:r>
                <a:rPr lang="de-AT" sz="1200" i="1" dirty="0" err="1" smtClean="0">
                  <a:solidFill>
                    <a:schemeClr val="accent3">
                      <a:lumMod val="75000"/>
                    </a:schemeClr>
                  </a:solidFill>
                </a:rPr>
                <a:t>Meta</a:t>
              </a:r>
              <a:r>
                <a:rPr lang="de-AT" sz="1200" i="1" dirty="0" smtClean="0">
                  <a:solidFill>
                    <a:schemeClr val="accent3">
                      <a:lumMod val="75000"/>
                    </a:schemeClr>
                  </a:solidFill>
                </a:rPr>
                <a:t> </a:t>
              </a:r>
              <a:r>
                <a:rPr lang="de-AT" sz="1200" i="1" dirty="0" err="1" smtClean="0">
                  <a:solidFill>
                    <a:schemeClr val="accent3">
                      <a:lumMod val="75000"/>
                    </a:schemeClr>
                  </a:solidFill>
                </a:rPr>
                <a:t>information</a:t>
              </a:r>
              <a:r>
                <a:rPr lang="de-AT" sz="1200" i="1" dirty="0" smtClean="0">
                  <a:solidFill>
                    <a:schemeClr val="accent3">
                      <a:lumMod val="75000"/>
                    </a:schemeClr>
                  </a:solidFill>
                </a:rPr>
                <a:t> </a:t>
              </a:r>
              <a:r>
                <a:rPr lang="de-AT" sz="1200" i="1" dirty="0" err="1" smtClean="0">
                  <a:solidFill>
                    <a:schemeClr val="accent3">
                      <a:lumMod val="75000"/>
                    </a:schemeClr>
                  </a:solidFill>
                </a:rPr>
                <a:t>of</a:t>
              </a:r>
              <a:r>
                <a:rPr lang="de-AT" sz="1200" i="1" dirty="0" smtClean="0">
                  <a:solidFill>
                    <a:schemeClr val="accent3">
                      <a:lumMod val="75000"/>
                    </a:schemeClr>
                  </a:solidFill>
                </a:rPr>
                <a:t> </a:t>
              </a:r>
              <a:r>
                <a:rPr lang="de-AT" sz="1200" i="1" dirty="0" err="1" smtClean="0">
                  <a:solidFill>
                    <a:schemeClr val="accent3">
                      <a:lumMod val="75000"/>
                    </a:schemeClr>
                  </a:solidFill>
                </a:rPr>
                <a:t>data</a:t>
              </a:r>
              <a:r>
                <a:rPr lang="de-AT" sz="1200" i="1" dirty="0" smtClean="0">
                  <a:solidFill>
                    <a:schemeClr val="accent3">
                      <a:lumMod val="75000"/>
                    </a:schemeClr>
                  </a:solidFill>
                </a:rPr>
                <a:t> </a:t>
              </a:r>
              <a:r>
                <a:rPr lang="de-AT" sz="1200" i="1" dirty="0" err="1" smtClean="0">
                  <a:solidFill>
                    <a:schemeClr val="accent3">
                      <a:lumMod val="75000"/>
                    </a:schemeClr>
                  </a:solidFill>
                </a:rPr>
                <a:t>collections</a:t>
              </a:r>
              <a:endParaRPr lang="de-AT" sz="1200" i="1" dirty="0" smtClean="0">
                <a:solidFill>
                  <a:schemeClr val="accent3">
                    <a:lumMod val="75000"/>
                  </a:schemeClr>
                </a:solidFill>
              </a:endParaRPr>
            </a:p>
            <a:p>
              <a:r>
                <a:rPr lang="de-AT" sz="1200" dirty="0" err="1" smtClean="0">
                  <a:solidFill>
                    <a:schemeClr val="accent3">
                      <a:lumMod val="75000"/>
                    </a:schemeClr>
                  </a:solidFill>
                </a:rPr>
                <a:t>Specification</a:t>
              </a:r>
              <a:r>
                <a:rPr lang="de-AT" sz="1200" dirty="0" smtClean="0">
                  <a:solidFill>
                    <a:schemeClr val="accent3">
                      <a:lumMod val="75000"/>
                    </a:schemeClr>
                  </a:solidFill>
                </a:rPr>
                <a:t> </a:t>
              </a:r>
              <a:r>
                <a:rPr lang="de-AT" sz="1200" dirty="0" err="1" smtClean="0">
                  <a:solidFill>
                    <a:schemeClr val="accent3">
                      <a:lumMod val="75000"/>
                    </a:schemeClr>
                  </a:solidFill>
                </a:rPr>
                <a:t>of</a:t>
              </a:r>
              <a:r>
                <a:rPr lang="de-AT" sz="1200" dirty="0" smtClean="0">
                  <a:solidFill>
                    <a:schemeClr val="accent3">
                      <a:lumMod val="75000"/>
                    </a:schemeClr>
                  </a:solidFill>
                </a:rPr>
                <a:t> Investigation Design</a:t>
              </a:r>
            </a:p>
            <a:p>
              <a:r>
                <a:rPr lang="de-AT" sz="1200" dirty="0" err="1" smtClean="0">
                  <a:solidFill>
                    <a:schemeClr val="accent3">
                      <a:lumMod val="75000"/>
                    </a:schemeClr>
                  </a:solidFill>
                </a:rPr>
                <a:t>Specification</a:t>
              </a:r>
              <a:r>
                <a:rPr lang="de-AT" sz="1200" dirty="0" smtClean="0">
                  <a:solidFill>
                    <a:schemeClr val="accent3">
                      <a:lumMod val="75000"/>
                    </a:schemeClr>
                  </a:solidFill>
                </a:rPr>
                <a:t> </a:t>
              </a:r>
              <a:r>
                <a:rPr lang="de-AT" sz="1200" err="1" smtClean="0">
                  <a:solidFill>
                    <a:schemeClr val="accent3">
                      <a:lumMod val="75000"/>
                    </a:schemeClr>
                  </a:solidFill>
                </a:rPr>
                <a:t>of</a:t>
              </a:r>
              <a:r>
                <a:rPr lang="de-AT" sz="1200" smtClean="0">
                  <a:solidFill>
                    <a:schemeClr val="accent3">
                      <a:lumMod val="75000"/>
                    </a:schemeClr>
                  </a:solidFill>
                </a:rPr>
                <a:t> </a:t>
              </a:r>
              <a:r>
                <a:rPr lang="de-AT" sz="1200" smtClean="0">
                  <a:solidFill>
                    <a:schemeClr val="accent3">
                      <a:lumMod val="75000"/>
                    </a:schemeClr>
                  </a:solidFill>
                </a:rPr>
                <a:t>Measurements or </a:t>
              </a:r>
              <a:r>
                <a:rPr lang="de-AT" sz="1200" dirty="0" err="1" smtClean="0">
                  <a:solidFill>
                    <a:schemeClr val="accent3">
                      <a:lumMod val="75000"/>
                    </a:schemeClr>
                  </a:solidFill>
                </a:rPr>
                <a:t>Observations</a:t>
              </a:r>
              <a:endParaRPr lang="de-AT" sz="1200" dirty="0" smtClean="0">
                <a:solidFill>
                  <a:schemeClr val="accent3">
                    <a:lumMod val="75000"/>
                  </a:schemeClr>
                </a:solidFill>
              </a:endParaRPr>
            </a:p>
          </p:txBody>
        </p:sp>
        <p:sp>
          <p:nvSpPr>
            <p:cNvPr id="17" name="Textfeld 16"/>
            <p:cNvSpPr txBox="1"/>
            <p:nvPr/>
          </p:nvSpPr>
          <p:spPr>
            <a:xfrm>
              <a:off x="2345030" y="2852936"/>
              <a:ext cx="979755" cy="400110"/>
            </a:xfrm>
            <a:prstGeom prst="rect">
              <a:avLst/>
            </a:prstGeom>
            <a:noFill/>
          </p:spPr>
          <p:txBody>
            <a:bodyPr wrap="none" rtlCol="0">
              <a:spAutoFit/>
            </a:bodyPr>
            <a:lstStyle/>
            <a:p>
              <a:r>
                <a:rPr lang="de-AT" sz="1000" dirty="0" smtClean="0">
                  <a:solidFill>
                    <a:schemeClr val="accent3">
                      <a:lumMod val="75000"/>
                    </a:schemeClr>
                  </a:solidFill>
                </a:rPr>
                <a:t>Global </a:t>
              </a:r>
              <a:r>
                <a:rPr lang="de-AT" sz="1000" dirty="0" err="1" smtClean="0">
                  <a:solidFill>
                    <a:schemeClr val="accent3">
                      <a:lumMod val="75000"/>
                    </a:schemeClr>
                  </a:solidFill>
                </a:rPr>
                <a:t>Concept</a:t>
              </a:r>
              <a:endParaRPr lang="de-AT" sz="1000" dirty="0" smtClean="0">
                <a:solidFill>
                  <a:schemeClr val="accent3">
                    <a:lumMod val="75000"/>
                  </a:schemeClr>
                </a:solidFill>
              </a:endParaRPr>
            </a:p>
            <a:p>
              <a:r>
                <a:rPr lang="de-AT" sz="1000" dirty="0" err="1" smtClean="0">
                  <a:solidFill>
                    <a:schemeClr val="accent3">
                      <a:lumMod val="75000"/>
                    </a:schemeClr>
                  </a:solidFill>
                </a:rPr>
                <a:t>Local</a:t>
              </a:r>
              <a:r>
                <a:rPr lang="de-AT" sz="1000" dirty="0" smtClean="0">
                  <a:solidFill>
                    <a:schemeClr val="accent3">
                      <a:lumMod val="75000"/>
                    </a:schemeClr>
                  </a:solidFill>
                </a:rPr>
                <a:t> </a:t>
              </a:r>
              <a:r>
                <a:rPr lang="de-AT" sz="1000" dirty="0" err="1" smtClean="0">
                  <a:solidFill>
                    <a:schemeClr val="accent3">
                      <a:lumMod val="75000"/>
                    </a:schemeClr>
                  </a:solidFill>
                </a:rPr>
                <a:t>Concept</a:t>
              </a:r>
              <a:endParaRPr lang="de-AT" sz="1000" dirty="0">
                <a:solidFill>
                  <a:schemeClr val="accent3">
                    <a:lumMod val="75000"/>
                  </a:schemeClr>
                </a:solidFill>
              </a:endParaRPr>
            </a:p>
          </p:txBody>
        </p:sp>
        <p:sp>
          <p:nvSpPr>
            <p:cNvPr id="18" name="Textfeld 17"/>
            <p:cNvSpPr txBox="1"/>
            <p:nvPr/>
          </p:nvSpPr>
          <p:spPr>
            <a:xfrm>
              <a:off x="2345030" y="2226930"/>
              <a:ext cx="1279517" cy="553998"/>
            </a:xfrm>
            <a:prstGeom prst="rect">
              <a:avLst/>
            </a:prstGeom>
            <a:noFill/>
          </p:spPr>
          <p:txBody>
            <a:bodyPr wrap="none" rtlCol="0">
              <a:spAutoFit/>
            </a:bodyPr>
            <a:lstStyle/>
            <a:p>
              <a:r>
                <a:rPr lang="de-AT" sz="1000" dirty="0" err="1" smtClean="0">
                  <a:solidFill>
                    <a:schemeClr val="accent3">
                      <a:lumMod val="75000"/>
                    </a:schemeClr>
                  </a:solidFill>
                </a:rPr>
                <a:t>Raw</a:t>
              </a:r>
              <a:r>
                <a:rPr lang="de-AT" sz="1000" dirty="0" smtClean="0">
                  <a:solidFill>
                    <a:schemeClr val="accent3">
                      <a:lumMod val="75000"/>
                    </a:schemeClr>
                  </a:solidFill>
                </a:rPr>
                <a:t> </a:t>
              </a:r>
              <a:r>
                <a:rPr lang="de-AT" sz="1000" dirty="0" err="1" smtClean="0">
                  <a:solidFill>
                    <a:schemeClr val="accent3">
                      <a:lumMod val="75000"/>
                    </a:schemeClr>
                  </a:solidFill>
                </a:rPr>
                <a:t>Metadata</a:t>
              </a:r>
              <a:endParaRPr lang="de-AT" sz="1000" dirty="0" smtClean="0">
                <a:solidFill>
                  <a:schemeClr val="accent3">
                    <a:lumMod val="75000"/>
                  </a:schemeClr>
                </a:solidFill>
              </a:endParaRPr>
            </a:p>
            <a:p>
              <a:r>
                <a:rPr lang="de-AT" sz="1000" dirty="0" smtClean="0">
                  <a:solidFill>
                    <a:schemeClr val="accent3">
                      <a:lumMod val="75000"/>
                    </a:schemeClr>
                  </a:solidFill>
                </a:rPr>
                <a:t>Registered </a:t>
              </a:r>
              <a:r>
                <a:rPr lang="de-AT" sz="1000" dirty="0" err="1" smtClean="0">
                  <a:solidFill>
                    <a:schemeClr val="accent3">
                      <a:lumMod val="75000"/>
                    </a:schemeClr>
                  </a:solidFill>
                </a:rPr>
                <a:t>Metadata</a:t>
              </a:r>
              <a:endParaRPr lang="de-AT" sz="1000" dirty="0" smtClean="0">
                <a:solidFill>
                  <a:schemeClr val="accent3">
                    <a:lumMod val="75000"/>
                  </a:schemeClr>
                </a:solidFill>
              </a:endParaRPr>
            </a:p>
            <a:p>
              <a:r>
                <a:rPr lang="de-AT" sz="1000" dirty="0" err="1" smtClean="0">
                  <a:solidFill>
                    <a:schemeClr val="accent3">
                      <a:lumMod val="75000"/>
                    </a:schemeClr>
                  </a:solidFill>
                </a:rPr>
                <a:t>Published</a:t>
              </a:r>
              <a:r>
                <a:rPr lang="de-AT" sz="1000" dirty="0" smtClean="0">
                  <a:solidFill>
                    <a:schemeClr val="accent3">
                      <a:lumMod val="75000"/>
                    </a:schemeClr>
                  </a:solidFill>
                </a:rPr>
                <a:t> </a:t>
              </a:r>
              <a:r>
                <a:rPr lang="de-AT" sz="1000" dirty="0" err="1" smtClean="0">
                  <a:solidFill>
                    <a:schemeClr val="accent3">
                      <a:lumMod val="75000"/>
                    </a:schemeClr>
                  </a:solidFill>
                </a:rPr>
                <a:t>Metadata</a:t>
              </a:r>
              <a:endParaRPr lang="de-AT" sz="1000" dirty="0" smtClean="0">
                <a:solidFill>
                  <a:schemeClr val="accent3">
                    <a:lumMod val="75000"/>
                  </a:schemeClr>
                </a:solidFill>
              </a:endParaRPr>
            </a:p>
          </p:txBody>
        </p:sp>
        <p:sp>
          <p:nvSpPr>
            <p:cNvPr id="19" name="Textfeld 18"/>
            <p:cNvSpPr txBox="1"/>
            <p:nvPr/>
          </p:nvSpPr>
          <p:spPr>
            <a:xfrm>
              <a:off x="2345030" y="3761745"/>
              <a:ext cx="1324402" cy="1323439"/>
            </a:xfrm>
            <a:prstGeom prst="rect">
              <a:avLst/>
            </a:prstGeom>
            <a:noFill/>
          </p:spPr>
          <p:txBody>
            <a:bodyPr wrap="none" rtlCol="0">
              <a:spAutoFit/>
            </a:bodyPr>
            <a:lstStyle/>
            <a:p>
              <a:r>
                <a:rPr lang="de-AT" sz="1000" dirty="0" err="1" smtClean="0">
                  <a:solidFill>
                    <a:schemeClr val="accent3">
                      <a:lumMod val="75000"/>
                    </a:schemeClr>
                  </a:solidFill>
                </a:rPr>
                <a:t>Raw</a:t>
              </a:r>
              <a:r>
                <a:rPr lang="de-AT" sz="1000" dirty="0" smtClean="0">
                  <a:solidFill>
                    <a:schemeClr val="accent3">
                      <a:lumMod val="75000"/>
                    </a:schemeClr>
                  </a:solidFill>
                </a:rPr>
                <a:t> Data</a:t>
              </a:r>
            </a:p>
            <a:p>
              <a:r>
                <a:rPr lang="de-AT" sz="1000" dirty="0" smtClean="0">
                  <a:solidFill>
                    <a:schemeClr val="accent3">
                      <a:lumMod val="75000"/>
                    </a:schemeClr>
                  </a:solidFill>
                </a:rPr>
                <a:t>QA </a:t>
              </a:r>
              <a:r>
                <a:rPr lang="de-AT" sz="1000" dirty="0" err="1" smtClean="0">
                  <a:solidFill>
                    <a:schemeClr val="accent3">
                      <a:lumMod val="75000"/>
                    </a:schemeClr>
                  </a:solidFill>
                </a:rPr>
                <a:t>Assessed</a:t>
              </a:r>
              <a:r>
                <a:rPr lang="de-AT" sz="1000" dirty="0" smtClean="0">
                  <a:solidFill>
                    <a:schemeClr val="accent3">
                      <a:lumMod val="75000"/>
                    </a:schemeClr>
                  </a:solidFill>
                </a:rPr>
                <a:t> Data</a:t>
              </a:r>
            </a:p>
            <a:p>
              <a:r>
                <a:rPr lang="de-AT" sz="1000" dirty="0" err="1" smtClean="0">
                  <a:solidFill>
                    <a:schemeClr val="accent3">
                      <a:lumMod val="75000"/>
                    </a:schemeClr>
                  </a:solidFill>
                </a:rPr>
                <a:t>Annotated</a:t>
              </a:r>
              <a:r>
                <a:rPr lang="de-AT" sz="1000" dirty="0" smtClean="0">
                  <a:solidFill>
                    <a:schemeClr val="accent3">
                      <a:lumMod val="75000"/>
                    </a:schemeClr>
                  </a:solidFill>
                </a:rPr>
                <a:t> Data</a:t>
              </a:r>
            </a:p>
            <a:p>
              <a:r>
                <a:rPr lang="de-AT" sz="1000" dirty="0" err="1" smtClean="0">
                  <a:solidFill>
                    <a:schemeClr val="accent3">
                      <a:lumMod val="75000"/>
                    </a:schemeClr>
                  </a:solidFill>
                </a:rPr>
                <a:t>Assigned</a:t>
              </a:r>
              <a:r>
                <a:rPr lang="de-AT" sz="1000" dirty="0" smtClean="0">
                  <a:solidFill>
                    <a:schemeClr val="accent3">
                      <a:lumMod val="75000"/>
                    </a:schemeClr>
                  </a:solidFill>
                </a:rPr>
                <a:t> </a:t>
              </a:r>
              <a:r>
                <a:rPr lang="de-AT" sz="1000" dirty="0" err="1" smtClean="0">
                  <a:solidFill>
                    <a:schemeClr val="accent3">
                      <a:lumMod val="75000"/>
                    </a:schemeClr>
                  </a:solidFill>
                </a:rPr>
                <a:t>Metadata</a:t>
              </a:r>
              <a:endParaRPr lang="de-AT" sz="1000" dirty="0" smtClean="0">
                <a:solidFill>
                  <a:schemeClr val="accent3">
                    <a:lumMod val="75000"/>
                  </a:schemeClr>
                </a:solidFill>
              </a:endParaRPr>
            </a:p>
            <a:p>
              <a:r>
                <a:rPr lang="de-AT" sz="1000" dirty="0" err="1" smtClean="0">
                  <a:solidFill>
                    <a:schemeClr val="accent3">
                      <a:lumMod val="75000"/>
                    </a:schemeClr>
                  </a:solidFill>
                </a:rPr>
                <a:t>Finally</a:t>
              </a:r>
              <a:r>
                <a:rPr lang="de-AT" sz="1000" dirty="0" smtClean="0">
                  <a:solidFill>
                    <a:schemeClr val="accent3">
                      <a:lumMod val="75000"/>
                    </a:schemeClr>
                  </a:solidFill>
                </a:rPr>
                <a:t> </a:t>
              </a:r>
              <a:r>
                <a:rPr lang="de-AT" sz="1000" dirty="0" err="1" smtClean="0">
                  <a:solidFill>
                    <a:schemeClr val="accent3">
                      <a:lumMod val="75000"/>
                    </a:schemeClr>
                  </a:solidFill>
                </a:rPr>
                <a:t>Reviewed</a:t>
              </a:r>
              <a:r>
                <a:rPr lang="de-AT" sz="1000" dirty="0" smtClean="0">
                  <a:solidFill>
                    <a:schemeClr val="accent3">
                      <a:lumMod val="75000"/>
                    </a:schemeClr>
                  </a:solidFill>
                </a:rPr>
                <a:t> Data</a:t>
              </a:r>
            </a:p>
            <a:p>
              <a:r>
                <a:rPr lang="de-AT" sz="1000" dirty="0" err="1" smtClean="0">
                  <a:solidFill>
                    <a:schemeClr val="accent3">
                      <a:lumMod val="75000"/>
                    </a:schemeClr>
                  </a:solidFill>
                </a:rPr>
                <a:t>Pubplished</a:t>
              </a:r>
              <a:r>
                <a:rPr lang="de-AT" sz="1000" dirty="0" smtClean="0">
                  <a:solidFill>
                    <a:schemeClr val="accent3">
                      <a:lumMod val="75000"/>
                    </a:schemeClr>
                  </a:solidFill>
                </a:rPr>
                <a:t> Data</a:t>
              </a:r>
            </a:p>
            <a:p>
              <a:r>
                <a:rPr lang="de-AT" sz="1000" dirty="0" err="1" smtClean="0">
                  <a:solidFill>
                    <a:schemeClr val="accent3">
                      <a:lumMod val="75000"/>
                    </a:schemeClr>
                  </a:solidFill>
                </a:rPr>
                <a:t>Mapped</a:t>
              </a:r>
              <a:r>
                <a:rPr lang="de-AT" sz="1000" dirty="0" smtClean="0">
                  <a:solidFill>
                    <a:schemeClr val="accent3">
                      <a:lumMod val="75000"/>
                    </a:schemeClr>
                  </a:solidFill>
                </a:rPr>
                <a:t> Data</a:t>
              </a:r>
            </a:p>
            <a:p>
              <a:r>
                <a:rPr lang="de-AT" sz="1000" dirty="0" err="1" smtClean="0">
                  <a:solidFill>
                    <a:schemeClr val="accent3">
                      <a:lumMod val="75000"/>
                    </a:schemeClr>
                  </a:solidFill>
                </a:rPr>
                <a:t>Processessed</a:t>
              </a:r>
              <a:r>
                <a:rPr lang="de-AT" sz="1000" dirty="0" smtClean="0">
                  <a:solidFill>
                    <a:schemeClr val="accent3">
                      <a:lumMod val="75000"/>
                    </a:schemeClr>
                  </a:solidFill>
                </a:rPr>
                <a:t> Data</a:t>
              </a:r>
            </a:p>
          </p:txBody>
        </p:sp>
        <p:sp>
          <p:nvSpPr>
            <p:cNvPr id="26" name="Textfeld 25"/>
            <p:cNvSpPr txBox="1"/>
            <p:nvPr/>
          </p:nvSpPr>
          <p:spPr>
            <a:xfrm>
              <a:off x="2345030" y="3244914"/>
              <a:ext cx="1487908" cy="400110"/>
            </a:xfrm>
            <a:prstGeom prst="rect">
              <a:avLst/>
            </a:prstGeom>
            <a:noFill/>
          </p:spPr>
          <p:txBody>
            <a:bodyPr wrap="none" rtlCol="0">
              <a:spAutoFit/>
            </a:bodyPr>
            <a:lstStyle/>
            <a:p>
              <a:r>
                <a:rPr lang="de-AT" sz="1000" dirty="0" smtClean="0">
                  <a:solidFill>
                    <a:schemeClr val="accent3">
                      <a:lumMod val="75000"/>
                    </a:schemeClr>
                  </a:solidFill>
                </a:rPr>
                <a:t>Global </a:t>
              </a:r>
              <a:r>
                <a:rPr lang="de-AT" sz="1000" dirty="0" err="1" smtClean="0">
                  <a:solidFill>
                    <a:schemeClr val="accent3">
                      <a:lumMod val="75000"/>
                    </a:schemeClr>
                  </a:solidFill>
                </a:rPr>
                <a:t>Conceptual</a:t>
              </a:r>
              <a:r>
                <a:rPr lang="de-AT" sz="1000" dirty="0" smtClean="0">
                  <a:solidFill>
                    <a:schemeClr val="accent3">
                      <a:lumMod val="75000"/>
                    </a:schemeClr>
                  </a:solidFill>
                </a:rPr>
                <a:t> Model</a:t>
              </a:r>
            </a:p>
            <a:p>
              <a:r>
                <a:rPr lang="de-AT" sz="1000" dirty="0" err="1" smtClean="0">
                  <a:solidFill>
                    <a:schemeClr val="accent3">
                      <a:lumMod val="75000"/>
                    </a:schemeClr>
                  </a:solidFill>
                </a:rPr>
                <a:t>Local</a:t>
              </a:r>
              <a:r>
                <a:rPr lang="de-AT" sz="1000" dirty="0" smtClean="0">
                  <a:solidFill>
                    <a:schemeClr val="accent3">
                      <a:lumMod val="75000"/>
                    </a:schemeClr>
                  </a:solidFill>
                </a:rPr>
                <a:t> </a:t>
              </a:r>
              <a:r>
                <a:rPr lang="de-AT" sz="1000" dirty="0" err="1" smtClean="0">
                  <a:solidFill>
                    <a:schemeClr val="accent3">
                      <a:lumMod val="75000"/>
                    </a:schemeClr>
                  </a:solidFill>
                </a:rPr>
                <a:t>Conceptual</a:t>
              </a:r>
              <a:r>
                <a:rPr lang="de-AT" sz="1000" dirty="0" smtClean="0">
                  <a:solidFill>
                    <a:schemeClr val="accent3">
                      <a:lumMod val="75000"/>
                    </a:schemeClr>
                  </a:solidFill>
                </a:rPr>
                <a:t> Model</a:t>
              </a:r>
              <a:endParaRPr lang="de-AT" sz="1000" dirty="0">
                <a:solidFill>
                  <a:schemeClr val="accent3">
                    <a:lumMod val="75000"/>
                  </a:schemeClr>
                </a:solidFill>
              </a:endParaRPr>
            </a:p>
          </p:txBody>
        </p:sp>
        <p:sp>
          <p:nvSpPr>
            <p:cNvPr id="23" name="Rechteck 22"/>
            <p:cNvSpPr/>
            <p:nvPr/>
          </p:nvSpPr>
          <p:spPr>
            <a:xfrm>
              <a:off x="1115616" y="3212976"/>
              <a:ext cx="1323696" cy="276999"/>
            </a:xfrm>
            <a:prstGeom prst="rect">
              <a:avLst/>
            </a:prstGeom>
          </p:spPr>
          <p:txBody>
            <a:bodyPr wrap="none">
              <a:spAutoFit/>
            </a:bodyPr>
            <a:lstStyle/>
            <a:p>
              <a:r>
                <a:rPr lang="de-AT" sz="1200" dirty="0" err="1" smtClean="0">
                  <a:solidFill>
                    <a:schemeClr val="accent3">
                      <a:lumMod val="75000"/>
                    </a:schemeClr>
                  </a:solidFill>
                </a:rPr>
                <a:t>Conceptual</a:t>
              </a:r>
              <a:r>
                <a:rPr lang="de-AT" sz="1200" dirty="0" smtClean="0">
                  <a:solidFill>
                    <a:schemeClr val="accent3">
                      <a:lumMod val="75000"/>
                    </a:schemeClr>
                  </a:solidFill>
                </a:rPr>
                <a:t> model</a:t>
              </a:r>
            </a:p>
          </p:txBody>
        </p:sp>
        <p:sp>
          <p:nvSpPr>
            <p:cNvPr id="24" name="Rechteck 23"/>
            <p:cNvSpPr/>
            <p:nvPr/>
          </p:nvSpPr>
          <p:spPr>
            <a:xfrm>
              <a:off x="1115616" y="3543399"/>
              <a:ext cx="1368152" cy="461665"/>
            </a:xfrm>
            <a:prstGeom prst="rect">
              <a:avLst/>
            </a:prstGeom>
          </p:spPr>
          <p:txBody>
            <a:bodyPr wrap="square">
              <a:spAutoFit/>
            </a:bodyPr>
            <a:lstStyle/>
            <a:p>
              <a:r>
                <a:rPr lang="de-AT" sz="1200" dirty="0" smtClean="0">
                  <a:solidFill>
                    <a:schemeClr val="accent3">
                      <a:lumMod val="75000"/>
                    </a:schemeClr>
                  </a:solidFill>
                </a:rPr>
                <a:t>Unique </a:t>
              </a:r>
              <a:r>
                <a:rPr lang="de-AT" sz="1200" dirty="0" err="1" smtClean="0">
                  <a:solidFill>
                    <a:schemeClr val="accent3">
                      <a:lumMod val="75000"/>
                    </a:schemeClr>
                  </a:solidFill>
                </a:rPr>
                <a:t>identifier</a:t>
              </a:r>
              <a:endParaRPr lang="de-AT" sz="1200" dirty="0" smtClean="0">
                <a:solidFill>
                  <a:schemeClr val="accent3">
                    <a:lumMod val="75000"/>
                  </a:schemeClr>
                </a:solidFill>
              </a:endParaRPr>
            </a:p>
            <a:p>
              <a:r>
                <a:rPr lang="de-AT" sz="1200" dirty="0" smtClean="0">
                  <a:solidFill>
                    <a:schemeClr val="accent3">
                      <a:lumMod val="75000"/>
                    </a:schemeClr>
                  </a:solidFill>
                </a:rPr>
                <a:t>Persistent Data</a:t>
              </a:r>
            </a:p>
          </p:txBody>
        </p:sp>
      </p:grpSp>
      <p:grpSp>
        <p:nvGrpSpPr>
          <p:cNvPr id="28" name="Gruppieren 27"/>
          <p:cNvGrpSpPr/>
          <p:nvPr/>
        </p:nvGrpSpPr>
        <p:grpSpPr>
          <a:xfrm>
            <a:off x="4860032" y="620688"/>
            <a:ext cx="4572000" cy="5542875"/>
            <a:chOff x="4860032" y="620688"/>
            <a:chExt cx="4572000" cy="5542875"/>
          </a:xfrm>
        </p:grpSpPr>
        <p:sp>
          <p:nvSpPr>
            <p:cNvPr id="2" name="Rechteck 1"/>
            <p:cNvSpPr/>
            <p:nvPr/>
          </p:nvSpPr>
          <p:spPr>
            <a:xfrm>
              <a:off x="6228184" y="3140968"/>
              <a:ext cx="1933559" cy="553998"/>
            </a:xfrm>
            <a:prstGeom prst="rect">
              <a:avLst/>
            </a:prstGeom>
          </p:spPr>
          <p:txBody>
            <a:bodyPr wrap="square">
              <a:spAutoFit/>
            </a:bodyPr>
            <a:lstStyle/>
            <a:p>
              <a:r>
                <a:rPr lang="de-AT" sz="1000" dirty="0" err="1" smtClean="0">
                  <a:solidFill>
                    <a:schemeClr val="accent3">
                      <a:lumMod val="75000"/>
                    </a:schemeClr>
                  </a:solidFill>
                </a:rPr>
                <a:t>Annotate</a:t>
              </a:r>
              <a:r>
                <a:rPr lang="de-AT" sz="1000" dirty="0" smtClean="0">
                  <a:solidFill>
                    <a:schemeClr val="accent3">
                      <a:lumMod val="75000"/>
                    </a:schemeClr>
                  </a:solidFill>
                </a:rPr>
                <a:t> Action</a:t>
              </a:r>
            </a:p>
            <a:p>
              <a:r>
                <a:rPr lang="de-AT" sz="1000" dirty="0" err="1" smtClean="0">
                  <a:solidFill>
                    <a:schemeClr val="accent3">
                      <a:lumMod val="75000"/>
                    </a:schemeClr>
                  </a:solidFill>
                </a:rPr>
                <a:t>Annotate</a:t>
              </a:r>
              <a:r>
                <a:rPr lang="de-AT" sz="1000" dirty="0" smtClean="0">
                  <a:solidFill>
                    <a:schemeClr val="accent3">
                      <a:lumMod val="75000"/>
                    </a:schemeClr>
                  </a:solidFill>
                </a:rPr>
                <a:t> Data</a:t>
              </a:r>
            </a:p>
            <a:p>
              <a:r>
                <a:rPr lang="de-AT" sz="1000" dirty="0" err="1" smtClean="0">
                  <a:solidFill>
                    <a:schemeClr val="accent3">
                      <a:lumMod val="75000"/>
                    </a:schemeClr>
                  </a:solidFill>
                </a:rPr>
                <a:t>Annotate</a:t>
              </a:r>
              <a:r>
                <a:rPr lang="de-AT" sz="1000" dirty="0" smtClean="0">
                  <a:solidFill>
                    <a:schemeClr val="accent3">
                      <a:lumMod val="75000"/>
                    </a:schemeClr>
                  </a:solidFill>
                </a:rPr>
                <a:t> </a:t>
              </a:r>
              <a:r>
                <a:rPr lang="de-AT" sz="1000" dirty="0" err="1" smtClean="0">
                  <a:solidFill>
                    <a:schemeClr val="accent3">
                      <a:lumMod val="75000"/>
                    </a:schemeClr>
                  </a:solidFill>
                </a:rPr>
                <a:t>Metadata</a:t>
              </a:r>
              <a:endParaRPr lang="de-AT" sz="1000" dirty="0" smtClean="0">
                <a:solidFill>
                  <a:schemeClr val="accent3">
                    <a:lumMod val="75000"/>
                  </a:schemeClr>
                </a:solidFill>
              </a:endParaRPr>
            </a:p>
          </p:txBody>
        </p:sp>
        <p:sp>
          <p:nvSpPr>
            <p:cNvPr id="5" name="Rechteck 4"/>
            <p:cNvSpPr/>
            <p:nvPr/>
          </p:nvSpPr>
          <p:spPr>
            <a:xfrm>
              <a:off x="6228184" y="4941168"/>
              <a:ext cx="1709936" cy="707886"/>
            </a:xfrm>
            <a:prstGeom prst="rect">
              <a:avLst/>
            </a:prstGeom>
          </p:spPr>
          <p:txBody>
            <a:bodyPr wrap="square">
              <a:spAutoFit/>
            </a:bodyPr>
            <a:lstStyle/>
            <a:p>
              <a:r>
                <a:rPr lang="de-AT" sz="1000" dirty="0">
                  <a:solidFill>
                    <a:schemeClr val="accent3">
                      <a:lumMod val="75000"/>
                    </a:schemeClr>
                  </a:solidFill>
                </a:rPr>
                <a:t>Query Data</a:t>
              </a:r>
            </a:p>
            <a:p>
              <a:r>
                <a:rPr lang="de-AT" sz="1000" dirty="0">
                  <a:solidFill>
                    <a:schemeClr val="accent3">
                      <a:lumMod val="75000"/>
                    </a:schemeClr>
                  </a:solidFill>
                </a:rPr>
                <a:t>Query </a:t>
              </a:r>
              <a:r>
                <a:rPr lang="de-AT" sz="1000" dirty="0" err="1">
                  <a:solidFill>
                    <a:schemeClr val="accent3">
                      <a:lumMod val="75000"/>
                    </a:schemeClr>
                  </a:solidFill>
                </a:rPr>
                <a:t>Metadata</a:t>
              </a:r>
              <a:endParaRPr lang="de-AT" sz="1000" dirty="0">
                <a:solidFill>
                  <a:schemeClr val="accent3">
                    <a:lumMod val="75000"/>
                  </a:schemeClr>
                </a:solidFill>
              </a:endParaRPr>
            </a:p>
            <a:p>
              <a:r>
                <a:rPr lang="de-AT" sz="1000" dirty="0">
                  <a:solidFill>
                    <a:schemeClr val="accent3">
                      <a:lumMod val="75000"/>
                    </a:schemeClr>
                  </a:solidFill>
                </a:rPr>
                <a:t>Query </a:t>
              </a:r>
              <a:r>
                <a:rPr lang="de-AT" sz="1000" dirty="0" err="1">
                  <a:solidFill>
                    <a:schemeClr val="accent3">
                      <a:lumMod val="75000"/>
                    </a:schemeClr>
                  </a:solidFill>
                </a:rPr>
                <a:t>Provenance</a:t>
              </a:r>
              <a:r>
                <a:rPr lang="de-AT" sz="1000" dirty="0">
                  <a:solidFill>
                    <a:schemeClr val="accent3">
                      <a:lumMod val="75000"/>
                    </a:schemeClr>
                  </a:solidFill>
                </a:rPr>
                <a:t> Data</a:t>
              </a:r>
            </a:p>
            <a:p>
              <a:r>
                <a:rPr lang="de-AT" sz="1000" dirty="0" err="1">
                  <a:solidFill>
                    <a:schemeClr val="accent3">
                      <a:lumMod val="75000"/>
                    </a:schemeClr>
                  </a:solidFill>
                </a:rPr>
                <a:t>Resolve</a:t>
              </a:r>
              <a:r>
                <a:rPr lang="de-AT" sz="1000" dirty="0">
                  <a:solidFill>
                    <a:schemeClr val="accent3">
                      <a:lumMod val="75000"/>
                    </a:schemeClr>
                  </a:solidFill>
                </a:rPr>
                <a:t> Annotation</a:t>
              </a:r>
            </a:p>
          </p:txBody>
        </p:sp>
        <p:sp>
          <p:nvSpPr>
            <p:cNvPr id="8" name="Rechteck 7"/>
            <p:cNvSpPr/>
            <p:nvPr/>
          </p:nvSpPr>
          <p:spPr>
            <a:xfrm>
              <a:off x="4860032" y="5517232"/>
              <a:ext cx="1637928" cy="646331"/>
            </a:xfrm>
            <a:prstGeom prst="rect">
              <a:avLst/>
            </a:prstGeom>
          </p:spPr>
          <p:txBody>
            <a:bodyPr wrap="square">
              <a:spAutoFit/>
            </a:bodyPr>
            <a:lstStyle/>
            <a:p>
              <a:r>
                <a:rPr lang="de-AT" sz="1200" i="1" dirty="0" smtClean="0">
                  <a:solidFill>
                    <a:schemeClr val="accent3">
                      <a:lumMod val="75000"/>
                    </a:schemeClr>
                  </a:solidFill>
                </a:rPr>
                <a:t>Data Processing</a:t>
              </a:r>
            </a:p>
            <a:p>
              <a:r>
                <a:rPr lang="de-AT" sz="1200" dirty="0" err="1" smtClean="0">
                  <a:solidFill>
                    <a:schemeClr val="accent3">
                      <a:lumMod val="75000"/>
                    </a:schemeClr>
                  </a:solidFill>
                </a:rPr>
                <a:t>Describe</a:t>
              </a:r>
              <a:r>
                <a:rPr lang="de-AT" sz="1200" dirty="0" smtClean="0">
                  <a:solidFill>
                    <a:schemeClr val="accent3">
                      <a:lumMod val="75000"/>
                    </a:schemeClr>
                  </a:solidFill>
                </a:rPr>
                <a:t> Service</a:t>
              </a:r>
            </a:p>
            <a:p>
              <a:r>
                <a:rPr lang="de-AT" sz="1200" dirty="0" err="1" smtClean="0">
                  <a:solidFill>
                    <a:schemeClr val="accent3">
                      <a:lumMod val="75000"/>
                    </a:schemeClr>
                  </a:solidFill>
                </a:rPr>
                <a:t>Process</a:t>
              </a:r>
              <a:r>
                <a:rPr lang="de-AT" sz="1200" dirty="0" smtClean="0">
                  <a:solidFill>
                    <a:schemeClr val="accent3">
                      <a:lumMod val="75000"/>
                    </a:schemeClr>
                  </a:solidFill>
                </a:rPr>
                <a:t> Data</a:t>
              </a:r>
              <a:endParaRPr lang="de-AT" sz="1200" dirty="0">
                <a:solidFill>
                  <a:schemeClr val="accent3">
                    <a:lumMod val="75000"/>
                  </a:schemeClr>
                </a:solidFill>
              </a:endParaRPr>
            </a:p>
          </p:txBody>
        </p:sp>
        <p:sp>
          <p:nvSpPr>
            <p:cNvPr id="9" name="Rechteck 8"/>
            <p:cNvSpPr/>
            <p:nvPr/>
          </p:nvSpPr>
          <p:spPr>
            <a:xfrm>
              <a:off x="4860032" y="1700808"/>
              <a:ext cx="2502024" cy="2308324"/>
            </a:xfrm>
            <a:prstGeom prst="rect">
              <a:avLst/>
            </a:prstGeom>
          </p:spPr>
          <p:txBody>
            <a:bodyPr wrap="square">
              <a:spAutoFit/>
            </a:bodyPr>
            <a:lstStyle/>
            <a:p>
              <a:r>
                <a:rPr lang="de-AT" sz="1200" i="1" dirty="0" smtClean="0">
                  <a:solidFill>
                    <a:schemeClr val="accent3">
                      <a:lumMod val="75000"/>
                    </a:schemeClr>
                  </a:solidFill>
                </a:rPr>
                <a:t>Data </a:t>
              </a:r>
              <a:r>
                <a:rPr lang="de-AT" sz="1200" i="1" dirty="0" err="1" smtClean="0">
                  <a:solidFill>
                    <a:schemeClr val="accent3">
                      <a:lumMod val="75000"/>
                    </a:schemeClr>
                  </a:solidFill>
                </a:rPr>
                <a:t>Curation</a:t>
              </a:r>
              <a:endParaRPr lang="de-AT" sz="1200" i="1" dirty="0" smtClean="0">
                <a:solidFill>
                  <a:schemeClr val="accent3">
                    <a:lumMod val="75000"/>
                  </a:schemeClr>
                </a:solidFill>
              </a:endParaRPr>
            </a:p>
            <a:p>
              <a:r>
                <a:rPr lang="de-AT" sz="1200" dirty="0" err="1" smtClean="0">
                  <a:solidFill>
                    <a:schemeClr val="accent3">
                      <a:lumMod val="75000"/>
                    </a:schemeClr>
                  </a:solidFill>
                </a:rPr>
                <a:t>Assign</a:t>
              </a:r>
              <a:r>
                <a:rPr lang="de-AT" sz="1200" dirty="0" smtClean="0">
                  <a:solidFill>
                    <a:schemeClr val="accent3">
                      <a:lumMod val="75000"/>
                    </a:schemeClr>
                  </a:solidFill>
                </a:rPr>
                <a:t> Unique Identifier</a:t>
              </a:r>
            </a:p>
            <a:p>
              <a:r>
                <a:rPr lang="de-AT" sz="1200" dirty="0" err="1" smtClean="0">
                  <a:solidFill>
                    <a:schemeClr val="accent3">
                      <a:lumMod val="75000"/>
                    </a:schemeClr>
                  </a:solidFill>
                </a:rPr>
                <a:t>Carry</a:t>
              </a:r>
              <a:r>
                <a:rPr lang="de-AT" sz="1200" dirty="0" smtClean="0">
                  <a:solidFill>
                    <a:schemeClr val="accent3">
                      <a:lumMod val="75000"/>
                    </a:schemeClr>
                  </a:solidFill>
                </a:rPr>
                <a:t> Out Backup</a:t>
              </a:r>
            </a:p>
            <a:p>
              <a:r>
                <a:rPr lang="de-AT" sz="1200" dirty="0" smtClean="0">
                  <a:solidFill>
                    <a:schemeClr val="accent3">
                      <a:lumMod val="75000"/>
                    </a:schemeClr>
                  </a:solidFill>
                </a:rPr>
                <a:t>Check Quality</a:t>
              </a:r>
            </a:p>
            <a:p>
              <a:r>
                <a:rPr lang="de-AT" sz="1200" dirty="0" smtClean="0">
                  <a:solidFill>
                    <a:schemeClr val="accent3">
                      <a:lumMod val="75000"/>
                    </a:schemeClr>
                  </a:solidFill>
                </a:rPr>
                <a:t>Add </a:t>
              </a:r>
              <a:r>
                <a:rPr lang="de-AT" sz="1200" dirty="0" err="1" smtClean="0">
                  <a:solidFill>
                    <a:schemeClr val="accent3">
                      <a:lumMod val="75000"/>
                    </a:schemeClr>
                  </a:solidFill>
                </a:rPr>
                <a:t>Metadata</a:t>
              </a:r>
              <a:endParaRPr lang="de-AT" sz="1200" dirty="0" smtClean="0">
                <a:solidFill>
                  <a:schemeClr val="accent3">
                    <a:lumMod val="75000"/>
                  </a:schemeClr>
                </a:solidFill>
              </a:endParaRPr>
            </a:p>
            <a:p>
              <a:r>
                <a:rPr lang="de-AT" sz="1200" dirty="0" err="1" smtClean="0">
                  <a:solidFill>
                    <a:schemeClr val="accent3">
                      <a:lumMod val="75000"/>
                    </a:schemeClr>
                  </a:solidFill>
                </a:rPr>
                <a:t>Annotate</a:t>
              </a:r>
              <a:r>
                <a:rPr lang="de-AT" sz="1200" dirty="0" smtClean="0">
                  <a:solidFill>
                    <a:schemeClr val="accent3">
                      <a:lumMod val="75000"/>
                    </a:schemeClr>
                  </a:solidFill>
                </a:rPr>
                <a:t> </a:t>
              </a:r>
              <a:r>
                <a:rPr lang="de-AT" sz="1200" dirty="0" err="1" smtClean="0">
                  <a:solidFill>
                    <a:schemeClr val="accent3">
                      <a:lumMod val="75000"/>
                    </a:schemeClr>
                  </a:solidFill>
                </a:rPr>
                <a:t>metadata</a:t>
              </a:r>
              <a:endParaRPr lang="de-AT" sz="1200" dirty="0" smtClean="0">
                <a:solidFill>
                  <a:schemeClr val="accent3">
                    <a:lumMod val="75000"/>
                  </a:schemeClr>
                </a:solidFill>
              </a:endParaRPr>
            </a:p>
            <a:p>
              <a:r>
                <a:rPr lang="de-AT" sz="1200" dirty="0" smtClean="0">
                  <a:solidFill>
                    <a:schemeClr val="accent3">
                      <a:lumMod val="75000"/>
                    </a:schemeClr>
                  </a:solidFill>
                </a:rPr>
                <a:t>Register </a:t>
              </a:r>
              <a:r>
                <a:rPr lang="de-AT" sz="1200" dirty="0" err="1" smtClean="0">
                  <a:solidFill>
                    <a:schemeClr val="accent3">
                      <a:lumMod val="75000"/>
                    </a:schemeClr>
                  </a:solidFill>
                </a:rPr>
                <a:t>Metadata</a:t>
              </a:r>
              <a:endParaRPr lang="de-AT" sz="1200" dirty="0" smtClean="0">
                <a:solidFill>
                  <a:schemeClr val="accent3">
                    <a:lumMod val="75000"/>
                  </a:schemeClr>
                </a:solidFill>
              </a:endParaRPr>
            </a:p>
            <a:p>
              <a:r>
                <a:rPr lang="de-AT" sz="1200" dirty="0" err="1" smtClean="0">
                  <a:solidFill>
                    <a:schemeClr val="accent3">
                      <a:lumMod val="75000"/>
                    </a:schemeClr>
                  </a:solidFill>
                </a:rPr>
                <a:t>Build</a:t>
              </a:r>
              <a:r>
                <a:rPr lang="de-AT" sz="1200" dirty="0" smtClean="0">
                  <a:solidFill>
                    <a:schemeClr val="accent3">
                      <a:lumMod val="75000"/>
                    </a:schemeClr>
                  </a:solidFill>
                </a:rPr>
                <a:t> </a:t>
              </a:r>
              <a:r>
                <a:rPr lang="de-AT" sz="1200" dirty="0" err="1" smtClean="0">
                  <a:solidFill>
                    <a:schemeClr val="accent3">
                      <a:lumMod val="75000"/>
                    </a:schemeClr>
                  </a:solidFill>
                </a:rPr>
                <a:t>Conceptual</a:t>
              </a:r>
              <a:r>
                <a:rPr lang="de-AT" sz="1200" dirty="0" smtClean="0">
                  <a:solidFill>
                    <a:schemeClr val="accent3">
                      <a:lumMod val="75000"/>
                    </a:schemeClr>
                  </a:solidFill>
                </a:rPr>
                <a:t> Models</a:t>
              </a:r>
            </a:p>
            <a:p>
              <a:r>
                <a:rPr lang="de-AT" sz="1200" dirty="0" err="1" smtClean="0">
                  <a:solidFill>
                    <a:schemeClr val="accent3">
                      <a:lumMod val="75000"/>
                    </a:schemeClr>
                  </a:solidFill>
                </a:rPr>
                <a:t>Annotate</a:t>
              </a:r>
              <a:endParaRPr lang="de-AT" sz="1200" dirty="0" smtClean="0">
                <a:solidFill>
                  <a:schemeClr val="accent3">
                    <a:lumMod val="75000"/>
                  </a:schemeClr>
                </a:solidFill>
              </a:endParaRPr>
            </a:p>
            <a:p>
              <a:endParaRPr lang="de-AT" sz="1200" dirty="0" smtClean="0">
                <a:solidFill>
                  <a:schemeClr val="accent3">
                    <a:lumMod val="75000"/>
                  </a:schemeClr>
                </a:solidFill>
              </a:endParaRPr>
            </a:p>
            <a:p>
              <a:endParaRPr lang="de-AT" sz="1200" dirty="0" smtClean="0">
                <a:solidFill>
                  <a:schemeClr val="accent3">
                    <a:lumMod val="75000"/>
                  </a:schemeClr>
                </a:solidFill>
              </a:endParaRPr>
            </a:p>
            <a:p>
              <a:endParaRPr lang="de-AT" sz="1200" dirty="0">
                <a:solidFill>
                  <a:schemeClr val="accent3">
                    <a:lumMod val="75000"/>
                  </a:schemeClr>
                </a:solidFill>
              </a:endParaRPr>
            </a:p>
          </p:txBody>
        </p:sp>
        <p:sp>
          <p:nvSpPr>
            <p:cNvPr id="27" name="Rechteck 26"/>
            <p:cNvSpPr/>
            <p:nvPr/>
          </p:nvSpPr>
          <p:spPr>
            <a:xfrm>
              <a:off x="4860032" y="620688"/>
              <a:ext cx="4572000" cy="1015663"/>
            </a:xfrm>
            <a:prstGeom prst="rect">
              <a:avLst/>
            </a:prstGeom>
          </p:spPr>
          <p:txBody>
            <a:bodyPr>
              <a:spAutoFit/>
            </a:bodyPr>
            <a:lstStyle/>
            <a:p>
              <a:r>
                <a:rPr lang="de-AT" sz="1200" i="1" dirty="0" smtClean="0">
                  <a:solidFill>
                    <a:schemeClr val="accent3">
                      <a:lumMod val="75000"/>
                    </a:schemeClr>
                  </a:solidFill>
                </a:rPr>
                <a:t>Data </a:t>
              </a:r>
              <a:r>
                <a:rPr lang="de-AT" sz="1200" i="1" dirty="0" err="1" smtClean="0">
                  <a:solidFill>
                    <a:schemeClr val="accent3">
                      <a:lumMod val="75000"/>
                    </a:schemeClr>
                  </a:solidFill>
                </a:rPr>
                <a:t>Acquisition</a:t>
              </a:r>
              <a:r>
                <a:rPr lang="de-AT" sz="1200" i="1" dirty="0" smtClean="0">
                  <a:solidFill>
                    <a:schemeClr val="accent3">
                      <a:lumMod val="75000"/>
                    </a:schemeClr>
                  </a:solidFill>
                </a:rPr>
                <a:t> </a:t>
              </a:r>
            </a:p>
            <a:p>
              <a:r>
                <a:rPr lang="de-AT" sz="1200" dirty="0" err="1" smtClean="0">
                  <a:solidFill>
                    <a:schemeClr val="accent3">
                      <a:lumMod val="75000"/>
                    </a:schemeClr>
                  </a:solidFill>
                </a:rPr>
                <a:t>Specify</a:t>
              </a:r>
              <a:r>
                <a:rPr lang="de-AT" sz="1200" dirty="0" smtClean="0">
                  <a:solidFill>
                    <a:schemeClr val="accent3">
                      <a:lumMod val="75000"/>
                    </a:schemeClr>
                  </a:solidFill>
                </a:rPr>
                <a:t> Investigation Design</a:t>
              </a:r>
            </a:p>
            <a:p>
              <a:r>
                <a:rPr lang="de-AT" sz="1200" dirty="0" err="1" smtClean="0">
                  <a:solidFill>
                    <a:schemeClr val="accent3">
                      <a:lumMod val="75000"/>
                    </a:schemeClr>
                  </a:solidFill>
                </a:rPr>
                <a:t>Specify</a:t>
              </a:r>
              <a:r>
                <a:rPr lang="de-AT" sz="1200" dirty="0" smtClean="0">
                  <a:solidFill>
                    <a:schemeClr val="accent3">
                      <a:lumMod val="75000"/>
                    </a:schemeClr>
                  </a:solidFill>
                </a:rPr>
                <a:t> Measurement </a:t>
              </a:r>
              <a:r>
                <a:rPr lang="de-AT" sz="1200" dirty="0" err="1" smtClean="0">
                  <a:solidFill>
                    <a:schemeClr val="accent3">
                      <a:lumMod val="75000"/>
                    </a:schemeClr>
                  </a:solidFill>
                </a:rPr>
                <a:t>or</a:t>
              </a:r>
              <a:r>
                <a:rPr lang="de-AT" sz="1200" dirty="0" smtClean="0">
                  <a:solidFill>
                    <a:schemeClr val="accent3">
                      <a:lumMod val="75000"/>
                    </a:schemeClr>
                  </a:solidFill>
                </a:rPr>
                <a:t> </a:t>
              </a:r>
              <a:r>
                <a:rPr lang="de-AT" sz="1200" dirty="0" err="1" smtClean="0">
                  <a:solidFill>
                    <a:schemeClr val="accent3">
                      <a:lumMod val="75000"/>
                    </a:schemeClr>
                  </a:solidFill>
                </a:rPr>
                <a:t>Observaton</a:t>
              </a:r>
              <a:endParaRPr lang="de-AT" sz="1200" dirty="0" smtClean="0">
                <a:solidFill>
                  <a:schemeClr val="accent3">
                    <a:lumMod val="75000"/>
                  </a:schemeClr>
                </a:solidFill>
              </a:endParaRPr>
            </a:p>
            <a:p>
              <a:r>
                <a:rPr lang="de-AT" sz="1200" dirty="0" err="1" smtClean="0">
                  <a:solidFill>
                    <a:schemeClr val="accent3">
                      <a:lumMod val="75000"/>
                    </a:schemeClr>
                  </a:solidFill>
                </a:rPr>
                <a:t>Perform</a:t>
              </a:r>
              <a:r>
                <a:rPr lang="de-AT" sz="1200" dirty="0" smtClean="0">
                  <a:solidFill>
                    <a:schemeClr val="accent3">
                      <a:lumMod val="75000"/>
                    </a:schemeClr>
                  </a:solidFill>
                </a:rPr>
                <a:t> Measurement </a:t>
              </a:r>
              <a:r>
                <a:rPr lang="de-AT" sz="1200" dirty="0" err="1" smtClean="0">
                  <a:solidFill>
                    <a:schemeClr val="accent3">
                      <a:lumMod val="75000"/>
                    </a:schemeClr>
                  </a:solidFill>
                </a:rPr>
                <a:t>or</a:t>
              </a:r>
              <a:r>
                <a:rPr lang="de-AT" sz="1200" dirty="0" smtClean="0">
                  <a:solidFill>
                    <a:schemeClr val="accent3">
                      <a:lumMod val="75000"/>
                    </a:schemeClr>
                  </a:solidFill>
                </a:rPr>
                <a:t> Observation</a:t>
              </a:r>
            </a:p>
            <a:p>
              <a:r>
                <a:rPr lang="de-AT" sz="1200" dirty="0" smtClean="0">
                  <a:solidFill>
                    <a:schemeClr val="accent3">
                      <a:lumMod val="75000"/>
                    </a:schemeClr>
                  </a:solidFill>
                </a:rPr>
                <a:t>Store Data</a:t>
              </a:r>
              <a:endParaRPr lang="de-AT" sz="1200" dirty="0">
                <a:solidFill>
                  <a:schemeClr val="accent3">
                    <a:lumMod val="75000"/>
                  </a:schemeClr>
                </a:solidFill>
              </a:endParaRPr>
            </a:p>
          </p:txBody>
        </p:sp>
        <p:sp>
          <p:nvSpPr>
            <p:cNvPr id="29" name="Rechteck 28"/>
            <p:cNvSpPr/>
            <p:nvPr/>
          </p:nvSpPr>
          <p:spPr>
            <a:xfrm>
              <a:off x="4860032" y="3659540"/>
              <a:ext cx="1656184" cy="1569660"/>
            </a:xfrm>
            <a:prstGeom prst="rect">
              <a:avLst/>
            </a:prstGeom>
          </p:spPr>
          <p:txBody>
            <a:bodyPr wrap="square">
              <a:spAutoFit/>
            </a:bodyPr>
            <a:lstStyle/>
            <a:p>
              <a:r>
                <a:rPr lang="de-AT" sz="1200" i="1" dirty="0" smtClean="0">
                  <a:solidFill>
                    <a:schemeClr val="accent3">
                      <a:lumMod val="75000"/>
                    </a:schemeClr>
                  </a:solidFill>
                </a:rPr>
                <a:t>Data Access</a:t>
              </a:r>
            </a:p>
            <a:p>
              <a:r>
                <a:rPr lang="de-AT" sz="1200" dirty="0" smtClean="0">
                  <a:solidFill>
                    <a:schemeClr val="accent3">
                      <a:lumMod val="75000"/>
                    </a:schemeClr>
                  </a:solidFill>
                </a:rPr>
                <a:t>Final Review</a:t>
              </a:r>
            </a:p>
            <a:p>
              <a:r>
                <a:rPr lang="de-AT" sz="1200" dirty="0" err="1" smtClean="0">
                  <a:solidFill>
                    <a:schemeClr val="accent3">
                      <a:lumMod val="75000"/>
                    </a:schemeClr>
                  </a:solidFill>
                </a:rPr>
                <a:t>Publish</a:t>
              </a:r>
              <a:r>
                <a:rPr lang="de-AT" sz="1200" dirty="0" smtClean="0">
                  <a:solidFill>
                    <a:schemeClr val="accent3">
                      <a:lumMod val="75000"/>
                    </a:schemeClr>
                  </a:solidFill>
                </a:rPr>
                <a:t> Data</a:t>
              </a:r>
            </a:p>
            <a:p>
              <a:r>
                <a:rPr lang="de-AT" sz="1200" dirty="0" smtClean="0">
                  <a:solidFill>
                    <a:schemeClr val="accent3">
                      <a:lumMod val="75000"/>
                    </a:schemeClr>
                  </a:solidFill>
                </a:rPr>
                <a:t>Setup Mapping Rules</a:t>
              </a:r>
            </a:p>
            <a:p>
              <a:r>
                <a:rPr lang="de-AT" sz="1200" dirty="0" err="1" smtClean="0">
                  <a:solidFill>
                    <a:schemeClr val="accent3">
                      <a:lumMod val="75000"/>
                    </a:schemeClr>
                  </a:solidFill>
                </a:rPr>
                <a:t>Perform</a:t>
              </a:r>
              <a:r>
                <a:rPr lang="de-AT" sz="1200" dirty="0" smtClean="0">
                  <a:solidFill>
                    <a:schemeClr val="accent3">
                      <a:lumMod val="75000"/>
                    </a:schemeClr>
                  </a:solidFill>
                </a:rPr>
                <a:t> Mapping</a:t>
              </a:r>
            </a:p>
            <a:p>
              <a:r>
                <a:rPr lang="de-AT" sz="1200" dirty="0" smtClean="0">
                  <a:solidFill>
                    <a:schemeClr val="accent3">
                      <a:lumMod val="75000"/>
                    </a:schemeClr>
                  </a:solidFill>
                </a:rPr>
                <a:t>Track </a:t>
              </a:r>
              <a:r>
                <a:rPr lang="de-AT" sz="1200" dirty="0" err="1" smtClean="0">
                  <a:solidFill>
                    <a:schemeClr val="accent3">
                      <a:lumMod val="75000"/>
                    </a:schemeClr>
                  </a:solidFill>
                </a:rPr>
                <a:t>Provenance</a:t>
              </a:r>
              <a:endParaRPr lang="de-AT" sz="1200" dirty="0" smtClean="0">
                <a:solidFill>
                  <a:schemeClr val="accent3">
                    <a:lumMod val="75000"/>
                  </a:schemeClr>
                </a:solidFill>
              </a:endParaRPr>
            </a:p>
            <a:p>
              <a:r>
                <a:rPr lang="de-AT" sz="1200" dirty="0" smtClean="0">
                  <a:solidFill>
                    <a:schemeClr val="accent3">
                      <a:lumMod val="75000"/>
                    </a:schemeClr>
                  </a:solidFill>
                </a:rPr>
                <a:t>Do Data Mining</a:t>
              </a:r>
            </a:p>
            <a:p>
              <a:r>
                <a:rPr lang="de-AT" sz="1200" dirty="0" smtClean="0">
                  <a:solidFill>
                    <a:schemeClr val="accent3">
                      <a:lumMod val="75000"/>
                    </a:schemeClr>
                  </a:solidFill>
                </a:rPr>
                <a:t>Query Data</a:t>
              </a:r>
            </a:p>
          </p:txBody>
        </p:sp>
      </p:grpSp>
      <p:sp>
        <p:nvSpPr>
          <p:cNvPr id="31" name="Espace réservé du numéro de diapositive 5"/>
          <p:cNvSpPr>
            <a:spLocks noGrp="1"/>
          </p:cNvSpPr>
          <p:nvPr>
            <p:ph type="sldNum" sz="quarter" idx="12"/>
          </p:nvPr>
        </p:nvSpPr>
        <p:spPr bwMode="auto">
          <a:xfrm>
            <a:off x="6553200" y="6376243"/>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3"/>
              </a:buBlip>
              <a:defRPr sz="1600">
                <a:solidFill>
                  <a:srgbClr val="1A171B"/>
                </a:solidFill>
                <a:latin typeface="Century Gothic" pitchFamily="34" charset="0"/>
              </a:defRPr>
            </a:lvl6pPr>
            <a:lvl7pPr eaLnBrk="0" fontAlgn="base" hangingPunct="0">
              <a:spcAft>
                <a:spcPct val="0"/>
              </a:spcAft>
              <a:buSzPct val="75000"/>
              <a:buBlip>
                <a:blip r:embed="rId3"/>
              </a:buBlip>
              <a:defRPr sz="1600">
                <a:solidFill>
                  <a:srgbClr val="1A171B"/>
                </a:solidFill>
                <a:latin typeface="Century Gothic" pitchFamily="34" charset="0"/>
              </a:defRPr>
            </a:lvl7pPr>
            <a:lvl8pPr eaLnBrk="0" fontAlgn="base" hangingPunct="0">
              <a:spcAft>
                <a:spcPct val="0"/>
              </a:spcAft>
              <a:buSzPct val="75000"/>
              <a:buBlip>
                <a:blip r:embed="rId3"/>
              </a:buBlip>
              <a:defRPr sz="1600">
                <a:solidFill>
                  <a:srgbClr val="1A171B"/>
                </a:solidFill>
                <a:latin typeface="Century Gothic" pitchFamily="34" charset="0"/>
              </a:defRPr>
            </a:lvl8pPr>
            <a:lvl9pPr eaLnBrk="0" fontAlgn="base" hangingPunct="0">
              <a:spcAft>
                <a:spcPct val="0"/>
              </a:spcAft>
              <a:buSzPct val="75000"/>
              <a:buBlip>
                <a:blip r:embed="rId3"/>
              </a:buBlip>
              <a:defRPr sz="1600">
                <a:solidFill>
                  <a:srgbClr val="1A171B"/>
                </a:solidFill>
                <a:latin typeface="Century Gothic" pitchFamily="34" charset="0"/>
              </a:defRPr>
            </a:lvl9pPr>
          </a:lstStyle>
          <a:p>
            <a:fld id="{23E38AF2-209B-4B4E-8A59-08B2283C74DF}" type="slidenum">
              <a:rPr lang="fr-FR" altLang="en-US" sz="1200" b="0">
                <a:solidFill>
                  <a:srgbClr val="595959"/>
                </a:solidFill>
              </a:rPr>
              <a:pPr/>
              <a:t>15</a:t>
            </a:fld>
            <a:endParaRPr lang="fr-FR" altLang="en-US" sz="1200" b="0" dirty="0">
              <a:solidFill>
                <a:srgbClr val="595959"/>
              </a:solidFill>
            </a:endParaRPr>
          </a:p>
        </p:txBody>
      </p:sp>
      <p:sp>
        <p:nvSpPr>
          <p:cNvPr id="32" name="Espace réservé de la date 3"/>
          <p:cNvSpPr>
            <a:spLocks noGrp="1"/>
          </p:cNvSpPr>
          <p:nvPr>
            <p:ph type="dt" sz="half" idx="4294967295"/>
          </p:nvPr>
        </p:nvSpPr>
        <p:spPr bwMode="auto">
          <a:xfrm>
            <a:off x="710208" y="6376243"/>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3"/>
              </a:buBlip>
              <a:defRPr sz="1600">
                <a:solidFill>
                  <a:srgbClr val="1A171B"/>
                </a:solidFill>
                <a:latin typeface="Century Gothic" pitchFamily="34" charset="0"/>
              </a:defRPr>
            </a:lvl6pPr>
            <a:lvl7pPr eaLnBrk="0" fontAlgn="base" hangingPunct="0">
              <a:spcAft>
                <a:spcPct val="0"/>
              </a:spcAft>
              <a:buSzPct val="75000"/>
              <a:buBlip>
                <a:blip r:embed="rId3"/>
              </a:buBlip>
              <a:defRPr sz="1600">
                <a:solidFill>
                  <a:srgbClr val="1A171B"/>
                </a:solidFill>
                <a:latin typeface="Century Gothic" pitchFamily="34" charset="0"/>
              </a:defRPr>
            </a:lvl7pPr>
            <a:lvl8pPr eaLnBrk="0" fontAlgn="base" hangingPunct="0">
              <a:spcAft>
                <a:spcPct val="0"/>
              </a:spcAft>
              <a:buSzPct val="75000"/>
              <a:buBlip>
                <a:blip r:embed="rId3"/>
              </a:buBlip>
              <a:defRPr sz="1600">
                <a:solidFill>
                  <a:srgbClr val="1A171B"/>
                </a:solidFill>
                <a:latin typeface="Century Gothic" pitchFamily="34" charset="0"/>
              </a:defRPr>
            </a:lvl8pPr>
            <a:lvl9pPr eaLnBrk="0" fontAlgn="base" hangingPunct="0">
              <a:spcAft>
                <a:spcPct val="0"/>
              </a:spcAft>
              <a:buSzPct val="75000"/>
              <a:buBlip>
                <a:blip r:embed="rId3"/>
              </a:buBlip>
              <a:defRPr sz="1600">
                <a:solidFill>
                  <a:srgbClr val="1A171B"/>
                </a:solidFill>
                <a:latin typeface="Century Gothic" pitchFamily="34" charset="0"/>
              </a:defRPr>
            </a:lvl9pPr>
          </a:lstStyle>
          <a:p>
            <a:fld id="{1F8ECFE6-21CB-48E5-8CB8-14FEEE1ACAF5}" type="datetime1">
              <a:rPr lang="fr-FR" altLang="en-US" sz="1200" b="0">
                <a:solidFill>
                  <a:srgbClr val="595959"/>
                </a:solidFill>
              </a:rPr>
              <a:pPr/>
              <a:t>19/11/2013</a:t>
            </a:fld>
            <a:endParaRPr lang="fr-FR" altLang="en-US" sz="1200" b="0" dirty="0">
              <a:solidFill>
                <a:srgbClr val="595959"/>
              </a:solidFill>
            </a:endParaRPr>
          </a:p>
        </p:txBody>
      </p:sp>
    </p:spTree>
    <p:extLst>
      <p:ext uri="{BB962C8B-B14F-4D97-AF65-F5344CB8AC3E}">
        <p14:creationId xmlns:p14="http://schemas.microsoft.com/office/powerpoint/2010/main" val="287940895"/>
      </p:ext>
    </p:extLst>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wipe(up)">
                                      <p:cBhvr>
                                        <p:cTn id="12" dur="137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wipe(up)">
                                      <p:cBhvr>
                                        <p:cTn id="17" dur="1000"/>
                                        <p:tgtEl>
                                          <p:spTgt spid="6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up)">
                                      <p:cBhvr>
                                        <p:cTn id="22" dur="141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feld 20"/>
          <p:cNvSpPr txBox="1"/>
          <p:nvPr/>
        </p:nvSpPr>
        <p:spPr>
          <a:xfrm rot="16200000">
            <a:off x="-2912477" y="2581452"/>
            <a:ext cx="6624739" cy="830997"/>
          </a:xfrm>
          <a:prstGeom prst="rect">
            <a:avLst/>
          </a:prstGeom>
          <a:noFill/>
        </p:spPr>
        <p:txBody>
          <a:bodyPr wrap="square" rtlCol="0">
            <a:spAutoFit/>
          </a:bodyPr>
          <a:lstStyle/>
          <a:p>
            <a:r>
              <a:rPr lang="de-AT" sz="3200" dirty="0" smtClean="0">
                <a:solidFill>
                  <a:schemeClr val="accent3">
                    <a:lumMod val="75000"/>
                  </a:schemeClr>
                </a:solidFill>
              </a:rPr>
              <a:t>Information</a:t>
            </a:r>
            <a:r>
              <a:rPr lang="de-AT" sz="3200" dirty="0" smtClean="0">
                <a:solidFill>
                  <a:schemeClr val="accent2">
                    <a:lumMod val="75000"/>
                  </a:schemeClr>
                </a:solidFill>
              </a:rPr>
              <a:t> </a:t>
            </a:r>
            <a:r>
              <a:rPr lang="de-AT" sz="3200" dirty="0" err="1" smtClean="0">
                <a:solidFill>
                  <a:schemeClr val="accent3">
                    <a:lumMod val="75000"/>
                  </a:schemeClr>
                </a:solidFill>
              </a:rPr>
              <a:t>Viewpoint</a:t>
            </a:r>
            <a:r>
              <a:rPr lang="de-AT" sz="3200" dirty="0" smtClean="0">
                <a:solidFill>
                  <a:schemeClr val="accent3">
                    <a:lumMod val="75000"/>
                  </a:schemeClr>
                </a:solidFill>
              </a:rPr>
              <a:t> </a:t>
            </a:r>
          </a:p>
          <a:p>
            <a:r>
              <a:rPr lang="de-AT" sz="1600" dirty="0" err="1" smtClean="0">
                <a:solidFill>
                  <a:schemeClr val="accent3">
                    <a:lumMod val="75000"/>
                  </a:schemeClr>
                </a:solidFill>
              </a:rPr>
              <a:t>relationships</a:t>
            </a:r>
            <a:r>
              <a:rPr lang="de-AT" sz="1600" dirty="0" smtClean="0">
                <a:solidFill>
                  <a:schemeClr val="accent3">
                    <a:lumMod val="75000"/>
                  </a:schemeClr>
                </a:solidFill>
              </a:rPr>
              <a:t> (</a:t>
            </a:r>
            <a:r>
              <a:rPr lang="de-AT" sz="1600" dirty="0" err="1" smtClean="0">
                <a:solidFill>
                  <a:schemeClr val="accent3">
                    <a:lumMod val="75000"/>
                  </a:schemeClr>
                </a:solidFill>
              </a:rPr>
              <a:t>properties</a:t>
            </a:r>
            <a:r>
              <a:rPr lang="de-AT" sz="1600" dirty="0" smtClean="0">
                <a:solidFill>
                  <a:schemeClr val="accent3">
                    <a:lumMod val="75000"/>
                  </a:schemeClr>
                </a:solidFill>
              </a:rPr>
              <a:t>)</a:t>
            </a:r>
            <a:endParaRPr lang="de-AT" sz="1600" dirty="0">
              <a:solidFill>
                <a:schemeClr val="accent3">
                  <a:lumMod val="75000"/>
                </a:schemeClr>
              </a:solidFill>
            </a:endParaRPr>
          </a:p>
        </p:txBody>
      </p:sp>
      <p:sp>
        <p:nvSpPr>
          <p:cNvPr id="12" name="Textfeld 11"/>
          <p:cNvSpPr txBox="1"/>
          <p:nvPr/>
        </p:nvSpPr>
        <p:spPr>
          <a:xfrm>
            <a:off x="3397455" y="5189028"/>
            <a:ext cx="1580689" cy="338554"/>
          </a:xfrm>
          <a:prstGeom prst="rect">
            <a:avLst/>
          </a:prstGeom>
          <a:noFill/>
        </p:spPr>
        <p:txBody>
          <a:bodyPr wrap="none" rtlCol="0">
            <a:spAutoFit/>
          </a:bodyPr>
          <a:lstStyle/>
          <a:p>
            <a:r>
              <a:rPr lang="de-AT" sz="1600" i="1">
                <a:solidFill>
                  <a:schemeClr val="accent3">
                    <a:lumMod val="75000"/>
                  </a:schemeClr>
                </a:solidFill>
              </a:rPr>
              <a:t>a</a:t>
            </a:r>
            <a:r>
              <a:rPr lang="de-AT" sz="1600" i="1" smtClean="0">
                <a:solidFill>
                  <a:schemeClr val="accent3">
                    <a:lumMod val="75000"/>
                  </a:schemeClr>
                </a:solidFill>
              </a:rPr>
              <a:t>nnotatedAction</a:t>
            </a:r>
          </a:p>
        </p:txBody>
      </p:sp>
      <p:sp>
        <p:nvSpPr>
          <p:cNvPr id="13" name="Rechteck 12"/>
          <p:cNvSpPr/>
          <p:nvPr/>
        </p:nvSpPr>
        <p:spPr>
          <a:xfrm>
            <a:off x="5210227" y="4941168"/>
            <a:ext cx="1954061" cy="369332"/>
          </a:xfrm>
          <a:prstGeom prst="rect">
            <a:avLst/>
          </a:prstGeom>
          <a:solidFill>
            <a:schemeClr val="accent3">
              <a:lumMod val="40000"/>
              <a:lumOff val="60000"/>
            </a:schemeClr>
          </a:solidFill>
          <a:ln w="25400">
            <a:solidFill>
              <a:schemeClr val="accent3">
                <a:lumMod val="50000"/>
              </a:schemeClr>
            </a:solidFill>
          </a:ln>
        </p:spPr>
        <p:txBody>
          <a:bodyPr wrap="none">
            <a:spAutoFit/>
          </a:bodyPr>
          <a:lstStyle/>
          <a:p>
            <a:r>
              <a:rPr lang="de-AT" dirty="0" smtClean="0">
                <a:solidFill>
                  <a:schemeClr val="accent3">
                    <a:lumMod val="75000"/>
                  </a:schemeClr>
                </a:solidFill>
              </a:rPr>
              <a:t>Information Action</a:t>
            </a:r>
            <a:endParaRPr lang="de-AT" dirty="0">
              <a:solidFill>
                <a:schemeClr val="accent3">
                  <a:lumMod val="75000"/>
                </a:schemeClr>
              </a:solidFill>
            </a:endParaRPr>
          </a:p>
        </p:txBody>
      </p:sp>
      <p:sp>
        <p:nvSpPr>
          <p:cNvPr id="15" name="Rechteck 14"/>
          <p:cNvSpPr/>
          <p:nvPr/>
        </p:nvSpPr>
        <p:spPr>
          <a:xfrm>
            <a:off x="1608304" y="4947924"/>
            <a:ext cx="1712905" cy="369332"/>
          </a:xfrm>
          <a:prstGeom prst="rect">
            <a:avLst/>
          </a:prstGeom>
          <a:solidFill>
            <a:schemeClr val="accent3">
              <a:lumMod val="40000"/>
              <a:lumOff val="60000"/>
            </a:schemeClr>
          </a:solidFill>
          <a:ln w="25400">
            <a:solidFill>
              <a:schemeClr val="accent3">
                <a:lumMod val="50000"/>
              </a:schemeClr>
            </a:solidFill>
          </a:ln>
        </p:spPr>
        <p:txBody>
          <a:bodyPr wrap="none">
            <a:spAutoFit/>
          </a:bodyPr>
          <a:lstStyle/>
          <a:p>
            <a:r>
              <a:rPr lang="de-AT" smtClean="0">
                <a:solidFill>
                  <a:schemeClr val="accent3">
                    <a:lumMod val="75000"/>
                  </a:schemeClr>
                </a:solidFill>
              </a:rPr>
              <a:t>Annotate Action</a:t>
            </a:r>
            <a:endParaRPr lang="de-AT">
              <a:solidFill>
                <a:schemeClr val="accent3">
                  <a:lumMod val="75000"/>
                </a:schemeClr>
              </a:solidFill>
            </a:endParaRPr>
          </a:p>
        </p:txBody>
      </p:sp>
      <p:cxnSp>
        <p:nvCxnSpPr>
          <p:cNvPr id="16" name="Gerade Verbindung mit Pfeil 15"/>
          <p:cNvCxnSpPr>
            <a:stCxn id="15" idx="3"/>
            <a:endCxn id="13" idx="1"/>
          </p:cNvCxnSpPr>
          <p:nvPr/>
        </p:nvCxnSpPr>
        <p:spPr>
          <a:xfrm flipV="1">
            <a:off x="3321209" y="5125834"/>
            <a:ext cx="1889018" cy="6756"/>
          </a:xfrm>
          <a:prstGeom prst="straightConnector1">
            <a:avLst/>
          </a:prstGeom>
          <a:ln w="254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7" name="Textfeld 16"/>
          <p:cNvSpPr txBox="1"/>
          <p:nvPr/>
        </p:nvSpPr>
        <p:spPr>
          <a:xfrm>
            <a:off x="3693284" y="1475571"/>
            <a:ext cx="1250086" cy="338554"/>
          </a:xfrm>
          <a:prstGeom prst="rect">
            <a:avLst/>
          </a:prstGeom>
          <a:noFill/>
        </p:spPr>
        <p:txBody>
          <a:bodyPr wrap="none" rtlCol="0">
            <a:spAutoFit/>
          </a:bodyPr>
          <a:lstStyle/>
          <a:p>
            <a:r>
              <a:rPr lang="de-AT" sz="1600" i="1">
                <a:solidFill>
                  <a:schemeClr val="accent3">
                    <a:lumMod val="75000"/>
                  </a:schemeClr>
                </a:solidFill>
              </a:rPr>
              <a:t>c</a:t>
            </a:r>
            <a:r>
              <a:rPr lang="de-AT" sz="1600" i="1" smtClean="0">
                <a:solidFill>
                  <a:schemeClr val="accent3">
                    <a:lumMod val="75000"/>
                  </a:schemeClr>
                </a:solidFill>
              </a:rPr>
              <a:t>reateObject</a:t>
            </a:r>
          </a:p>
        </p:txBody>
      </p:sp>
      <p:sp>
        <p:nvSpPr>
          <p:cNvPr id="20" name="Rechteck 19"/>
          <p:cNvSpPr/>
          <p:nvPr/>
        </p:nvSpPr>
        <p:spPr>
          <a:xfrm>
            <a:off x="5123792" y="1268760"/>
            <a:ext cx="1968488" cy="369332"/>
          </a:xfrm>
          <a:prstGeom prst="rect">
            <a:avLst/>
          </a:prstGeom>
          <a:solidFill>
            <a:schemeClr val="accent3">
              <a:lumMod val="40000"/>
              <a:lumOff val="60000"/>
            </a:schemeClr>
          </a:solidFill>
          <a:ln w="25400">
            <a:solidFill>
              <a:schemeClr val="accent3">
                <a:lumMod val="50000"/>
              </a:schemeClr>
            </a:solidFill>
          </a:ln>
        </p:spPr>
        <p:txBody>
          <a:bodyPr wrap="none">
            <a:spAutoFit/>
          </a:bodyPr>
          <a:lstStyle/>
          <a:p>
            <a:r>
              <a:rPr lang="de-AT" smtClean="0">
                <a:solidFill>
                  <a:schemeClr val="accent3">
                    <a:lumMod val="75000"/>
                  </a:schemeClr>
                </a:solidFill>
              </a:rPr>
              <a:t>Information Object</a:t>
            </a:r>
            <a:endParaRPr lang="de-AT">
              <a:solidFill>
                <a:schemeClr val="accent3">
                  <a:lumMod val="75000"/>
                </a:schemeClr>
              </a:solidFill>
            </a:endParaRPr>
          </a:p>
        </p:txBody>
      </p:sp>
      <p:sp>
        <p:nvSpPr>
          <p:cNvPr id="24" name="Rechteck 23"/>
          <p:cNvSpPr/>
          <p:nvPr/>
        </p:nvSpPr>
        <p:spPr>
          <a:xfrm>
            <a:off x="1521869" y="1275516"/>
            <a:ext cx="1954061" cy="369332"/>
          </a:xfrm>
          <a:prstGeom prst="rect">
            <a:avLst/>
          </a:prstGeom>
          <a:solidFill>
            <a:schemeClr val="accent3">
              <a:lumMod val="40000"/>
              <a:lumOff val="60000"/>
            </a:schemeClr>
          </a:solidFill>
          <a:ln w="25400">
            <a:solidFill>
              <a:schemeClr val="accent3">
                <a:lumMod val="50000"/>
              </a:schemeClr>
            </a:solidFill>
          </a:ln>
        </p:spPr>
        <p:txBody>
          <a:bodyPr wrap="none">
            <a:spAutoFit/>
          </a:bodyPr>
          <a:lstStyle/>
          <a:p>
            <a:r>
              <a:rPr lang="de-AT" dirty="0" smtClean="0">
                <a:solidFill>
                  <a:schemeClr val="accent3">
                    <a:lumMod val="75000"/>
                  </a:schemeClr>
                </a:solidFill>
              </a:rPr>
              <a:t>Information Action</a:t>
            </a:r>
            <a:endParaRPr lang="de-AT" dirty="0">
              <a:solidFill>
                <a:schemeClr val="accent3">
                  <a:lumMod val="75000"/>
                </a:schemeClr>
              </a:solidFill>
            </a:endParaRPr>
          </a:p>
        </p:txBody>
      </p:sp>
      <p:cxnSp>
        <p:nvCxnSpPr>
          <p:cNvPr id="25" name="Gerade Verbindung mit Pfeil 24"/>
          <p:cNvCxnSpPr>
            <a:stCxn id="24" idx="3"/>
            <a:endCxn id="20" idx="1"/>
          </p:cNvCxnSpPr>
          <p:nvPr/>
        </p:nvCxnSpPr>
        <p:spPr>
          <a:xfrm flipV="1">
            <a:off x="3475930" y="1453426"/>
            <a:ext cx="1647862" cy="6756"/>
          </a:xfrm>
          <a:prstGeom prst="straightConnector1">
            <a:avLst/>
          </a:prstGeom>
          <a:ln w="254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6" name="Textfeld 25"/>
          <p:cNvSpPr txBox="1"/>
          <p:nvPr/>
        </p:nvSpPr>
        <p:spPr>
          <a:xfrm>
            <a:off x="3779719" y="4530606"/>
            <a:ext cx="1096519" cy="338554"/>
          </a:xfrm>
          <a:prstGeom prst="rect">
            <a:avLst/>
          </a:prstGeom>
          <a:noFill/>
        </p:spPr>
        <p:txBody>
          <a:bodyPr wrap="none" rtlCol="0">
            <a:spAutoFit/>
          </a:bodyPr>
          <a:lstStyle/>
          <a:p>
            <a:r>
              <a:rPr lang="de-AT" sz="1600" i="1" dirty="0" err="1">
                <a:solidFill>
                  <a:schemeClr val="accent3">
                    <a:lumMod val="75000"/>
                  </a:schemeClr>
                </a:solidFill>
              </a:rPr>
              <a:t>d</a:t>
            </a:r>
            <a:r>
              <a:rPr lang="de-AT" sz="1600" i="1" dirty="0" err="1" smtClean="0">
                <a:solidFill>
                  <a:schemeClr val="accent3">
                    <a:lumMod val="75000"/>
                  </a:schemeClr>
                </a:solidFill>
              </a:rPr>
              <a:t>elegateTo</a:t>
            </a:r>
            <a:endParaRPr lang="de-AT" sz="1600" i="1" dirty="0" smtClean="0">
              <a:solidFill>
                <a:schemeClr val="accent3">
                  <a:lumMod val="75000"/>
                </a:schemeClr>
              </a:solidFill>
            </a:endParaRPr>
          </a:p>
        </p:txBody>
      </p:sp>
      <p:sp>
        <p:nvSpPr>
          <p:cNvPr id="27" name="Rechteck 26"/>
          <p:cNvSpPr/>
          <p:nvPr/>
        </p:nvSpPr>
        <p:spPr>
          <a:xfrm>
            <a:off x="5210227" y="4345940"/>
            <a:ext cx="1954061" cy="369332"/>
          </a:xfrm>
          <a:prstGeom prst="rect">
            <a:avLst/>
          </a:prstGeom>
          <a:solidFill>
            <a:schemeClr val="accent3">
              <a:lumMod val="40000"/>
              <a:lumOff val="60000"/>
            </a:schemeClr>
          </a:solidFill>
          <a:ln w="25400">
            <a:solidFill>
              <a:schemeClr val="accent3">
                <a:lumMod val="50000"/>
              </a:schemeClr>
            </a:solidFill>
          </a:ln>
        </p:spPr>
        <p:txBody>
          <a:bodyPr wrap="none">
            <a:spAutoFit/>
          </a:bodyPr>
          <a:lstStyle/>
          <a:p>
            <a:r>
              <a:rPr lang="de-AT" smtClean="0">
                <a:solidFill>
                  <a:schemeClr val="accent3">
                    <a:lumMod val="75000"/>
                  </a:schemeClr>
                </a:solidFill>
              </a:rPr>
              <a:t>Information Action</a:t>
            </a:r>
            <a:endParaRPr lang="de-AT">
              <a:solidFill>
                <a:schemeClr val="accent3">
                  <a:lumMod val="75000"/>
                </a:schemeClr>
              </a:solidFill>
            </a:endParaRPr>
          </a:p>
        </p:txBody>
      </p:sp>
      <p:sp>
        <p:nvSpPr>
          <p:cNvPr id="28" name="Rechteck 27"/>
          <p:cNvSpPr/>
          <p:nvPr/>
        </p:nvSpPr>
        <p:spPr>
          <a:xfrm>
            <a:off x="1561237" y="4352696"/>
            <a:ext cx="1954061" cy="369332"/>
          </a:xfrm>
          <a:prstGeom prst="rect">
            <a:avLst/>
          </a:prstGeom>
          <a:solidFill>
            <a:schemeClr val="accent3">
              <a:lumMod val="40000"/>
              <a:lumOff val="60000"/>
            </a:schemeClr>
          </a:solidFill>
          <a:ln w="25400">
            <a:solidFill>
              <a:schemeClr val="accent3">
                <a:lumMod val="50000"/>
              </a:schemeClr>
            </a:solidFill>
          </a:ln>
        </p:spPr>
        <p:txBody>
          <a:bodyPr wrap="none">
            <a:spAutoFit/>
          </a:bodyPr>
          <a:lstStyle/>
          <a:p>
            <a:r>
              <a:rPr lang="de-AT" dirty="0" smtClean="0">
                <a:solidFill>
                  <a:schemeClr val="accent3">
                    <a:lumMod val="75000"/>
                  </a:schemeClr>
                </a:solidFill>
              </a:rPr>
              <a:t>Information Action</a:t>
            </a:r>
            <a:endParaRPr lang="de-AT" dirty="0">
              <a:solidFill>
                <a:schemeClr val="accent3">
                  <a:lumMod val="75000"/>
                </a:schemeClr>
              </a:solidFill>
            </a:endParaRPr>
          </a:p>
        </p:txBody>
      </p:sp>
      <p:cxnSp>
        <p:nvCxnSpPr>
          <p:cNvPr id="29" name="Gerade Verbindung mit Pfeil 28"/>
          <p:cNvCxnSpPr>
            <a:stCxn id="28" idx="3"/>
            <a:endCxn id="27" idx="1"/>
          </p:cNvCxnSpPr>
          <p:nvPr/>
        </p:nvCxnSpPr>
        <p:spPr>
          <a:xfrm flipV="1">
            <a:off x="3515298" y="4530606"/>
            <a:ext cx="1694929" cy="6756"/>
          </a:xfrm>
          <a:prstGeom prst="straightConnector1">
            <a:avLst/>
          </a:prstGeom>
          <a:ln w="254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0" name="Textfeld 29"/>
          <p:cNvSpPr txBox="1"/>
          <p:nvPr/>
        </p:nvSpPr>
        <p:spPr>
          <a:xfrm>
            <a:off x="3717556" y="886532"/>
            <a:ext cx="1189172" cy="338554"/>
          </a:xfrm>
          <a:prstGeom prst="rect">
            <a:avLst/>
          </a:prstGeom>
          <a:noFill/>
        </p:spPr>
        <p:txBody>
          <a:bodyPr wrap="none" rtlCol="0">
            <a:spAutoFit/>
          </a:bodyPr>
          <a:lstStyle/>
          <a:p>
            <a:r>
              <a:rPr lang="de-AT" sz="1600" i="1" smtClean="0">
                <a:solidFill>
                  <a:schemeClr val="accent3">
                    <a:lumMod val="75000"/>
                  </a:schemeClr>
                </a:solidFill>
              </a:rPr>
              <a:t>modifyState</a:t>
            </a:r>
          </a:p>
        </p:txBody>
      </p:sp>
      <p:sp>
        <p:nvSpPr>
          <p:cNvPr id="31" name="Rechteck 30"/>
          <p:cNvSpPr/>
          <p:nvPr/>
        </p:nvSpPr>
        <p:spPr>
          <a:xfrm>
            <a:off x="5148064" y="679721"/>
            <a:ext cx="3599255" cy="369332"/>
          </a:xfrm>
          <a:prstGeom prst="rect">
            <a:avLst/>
          </a:prstGeom>
          <a:solidFill>
            <a:schemeClr val="accent3">
              <a:lumMod val="40000"/>
              <a:lumOff val="60000"/>
            </a:schemeClr>
          </a:solidFill>
          <a:ln w="25400">
            <a:solidFill>
              <a:schemeClr val="accent3">
                <a:lumMod val="50000"/>
              </a:schemeClr>
            </a:solidFill>
          </a:ln>
        </p:spPr>
        <p:txBody>
          <a:bodyPr wrap="none">
            <a:spAutoFit/>
          </a:bodyPr>
          <a:lstStyle/>
          <a:p>
            <a:r>
              <a:rPr lang="de-AT" smtClean="0">
                <a:solidFill>
                  <a:schemeClr val="accent3">
                    <a:lumMod val="75000"/>
                  </a:schemeClr>
                </a:solidFill>
              </a:rPr>
              <a:t>Information Object (Data/Metadata)</a:t>
            </a:r>
            <a:endParaRPr lang="de-AT">
              <a:solidFill>
                <a:schemeClr val="accent3">
                  <a:lumMod val="75000"/>
                </a:schemeClr>
              </a:solidFill>
            </a:endParaRPr>
          </a:p>
        </p:txBody>
      </p:sp>
      <p:sp>
        <p:nvSpPr>
          <p:cNvPr id="32" name="Rechteck 31"/>
          <p:cNvSpPr/>
          <p:nvPr/>
        </p:nvSpPr>
        <p:spPr>
          <a:xfrm>
            <a:off x="1499074" y="686477"/>
            <a:ext cx="1954061" cy="369332"/>
          </a:xfrm>
          <a:prstGeom prst="rect">
            <a:avLst/>
          </a:prstGeom>
          <a:solidFill>
            <a:schemeClr val="accent3">
              <a:lumMod val="40000"/>
              <a:lumOff val="60000"/>
            </a:schemeClr>
          </a:solidFill>
          <a:ln w="25400">
            <a:solidFill>
              <a:schemeClr val="accent3">
                <a:lumMod val="50000"/>
              </a:schemeClr>
            </a:solidFill>
          </a:ln>
        </p:spPr>
        <p:txBody>
          <a:bodyPr wrap="none">
            <a:spAutoFit/>
          </a:bodyPr>
          <a:lstStyle/>
          <a:p>
            <a:r>
              <a:rPr lang="de-AT" dirty="0" smtClean="0">
                <a:solidFill>
                  <a:schemeClr val="accent3">
                    <a:lumMod val="75000"/>
                  </a:schemeClr>
                </a:solidFill>
              </a:rPr>
              <a:t>Information Action</a:t>
            </a:r>
            <a:endParaRPr lang="de-AT" dirty="0">
              <a:solidFill>
                <a:schemeClr val="accent3">
                  <a:lumMod val="75000"/>
                </a:schemeClr>
              </a:solidFill>
            </a:endParaRPr>
          </a:p>
        </p:txBody>
      </p:sp>
      <p:cxnSp>
        <p:nvCxnSpPr>
          <p:cNvPr id="33" name="Gerade Verbindung mit Pfeil 32"/>
          <p:cNvCxnSpPr>
            <a:stCxn id="32" idx="3"/>
            <a:endCxn id="31" idx="1"/>
          </p:cNvCxnSpPr>
          <p:nvPr/>
        </p:nvCxnSpPr>
        <p:spPr>
          <a:xfrm flipV="1">
            <a:off x="3453135" y="864387"/>
            <a:ext cx="1694929" cy="6756"/>
          </a:xfrm>
          <a:prstGeom prst="straightConnector1">
            <a:avLst/>
          </a:prstGeom>
          <a:ln w="254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4" name="Rechteck 33"/>
          <p:cNvSpPr/>
          <p:nvPr/>
        </p:nvSpPr>
        <p:spPr>
          <a:xfrm>
            <a:off x="5196654" y="2862190"/>
            <a:ext cx="1968488" cy="369332"/>
          </a:xfrm>
          <a:prstGeom prst="rect">
            <a:avLst/>
          </a:prstGeom>
          <a:solidFill>
            <a:schemeClr val="accent3">
              <a:lumMod val="40000"/>
              <a:lumOff val="60000"/>
            </a:schemeClr>
          </a:solidFill>
          <a:ln w="25400">
            <a:solidFill>
              <a:schemeClr val="accent3">
                <a:lumMod val="50000"/>
              </a:schemeClr>
            </a:solidFill>
          </a:ln>
        </p:spPr>
        <p:txBody>
          <a:bodyPr wrap="none">
            <a:spAutoFit/>
          </a:bodyPr>
          <a:lstStyle/>
          <a:p>
            <a:r>
              <a:rPr lang="de-AT" smtClean="0">
                <a:solidFill>
                  <a:schemeClr val="accent3">
                    <a:lumMod val="75000"/>
                  </a:schemeClr>
                </a:solidFill>
              </a:rPr>
              <a:t>Information Object</a:t>
            </a:r>
            <a:endParaRPr lang="de-AT">
              <a:solidFill>
                <a:schemeClr val="accent3">
                  <a:lumMod val="75000"/>
                </a:schemeClr>
              </a:solidFill>
            </a:endParaRPr>
          </a:p>
        </p:txBody>
      </p:sp>
      <p:sp>
        <p:nvSpPr>
          <p:cNvPr id="35" name="Rechteck 34"/>
          <p:cNvSpPr/>
          <p:nvPr/>
        </p:nvSpPr>
        <p:spPr>
          <a:xfrm>
            <a:off x="1547664" y="2868946"/>
            <a:ext cx="1968488" cy="369332"/>
          </a:xfrm>
          <a:prstGeom prst="rect">
            <a:avLst/>
          </a:prstGeom>
          <a:solidFill>
            <a:schemeClr val="accent3">
              <a:lumMod val="40000"/>
              <a:lumOff val="60000"/>
            </a:schemeClr>
          </a:solidFill>
          <a:ln w="25400">
            <a:solidFill>
              <a:schemeClr val="accent3">
                <a:lumMod val="50000"/>
              </a:schemeClr>
            </a:solidFill>
          </a:ln>
        </p:spPr>
        <p:txBody>
          <a:bodyPr wrap="none">
            <a:spAutoFit/>
          </a:bodyPr>
          <a:lstStyle/>
          <a:p>
            <a:r>
              <a:rPr lang="de-AT" smtClean="0">
                <a:solidFill>
                  <a:schemeClr val="accent3">
                    <a:lumMod val="75000"/>
                  </a:schemeClr>
                </a:solidFill>
              </a:rPr>
              <a:t>Information Object</a:t>
            </a:r>
            <a:endParaRPr lang="de-AT">
              <a:solidFill>
                <a:schemeClr val="accent3">
                  <a:lumMod val="75000"/>
                </a:schemeClr>
              </a:solidFill>
            </a:endParaRPr>
          </a:p>
        </p:txBody>
      </p:sp>
      <p:cxnSp>
        <p:nvCxnSpPr>
          <p:cNvPr id="36" name="Gerade Verbindung mit Pfeil 35"/>
          <p:cNvCxnSpPr>
            <a:stCxn id="35" idx="3"/>
            <a:endCxn id="34" idx="1"/>
          </p:cNvCxnSpPr>
          <p:nvPr/>
        </p:nvCxnSpPr>
        <p:spPr>
          <a:xfrm flipV="1">
            <a:off x="3516152" y="3046856"/>
            <a:ext cx="1680502" cy="6756"/>
          </a:xfrm>
          <a:prstGeom prst="straightConnector1">
            <a:avLst/>
          </a:prstGeom>
          <a:ln w="254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7" name="Textfeld 36"/>
          <p:cNvSpPr txBox="1"/>
          <p:nvPr/>
        </p:nvSpPr>
        <p:spPr>
          <a:xfrm>
            <a:off x="3858799" y="3090446"/>
            <a:ext cx="732893" cy="338554"/>
          </a:xfrm>
          <a:prstGeom prst="rect">
            <a:avLst/>
          </a:prstGeom>
          <a:noFill/>
        </p:spPr>
        <p:txBody>
          <a:bodyPr wrap="none" rtlCol="0">
            <a:spAutoFit/>
          </a:bodyPr>
          <a:lstStyle/>
          <a:p>
            <a:r>
              <a:rPr lang="de-AT" sz="1600" i="1" smtClean="0">
                <a:solidFill>
                  <a:schemeClr val="accent3">
                    <a:lumMod val="75000"/>
                  </a:schemeClr>
                </a:solidFill>
              </a:rPr>
              <a:t>partOf</a:t>
            </a:r>
          </a:p>
        </p:txBody>
      </p:sp>
      <p:sp>
        <p:nvSpPr>
          <p:cNvPr id="38" name="Textfeld 37"/>
          <p:cNvSpPr txBox="1"/>
          <p:nvPr/>
        </p:nvSpPr>
        <p:spPr>
          <a:xfrm>
            <a:off x="3523416" y="3947534"/>
            <a:ext cx="1711046" cy="338554"/>
          </a:xfrm>
          <a:prstGeom prst="rect">
            <a:avLst/>
          </a:prstGeom>
          <a:noFill/>
        </p:spPr>
        <p:txBody>
          <a:bodyPr wrap="none" rtlCol="0">
            <a:spAutoFit/>
          </a:bodyPr>
          <a:lstStyle/>
          <a:p>
            <a:r>
              <a:rPr lang="de-AT" sz="1600" i="1" smtClean="0">
                <a:solidFill>
                  <a:schemeClr val="accent3">
                    <a:lumMod val="75000"/>
                  </a:schemeClr>
                </a:solidFill>
              </a:rPr>
              <a:t>predecessorAction</a:t>
            </a:r>
          </a:p>
        </p:txBody>
      </p:sp>
      <p:sp>
        <p:nvSpPr>
          <p:cNvPr id="39" name="Rechteck 38"/>
          <p:cNvSpPr/>
          <p:nvPr/>
        </p:nvSpPr>
        <p:spPr>
          <a:xfrm>
            <a:off x="5220072" y="3769876"/>
            <a:ext cx="1954061" cy="369332"/>
          </a:xfrm>
          <a:prstGeom prst="rect">
            <a:avLst/>
          </a:prstGeom>
          <a:solidFill>
            <a:schemeClr val="accent3">
              <a:lumMod val="40000"/>
              <a:lumOff val="60000"/>
            </a:schemeClr>
          </a:solidFill>
          <a:ln w="25400">
            <a:solidFill>
              <a:schemeClr val="accent3">
                <a:lumMod val="50000"/>
              </a:schemeClr>
            </a:solidFill>
          </a:ln>
        </p:spPr>
        <p:txBody>
          <a:bodyPr wrap="none">
            <a:spAutoFit/>
          </a:bodyPr>
          <a:lstStyle/>
          <a:p>
            <a:r>
              <a:rPr lang="de-AT" smtClean="0">
                <a:solidFill>
                  <a:schemeClr val="accent3">
                    <a:lumMod val="75000"/>
                  </a:schemeClr>
                </a:solidFill>
              </a:rPr>
              <a:t>Information Action</a:t>
            </a:r>
            <a:endParaRPr lang="de-AT">
              <a:solidFill>
                <a:schemeClr val="accent3">
                  <a:lumMod val="75000"/>
                </a:schemeClr>
              </a:solidFill>
            </a:endParaRPr>
          </a:p>
        </p:txBody>
      </p:sp>
      <p:sp>
        <p:nvSpPr>
          <p:cNvPr id="40" name="Rechteck 39"/>
          <p:cNvSpPr/>
          <p:nvPr/>
        </p:nvSpPr>
        <p:spPr>
          <a:xfrm>
            <a:off x="1547664" y="3776632"/>
            <a:ext cx="1954061" cy="369332"/>
          </a:xfrm>
          <a:prstGeom prst="rect">
            <a:avLst/>
          </a:prstGeom>
          <a:solidFill>
            <a:schemeClr val="accent3">
              <a:lumMod val="40000"/>
              <a:lumOff val="60000"/>
            </a:schemeClr>
          </a:solidFill>
          <a:ln w="25400">
            <a:solidFill>
              <a:schemeClr val="accent3">
                <a:lumMod val="50000"/>
              </a:schemeClr>
            </a:solidFill>
          </a:ln>
        </p:spPr>
        <p:txBody>
          <a:bodyPr wrap="none">
            <a:spAutoFit/>
          </a:bodyPr>
          <a:lstStyle/>
          <a:p>
            <a:r>
              <a:rPr lang="de-AT" smtClean="0">
                <a:solidFill>
                  <a:schemeClr val="accent3">
                    <a:lumMod val="75000"/>
                  </a:schemeClr>
                </a:solidFill>
              </a:rPr>
              <a:t>Information Action</a:t>
            </a:r>
            <a:endParaRPr lang="de-AT">
              <a:solidFill>
                <a:schemeClr val="accent3">
                  <a:lumMod val="75000"/>
                </a:schemeClr>
              </a:solidFill>
            </a:endParaRPr>
          </a:p>
        </p:txBody>
      </p:sp>
      <p:cxnSp>
        <p:nvCxnSpPr>
          <p:cNvPr id="41" name="Gerade Verbindung mit Pfeil 40"/>
          <p:cNvCxnSpPr>
            <a:stCxn id="40" idx="3"/>
            <a:endCxn id="39" idx="1"/>
          </p:cNvCxnSpPr>
          <p:nvPr/>
        </p:nvCxnSpPr>
        <p:spPr>
          <a:xfrm flipV="1">
            <a:off x="3501725" y="3954542"/>
            <a:ext cx="1718347" cy="6756"/>
          </a:xfrm>
          <a:prstGeom prst="straightConnector1">
            <a:avLst/>
          </a:prstGeom>
          <a:ln w="254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42" name="Textfeld 41"/>
          <p:cNvSpPr txBox="1"/>
          <p:nvPr/>
        </p:nvSpPr>
        <p:spPr>
          <a:xfrm>
            <a:off x="3707904" y="2132856"/>
            <a:ext cx="1010213" cy="338554"/>
          </a:xfrm>
          <a:prstGeom prst="rect">
            <a:avLst/>
          </a:prstGeom>
          <a:noFill/>
        </p:spPr>
        <p:txBody>
          <a:bodyPr wrap="none" rtlCol="0">
            <a:spAutoFit/>
          </a:bodyPr>
          <a:lstStyle/>
          <a:p>
            <a:r>
              <a:rPr lang="de-AT" sz="1600" i="1" dirty="0" err="1" smtClean="0">
                <a:solidFill>
                  <a:schemeClr val="accent3">
                    <a:lumMod val="75000"/>
                  </a:schemeClr>
                </a:solidFill>
              </a:rPr>
              <a:t>useObject</a:t>
            </a:r>
            <a:endParaRPr lang="de-AT" sz="1600" i="1" dirty="0" smtClean="0">
              <a:solidFill>
                <a:schemeClr val="accent3">
                  <a:lumMod val="75000"/>
                </a:schemeClr>
              </a:solidFill>
            </a:endParaRPr>
          </a:p>
        </p:txBody>
      </p:sp>
      <p:sp>
        <p:nvSpPr>
          <p:cNvPr id="43" name="Rechteck 42"/>
          <p:cNvSpPr/>
          <p:nvPr/>
        </p:nvSpPr>
        <p:spPr>
          <a:xfrm>
            <a:off x="5149587" y="1886133"/>
            <a:ext cx="1968488" cy="369332"/>
          </a:xfrm>
          <a:prstGeom prst="rect">
            <a:avLst/>
          </a:prstGeom>
          <a:solidFill>
            <a:schemeClr val="accent3">
              <a:lumMod val="40000"/>
              <a:lumOff val="60000"/>
            </a:schemeClr>
          </a:solidFill>
          <a:ln w="25400">
            <a:solidFill>
              <a:schemeClr val="accent3">
                <a:lumMod val="50000"/>
              </a:schemeClr>
            </a:solidFill>
          </a:ln>
        </p:spPr>
        <p:txBody>
          <a:bodyPr wrap="none">
            <a:spAutoFit/>
          </a:bodyPr>
          <a:lstStyle/>
          <a:p>
            <a:r>
              <a:rPr lang="de-AT" smtClean="0">
                <a:solidFill>
                  <a:schemeClr val="accent3">
                    <a:lumMod val="75000"/>
                  </a:schemeClr>
                </a:solidFill>
              </a:rPr>
              <a:t>Information Object</a:t>
            </a:r>
            <a:endParaRPr lang="de-AT">
              <a:solidFill>
                <a:schemeClr val="accent3">
                  <a:lumMod val="75000"/>
                </a:schemeClr>
              </a:solidFill>
            </a:endParaRPr>
          </a:p>
        </p:txBody>
      </p:sp>
      <p:sp>
        <p:nvSpPr>
          <p:cNvPr id="44" name="Rechteck 43"/>
          <p:cNvSpPr/>
          <p:nvPr/>
        </p:nvSpPr>
        <p:spPr>
          <a:xfrm>
            <a:off x="1547664" y="1892889"/>
            <a:ext cx="1954061" cy="369332"/>
          </a:xfrm>
          <a:prstGeom prst="rect">
            <a:avLst/>
          </a:prstGeom>
          <a:solidFill>
            <a:schemeClr val="accent3">
              <a:lumMod val="40000"/>
              <a:lumOff val="60000"/>
            </a:schemeClr>
          </a:solidFill>
          <a:ln w="25400">
            <a:solidFill>
              <a:schemeClr val="accent3">
                <a:lumMod val="50000"/>
              </a:schemeClr>
            </a:solidFill>
          </a:ln>
        </p:spPr>
        <p:txBody>
          <a:bodyPr wrap="none">
            <a:spAutoFit/>
          </a:bodyPr>
          <a:lstStyle/>
          <a:p>
            <a:r>
              <a:rPr lang="de-AT" smtClean="0">
                <a:solidFill>
                  <a:schemeClr val="accent3">
                    <a:lumMod val="75000"/>
                  </a:schemeClr>
                </a:solidFill>
              </a:rPr>
              <a:t>Information Action</a:t>
            </a:r>
            <a:endParaRPr lang="de-AT">
              <a:solidFill>
                <a:schemeClr val="accent3">
                  <a:lumMod val="75000"/>
                </a:schemeClr>
              </a:solidFill>
            </a:endParaRPr>
          </a:p>
        </p:txBody>
      </p:sp>
      <p:cxnSp>
        <p:nvCxnSpPr>
          <p:cNvPr id="45" name="Gerade Verbindung mit Pfeil 44"/>
          <p:cNvCxnSpPr>
            <a:stCxn id="44" idx="3"/>
            <a:endCxn id="43" idx="1"/>
          </p:cNvCxnSpPr>
          <p:nvPr/>
        </p:nvCxnSpPr>
        <p:spPr>
          <a:xfrm flipV="1">
            <a:off x="3501725" y="2070799"/>
            <a:ext cx="1647862" cy="6756"/>
          </a:xfrm>
          <a:prstGeom prst="straightConnector1">
            <a:avLst/>
          </a:prstGeom>
          <a:ln w="254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50" name="Espace réservé du numéro de diapositive 5"/>
          <p:cNvSpPr>
            <a:spLocks noGrp="1"/>
          </p:cNvSpPr>
          <p:nvPr>
            <p:ph type="sldNum" sz="quarter" idx="12"/>
          </p:nvPr>
        </p:nvSpPr>
        <p:spPr bwMode="auto">
          <a:xfrm>
            <a:off x="6553200" y="6376243"/>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3"/>
              </a:buBlip>
              <a:defRPr sz="1600">
                <a:solidFill>
                  <a:srgbClr val="1A171B"/>
                </a:solidFill>
                <a:latin typeface="Century Gothic" pitchFamily="34" charset="0"/>
              </a:defRPr>
            </a:lvl6pPr>
            <a:lvl7pPr eaLnBrk="0" fontAlgn="base" hangingPunct="0">
              <a:spcAft>
                <a:spcPct val="0"/>
              </a:spcAft>
              <a:buSzPct val="75000"/>
              <a:buBlip>
                <a:blip r:embed="rId3"/>
              </a:buBlip>
              <a:defRPr sz="1600">
                <a:solidFill>
                  <a:srgbClr val="1A171B"/>
                </a:solidFill>
                <a:latin typeface="Century Gothic" pitchFamily="34" charset="0"/>
              </a:defRPr>
            </a:lvl7pPr>
            <a:lvl8pPr eaLnBrk="0" fontAlgn="base" hangingPunct="0">
              <a:spcAft>
                <a:spcPct val="0"/>
              </a:spcAft>
              <a:buSzPct val="75000"/>
              <a:buBlip>
                <a:blip r:embed="rId3"/>
              </a:buBlip>
              <a:defRPr sz="1600">
                <a:solidFill>
                  <a:srgbClr val="1A171B"/>
                </a:solidFill>
                <a:latin typeface="Century Gothic" pitchFamily="34" charset="0"/>
              </a:defRPr>
            </a:lvl8pPr>
            <a:lvl9pPr eaLnBrk="0" fontAlgn="base" hangingPunct="0">
              <a:spcAft>
                <a:spcPct val="0"/>
              </a:spcAft>
              <a:buSzPct val="75000"/>
              <a:buBlip>
                <a:blip r:embed="rId3"/>
              </a:buBlip>
              <a:defRPr sz="1600">
                <a:solidFill>
                  <a:srgbClr val="1A171B"/>
                </a:solidFill>
                <a:latin typeface="Century Gothic" pitchFamily="34" charset="0"/>
              </a:defRPr>
            </a:lvl9pPr>
          </a:lstStyle>
          <a:p>
            <a:fld id="{23E38AF2-209B-4B4E-8A59-08B2283C74DF}" type="slidenum">
              <a:rPr lang="fr-FR" altLang="en-US" sz="1200" b="0">
                <a:solidFill>
                  <a:srgbClr val="595959"/>
                </a:solidFill>
              </a:rPr>
              <a:pPr/>
              <a:t>16</a:t>
            </a:fld>
            <a:endParaRPr lang="fr-FR" altLang="en-US" sz="1200" b="0" dirty="0">
              <a:solidFill>
                <a:srgbClr val="595959"/>
              </a:solidFill>
            </a:endParaRPr>
          </a:p>
        </p:txBody>
      </p:sp>
      <p:sp>
        <p:nvSpPr>
          <p:cNvPr id="51" name="Espace réservé de la date 3"/>
          <p:cNvSpPr>
            <a:spLocks noGrp="1"/>
          </p:cNvSpPr>
          <p:nvPr>
            <p:ph type="dt" sz="half" idx="4294967295"/>
          </p:nvPr>
        </p:nvSpPr>
        <p:spPr bwMode="auto">
          <a:xfrm>
            <a:off x="710208" y="6376243"/>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3"/>
              </a:buBlip>
              <a:defRPr sz="1600">
                <a:solidFill>
                  <a:srgbClr val="1A171B"/>
                </a:solidFill>
                <a:latin typeface="Century Gothic" pitchFamily="34" charset="0"/>
              </a:defRPr>
            </a:lvl6pPr>
            <a:lvl7pPr eaLnBrk="0" fontAlgn="base" hangingPunct="0">
              <a:spcAft>
                <a:spcPct val="0"/>
              </a:spcAft>
              <a:buSzPct val="75000"/>
              <a:buBlip>
                <a:blip r:embed="rId3"/>
              </a:buBlip>
              <a:defRPr sz="1600">
                <a:solidFill>
                  <a:srgbClr val="1A171B"/>
                </a:solidFill>
                <a:latin typeface="Century Gothic" pitchFamily="34" charset="0"/>
              </a:defRPr>
            </a:lvl7pPr>
            <a:lvl8pPr eaLnBrk="0" fontAlgn="base" hangingPunct="0">
              <a:spcAft>
                <a:spcPct val="0"/>
              </a:spcAft>
              <a:buSzPct val="75000"/>
              <a:buBlip>
                <a:blip r:embed="rId3"/>
              </a:buBlip>
              <a:defRPr sz="1600">
                <a:solidFill>
                  <a:srgbClr val="1A171B"/>
                </a:solidFill>
                <a:latin typeface="Century Gothic" pitchFamily="34" charset="0"/>
              </a:defRPr>
            </a:lvl8pPr>
            <a:lvl9pPr eaLnBrk="0" fontAlgn="base" hangingPunct="0">
              <a:spcAft>
                <a:spcPct val="0"/>
              </a:spcAft>
              <a:buSzPct val="75000"/>
              <a:buBlip>
                <a:blip r:embed="rId3"/>
              </a:buBlip>
              <a:defRPr sz="1600">
                <a:solidFill>
                  <a:srgbClr val="1A171B"/>
                </a:solidFill>
                <a:latin typeface="Century Gothic" pitchFamily="34" charset="0"/>
              </a:defRPr>
            </a:lvl9pPr>
          </a:lstStyle>
          <a:p>
            <a:fld id="{1F8ECFE6-21CB-48E5-8CB8-14FEEE1ACAF5}" type="datetime1">
              <a:rPr lang="fr-FR" altLang="en-US" sz="1200" b="0">
                <a:solidFill>
                  <a:srgbClr val="595959"/>
                </a:solidFill>
              </a:rPr>
              <a:pPr/>
              <a:t>19/11/2013</a:t>
            </a:fld>
            <a:endParaRPr lang="fr-FR" altLang="en-US" sz="1200" b="0" dirty="0">
              <a:solidFill>
                <a:srgbClr val="595959"/>
              </a:solidFill>
            </a:endParaRPr>
          </a:p>
        </p:txBody>
      </p:sp>
    </p:spTree>
    <p:extLst>
      <p:ext uri="{BB962C8B-B14F-4D97-AF65-F5344CB8AC3E}">
        <p14:creationId xmlns:p14="http://schemas.microsoft.com/office/powerpoint/2010/main" val="316507186"/>
      </p:ext>
    </p:extLst>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9" presetClass="entr" presetSubtype="0" fill="hold" grpId="0" nodeType="withEffect">
                                  <p:stCondLst>
                                    <p:cond delay="500"/>
                                  </p:stCondLst>
                                  <p:childTnLst>
                                    <p:set>
                                      <p:cBhvr>
                                        <p:cTn id="8" dur="1" fill="hold">
                                          <p:stCondLst>
                                            <p:cond delay="0"/>
                                          </p:stCondLst>
                                        </p:cTn>
                                        <p:tgtEl>
                                          <p:spTgt spid="31"/>
                                        </p:tgtEl>
                                        <p:attrNameLst>
                                          <p:attrName>style.visibility</p:attrName>
                                        </p:attrNameLst>
                                      </p:cBhvr>
                                      <p:to>
                                        <p:strVal val="visible"/>
                                      </p:to>
                                    </p:set>
                                    <p:animEffect transition="in" filter="dissolve">
                                      <p:cBhvr>
                                        <p:cTn id="9" dur="500"/>
                                        <p:tgtEl>
                                          <p:spTgt spid="31"/>
                                        </p:tgtEl>
                                      </p:cBhvr>
                                    </p:animEffect>
                                  </p:childTnLst>
                                </p:cTn>
                              </p:par>
                              <p:par>
                                <p:cTn id="10" presetID="9" presetClass="entr" presetSubtype="0"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dissolve">
                                      <p:cBhvr>
                                        <p:cTn id="12" dur="500"/>
                                        <p:tgtEl>
                                          <p:spTgt spid="32"/>
                                        </p:tgtEl>
                                      </p:cBhvr>
                                    </p:animEffect>
                                  </p:childTnLst>
                                </p:cTn>
                              </p:par>
                              <p:par>
                                <p:cTn id="13" presetID="22" presetClass="entr" presetSubtype="8"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left)">
                                      <p:cBhvr>
                                        <p:cTn id="15" dur="500"/>
                                        <p:tgtEl>
                                          <p:spTgt spid="33"/>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7"/>
                                        </p:tgtEl>
                                        <p:attrNameLst>
                                          <p:attrName>style.visibility</p:attrName>
                                        </p:attrNameLst>
                                      </p:cBhvr>
                                      <p:to>
                                        <p:strVal val="visible"/>
                                      </p:to>
                                    </p:set>
                                  </p:childTnLst>
                                </p:cTn>
                              </p:par>
                              <p:par>
                                <p:cTn id="20" presetID="9" presetClass="entr" presetSubtype="0" fill="hold" grpId="0" nodeType="withEffect">
                                  <p:stCondLst>
                                    <p:cond delay="500"/>
                                  </p:stCondLst>
                                  <p:childTnLst>
                                    <p:set>
                                      <p:cBhvr>
                                        <p:cTn id="21" dur="1" fill="hold">
                                          <p:stCondLst>
                                            <p:cond delay="0"/>
                                          </p:stCondLst>
                                        </p:cTn>
                                        <p:tgtEl>
                                          <p:spTgt spid="20"/>
                                        </p:tgtEl>
                                        <p:attrNameLst>
                                          <p:attrName>style.visibility</p:attrName>
                                        </p:attrNameLst>
                                      </p:cBhvr>
                                      <p:to>
                                        <p:strVal val="visible"/>
                                      </p:to>
                                    </p:set>
                                    <p:animEffect transition="in" filter="dissolve">
                                      <p:cBhvr>
                                        <p:cTn id="22" dur="500"/>
                                        <p:tgtEl>
                                          <p:spTgt spid="20"/>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dissolve">
                                      <p:cBhvr>
                                        <p:cTn id="25" dur="500"/>
                                        <p:tgtEl>
                                          <p:spTgt spid="24"/>
                                        </p:tgtEl>
                                      </p:cBhvr>
                                    </p:animEffect>
                                  </p:childTnLst>
                                </p:cTn>
                              </p:par>
                              <p:par>
                                <p:cTn id="26" presetID="22" presetClass="entr" presetSubtype="8" fill="hold"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2"/>
                                        </p:tgtEl>
                                        <p:attrNameLst>
                                          <p:attrName>style.visibility</p:attrName>
                                        </p:attrNameLst>
                                      </p:cBhvr>
                                      <p:to>
                                        <p:strVal val="visible"/>
                                      </p:to>
                                    </p:set>
                                  </p:childTnLst>
                                </p:cTn>
                              </p:par>
                              <p:par>
                                <p:cTn id="33" presetID="9" presetClass="entr" presetSubtype="0" fill="hold" grpId="0" nodeType="withEffect">
                                  <p:stCondLst>
                                    <p:cond delay="500"/>
                                  </p:stCondLst>
                                  <p:childTnLst>
                                    <p:set>
                                      <p:cBhvr>
                                        <p:cTn id="34" dur="1" fill="hold">
                                          <p:stCondLst>
                                            <p:cond delay="0"/>
                                          </p:stCondLst>
                                        </p:cTn>
                                        <p:tgtEl>
                                          <p:spTgt spid="43"/>
                                        </p:tgtEl>
                                        <p:attrNameLst>
                                          <p:attrName>style.visibility</p:attrName>
                                        </p:attrNameLst>
                                      </p:cBhvr>
                                      <p:to>
                                        <p:strVal val="visible"/>
                                      </p:to>
                                    </p:set>
                                    <p:animEffect transition="in" filter="dissolve">
                                      <p:cBhvr>
                                        <p:cTn id="35" dur="500"/>
                                        <p:tgtEl>
                                          <p:spTgt spid="43"/>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dissolve">
                                      <p:cBhvr>
                                        <p:cTn id="38" dur="500"/>
                                        <p:tgtEl>
                                          <p:spTgt spid="44"/>
                                        </p:tgtEl>
                                      </p:cBhvr>
                                    </p:animEffect>
                                  </p:childTnLst>
                                </p:cTn>
                              </p:par>
                              <p:par>
                                <p:cTn id="39" presetID="22" presetClass="entr" presetSubtype="8" fill="hold" nodeType="with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wipe(left)">
                                      <p:cBhvr>
                                        <p:cTn id="41" dur="500"/>
                                        <p:tgtEl>
                                          <p:spTgt spid="45"/>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grpId="0" nodeType="clickEffect">
                                  <p:stCondLst>
                                    <p:cond delay="500"/>
                                  </p:stCondLst>
                                  <p:childTnLst>
                                    <p:set>
                                      <p:cBhvr>
                                        <p:cTn id="45" dur="1" fill="hold">
                                          <p:stCondLst>
                                            <p:cond delay="0"/>
                                          </p:stCondLst>
                                        </p:cTn>
                                        <p:tgtEl>
                                          <p:spTgt spid="34"/>
                                        </p:tgtEl>
                                        <p:attrNameLst>
                                          <p:attrName>style.visibility</p:attrName>
                                        </p:attrNameLst>
                                      </p:cBhvr>
                                      <p:to>
                                        <p:strVal val="visible"/>
                                      </p:to>
                                    </p:set>
                                    <p:animEffect transition="in" filter="dissolve">
                                      <p:cBhvr>
                                        <p:cTn id="46" dur="500"/>
                                        <p:tgtEl>
                                          <p:spTgt spid="34"/>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dissolve">
                                      <p:cBhvr>
                                        <p:cTn id="49" dur="500"/>
                                        <p:tgtEl>
                                          <p:spTgt spid="35"/>
                                        </p:tgtEl>
                                      </p:cBhvr>
                                    </p:animEffect>
                                  </p:childTnLst>
                                </p:cTn>
                              </p:par>
                              <p:par>
                                <p:cTn id="50" presetID="22" presetClass="entr" presetSubtype="8" fill="hold" nodeType="with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wipe(left)">
                                      <p:cBhvr>
                                        <p:cTn id="52" dur="500"/>
                                        <p:tgtEl>
                                          <p:spTgt spid="36"/>
                                        </p:tgtEl>
                                      </p:cBhvr>
                                    </p:animEffect>
                                  </p:childTnLst>
                                </p:cTn>
                              </p:par>
                              <p:par>
                                <p:cTn id="53" presetID="1" presetClass="entr" presetSubtype="0" fill="hold" grpId="0" nodeType="withEffect">
                                  <p:stCondLst>
                                    <p:cond delay="0"/>
                                  </p:stCondLst>
                                  <p:childTnLst>
                                    <p:set>
                                      <p:cBhvr>
                                        <p:cTn id="54" dur="1" fill="hold">
                                          <p:stCondLst>
                                            <p:cond delay="0"/>
                                          </p:stCondLst>
                                        </p:cTn>
                                        <p:tgtEl>
                                          <p:spTgt spid="3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8"/>
                                        </p:tgtEl>
                                        <p:attrNameLst>
                                          <p:attrName>style.visibility</p:attrName>
                                        </p:attrNameLst>
                                      </p:cBhvr>
                                      <p:to>
                                        <p:strVal val="visible"/>
                                      </p:to>
                                    </p:set>
                                  </p:childTnLst>
                                </p:cTn>
                              </p:par>
                              <p:par>
                                <p:cTn id="59" presetID="9" presetClass="entr" presetSubtype="0" fill="hold" grpId="0" nodeType="withEffect">
                                  <p:stCondLst>
                                    <p:cond delay="0"/>
                                  </p:stCondLst>
                                  <p:childTnLst>
                                    <p:set>
                                      <p:cBhvr>
                                        <p:cTn id="60" dur="1" fill="hold">
                                          <p:stCondLst>
                                            <p:cond delay="0"/>
                                          </p:stCondLst>
                                        </p:cTn>
                                        <p:tgtEl>
                                          <p:spTgt spid="39"/>
                                        </p:tgtEl>
                                        <p:attrNameLst>
                                          <p:attrName>style.visibility</p:attrName>
                                        </p:attrNameLst>
                                      </p:cBhvr>
                                      <p:to>
                                        <p:strVal val="visible"/>
                                      </p:to>
                                    </p:set>
                                    <p:animEffect transition="in" filter="dissolve">
                                      <p:cBhvr>
                                        <p:cTn id="61" dur="500"/>
                                        <p:tgtEl>
                                          <p:spTgt spid="39"/>
                                        </p:tgtEl>
                                      </p:cBhvr>
                                    </p:animEffect>
                                  </p:childTnLst>
                                </p:cTn>
                              </p:par>
                              <p:par>
                                <p:cTn id="62" presetID="9" presetClass="entr" presetSubtype="0" fill="hold" grpId="0" nodeType="with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dissolve">
                                      <p:cBhvr>
                                        <p:cTn id="64" dur="500"/>
                                        <p:tgtEl>
                                          <p:spTgt spid="40"/>
                                        </p:tgtEl>
                                      </p:cBhvr>
                                    </p:animEffect>
                                  </p:childTnLst>
                                </p:cTn>
                              </p:par>
                              <p:par>
                                <p:cTn id="65" presetID="22" presetClass="entr" presetSubtype="8" fill="hold" nodeType="with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wipe(left)">
                                      <p:cBhvr>
                                        <p:cTn id="67" dur="500"/>
                                        <p:tgtEl>
                                          <p:spTgt spid="41"/>
                                        </p:tgtEl>
                                      </p:cBhvr>
                                    </p:animEffec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26"/>
                                        </p:tgtEl>
                                        <p:attrNameLst>
                                          <p:attrName>style.visibility</p:attrName>
                                        </p:attrNameLst>
                                      </p:cBhvr>
                                      <p:to>
                                        <p:strVal val="visible"/>
                                      </p:to>
                                    </p:set>
                                  </p:childTnLst>
                                </p:cTn>
                              </p:par>
                              <p:par>
                                <p:cTn id="72" presetID="9" presetClass="entr" presetSubtype="0" fill="hold" grpId="0" nodeType="withEffect">
                                  <p:stCondLst>
                                    <p:cond delay="0"/>
                                  </p:stCondLst>
                                  <p:childTnLst>
                                    <p:set>
                                      <p:cBhvr>
                                        <p:cTn id="73" dur="1" fill="hold">
                                          <p:stCondLst>
                                            <p:cond delay="0"/>
                                          </p:stCondLst>
                                        </p:cTn>
                                        <p:tgtEl>
                                          <p:spTgt spid="27"/>
                                        </p:tgtEl>
                                        <p:attrNameLst>
                                          <p:attrName>style.visibility</p:attrName>
                                        </p:attrNameLst>
                                      </p:cBhvr>
                                      <p:to>
                                        <p:strVal val="visible"/>
                                      </p:to>
                                    </p:set>
                                    <p:animEffect transition="in" filter="dissolve">
                                      <p:cBhvr>
                                        <p:cTn id="74" dur="500"/>
                                        <p:tgtEl>
                                          <p:spTgt spid="27"/>
                                        </p:tgtEl>
                                      </p:cBhvr>
                                    </p:animEffect>
                                  </p:childTnLst>
                                </p:cTn>
                              </p:par>
                              <p:par>
                                <p:cTn id="75" presetID="9" presetClass="entr" presetSubtype="0" fill="hold" grpId="0" nodeType="withEffect">
                                  <p:stCondLst>
                                    <p:cond delay="0"/>
                                  </p:stCondLst>
                                  <p:childTnLst>
                                    <p:set>
                                      <p:cBhvr>
                                        <p:cTn id="76" dur="1" fill="hold">
                                          <p:stCondLst>
                                            <p:cond delay="0"/>
                                          </p:stCondLst>
                                        </p:cTn>
                                        <p:tgtEl>
                                          <p:spTgt spid="28"/>
                                        </p:tgtEl>
                                        <p:attrNameLst>
                                          <p:attrName>style.visibility</p:attrName>
                                        </p:attrNameLst>
                                      </p:cBhvr>
                                      <p:to>
                                        <p:strVal val="visible"/>
                                      </p:to>
                                    </p:set>
                                    <p:animEffect transition="in" filter="dissolve">
                                      <p:cBhvr>
                                        <p:cTn id="77" dur="500"/>
                                        <p:tgtEl>
                                          <p:spTgt spid="28"/>
                                        </p:tgtEl>
                                      </p:cBhvr>
                                    </p:animEffect>
                                  </p:childTnLst>
                                </p:cTn>
                              </p:par>
                              <p:par>
                                <p:cTn id="78" presetID="22" presetClass="entr" presetSubtype="8" fill="hold" nodeType="withEffect">
                                  <p:stCondLst>
                                    <p:cond delay="0"/>
                                  </p:stCondLst>
                                  <p:childTnLst>
                                    <p:set>
                                      <p:cBhvr>
                                        <p:cTn id="79" dur="1" fill="hold">
                                          <p:stCondLst>
                                            <p:cond delay="0"/>
                                          </p:stCondLst>
                                        </p:cTn>
                                        <p:tgtEl>
                                          <p:spTgt spid="29"/>
                                        </p:tgtEl>
                                        <p:attrNameLst>
                                          <p:attrName>style.visibility</p:attrName>
                                        </p:attrNameLst>
                                      </p:cBhvr>
                                      <p:to>
                                        <p:strVal val="visible"/>
                                      </p:to>
                                    </p:set>
                                    <p:animEffect transition="in" filter="wipe(left)">
                                      <p:cBhvr>
                                        <p:cTn id="80" dur="500"/>
                                        <p:tgtEl>
                                          <p:spTgt spid="29"/>
                                        </p:tgtEl>
                                      </p:cBhvr>
                                    </p:animEffect>
                                  </p:childTnLst>
                                </p:cTn>
                              </p:par>
                            </p:childTnLst>
                          </p:cTn>
                        </p:par>
                      </p:childTnLst>
                    </p:cTn>
                  </p:par>
                  <p:par>
                    <p:cTn id="81" fill="hold">
                      <p:stCondLst>
                        <p:cond delay="indefinite"/>
                      </p:stCondLst>
                      <p:childTnLst>
                        <p:par>
                          <p:cTn id="82" fill="hold">
                            <p:stCondLst>
                              <p:cond delay="0"/>
                            </p:stCondLst>
                            <p:childTnLst>
                              <p:par>
                                <p:cTn id="83" presetID="9" presetClass="entr" presetSubtype="0" fill="hold" grpId="0" nodeType="clickEffect">
                                  <p:stCondLst>
                                    <p:cond delay="0"/>
                                  </p:stCondLst>
                                  <p:childTnLst>
                                    <p:set>
                                      <p:cBhvr>
                                        <p:cTn id="84" dur="1" fill="hold">
                                          <p:stCondLst>
                                            <p:cond delay="0"/>
                                          </p:stCondLst>
                                        </p:cTn>
                                        <p:tgtEl>
                                          <p:spTgt spid="15"/>
                                        </p:tgtEl>
                                        <p:attrNameLst>
                                          <p:attrName>style.visibility</p:attrName>
                                        </p:attrNameLst>
                                      </p:cBhvr>
                                      <p:to>
                                        <p:strVal val="visible"/>
                                      </p:to>
                                    </p:set>
                                    <p:animEffect transition="in" filter="dissolve">
                                      <p:cBhvr>
                                        <p:cTn id="85" dur="500"/>
                                        <p:tgtEl>
                                          <p:spTgt spid="15"/>
                                        </p:tgtEl>
                                      </p:cBhvr>
                                    </p:animEffect>
                                  </p:childTnLst>
                                </p:cTn>
                              </p:par>
                              <p:par>
                                <p:cTn id="86" presetID="22" presetClass="entr" presetSubtype="8" fill="hold" nodeType="withEffect">
                                  <p:stCondLst>
                                    <p:cond delay="0"/>
                                  </p:stCondLst>
                                  <p:childTnLst>
                                    <p:set>
                                      <p:cBhvr>
                                        <p:cTn id="87" dur="1" fill="hold">
                                          <p:stCondLst>
                                            <p:cond delay="0"/>
                                          </p:stCondLst>
                                        </p:cTn>
                                        <p:tgtEl>
                                          <p:spTgt spid="16"/>
                                        </p:tgtEl>
                                        <p:attrNameLst>
                                          <p:attrName>style.visibility</p:attrName>
                                        </p:attrNameLst>
                                      </p:cBhvr>
                                      <p:to>
                                        <p:strVal val="visible"/>
                                      </p:to>
                                    </p:set>
                                    <p:animEffect transition="in" filter="wipe(left)">
                                      <p:cBhvr>
                                        <p:cTn id="88" dur="500"/>
                                        <p:tgtEl>
                                          <p:spTgt spid="16"/>
                                        </p:tgtEl>
                                      </p:cBhvr>
                                    </p:animEffect>
                                  </p:childTnLst>
                                </p:cTn>
                              </p:par>
                              <p:par>
                                <p:cTn id="89" presetID="1" presetClass="entr" presetSubtype="0" fill="hold" grpId="0" nodeType="withEffect">
                                  <p:stCondLst>
                                    <p:cond delay="0"/>
                                  </p:stCondLst>
                                  <p:childTnLst>
                                    <p:set>
                                      <p:cBhvr>
                                        <p:cTn id="90" dur="1" fill="hold">
                                          <p:stCondLst>
                                            <p:cond delay="0"/>
                                          </p:stCondLst>
                                        </p:cTn>
                                        <p:tgtEl>
                                          <p:spTgt spid="12"/>
                                        </p:tgtEl>
                                        <p:attrNameLst>
                                          <p:attrName>style.visibility</p:attrName>
                                        </p:attrNameLst>
                                      </p:cBhvr>
                                      <p:to>
                                        <p:strVal val="visible"/>
                                      </p:to>
                                    </p:set>
                                  </p:childTnLst>
                                </p:cTn>
                              </p:par>
                              <p:par>
                                <p:cTn id="91" presetID="9"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dissolve">
                                      <p:cBhvr>
                                        <p:cTn id="9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15" grpId="0" animBg="1"/>
      <p:bldP spid="17" grpId="0"/>
      <p:bldP spid="20" grpId="0" animBg="1"/>
      <p:bldP spid="24" grpId="0" animBg="1"/>
      <p:bldP spid="26" grpId="0"/>
      <p:bldP spid="27" grpId="0" animBg="1"/>
      <p:bldP spid="28" grpId="0" animBg="1"/>
      <p:bldP spid="30" grpId="0"/>
      <p:bldP spid="31" grpId="0" animBg="1"/>
      <p:bldP spid="32" grpId="0" animBg="1"/>
      <p:bldP spid="34" grpId="0" animBg="1"/>
      <p:bldP spid="35" grpId="0" animBg="1"/>
      <p:bldP spid="37" grpId="0"/>
      <p:bldP spid="38" grpId="0"/>
      <p:bldP spid="39" grpId="0" animBg="1"/>
      <p:bldP spid="40" grpId="0" animBg="1"/>
      <p:bldP spid="42" grpId="0"/>
      <p:bldP spid="43" grpId="0" animBg="1"/>
      <p:bldP spid="4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solidFill>
                  <a:schemeClr val="accent5">
                    <a:lumMod val="75000"/>
                  </a:schemeClr>
                </a:solidFill>
              </a:rPr>
              <a:t>Computational Viewpoint</a:t>
            </a:r>
            <a:endParaRPr lang="en-GB" dirty="0">
              <a:solidFill>
                <a:schemeClr val="accent5">
                  <a:lumMod val="75000"/>
                </a:schemeClr>
              </a:solidFill>
            </a:endParaRPr>
          </a:p>
        </p:txBody>
      </p:sp>
      <p:sp>
        <p:nvSpPr>
          <p:cNvPr id="3" name="Content Placeholder 2"/>
          <p:cNvSpPr>
            <a:spLocks noGrp="1"/>
          </p:cNvSpPr>
          <p:nvPr>
            <p:ph idx="1"/>
          </p:nvPr>
        </p:nvSpPr>
        <p:spPr/>
        <p:txBody>
          <a:bodyPr>
            <a:normAutofit fontScale="92500"/>
          </a:bodyPr>
          <a:lstStyle/>
          <a:p>
            <a:pPr>
              <a:defRPr/>
            </a:pPr>
            <a:r>
              <a:rPr lang="en-GB" sz="2800" smtClean="0">
                <a:solidFill>
                  <a:schemeClr val="accent5">
                    <a:lumMod val="75000"/>
                  </a:schemeClr>
                </a:solidFill>
              </a:rPr>
              <a:t>A brokered, </a:t>
            </a:r>
            <a:r>
              <a:rPr lang="en-GB" sz="2800" smtClean="0">
                <a:solidFill>
                  <a:schemeClr val="accent5">
                    <a:lumMod val="75000"/>
                  </a:schemeClr>
                </a:solidFill>
              </a:rPr>
              <a:t>service-oriented </a:t>
            </a:r>
            <a:r>
              <a:rPr lang="en-GB" sz="2800" smtClean="0">
                <a:solidFill>
                  <a:schemeClr val="accent5">
                    <a:lumMod val="75000"/>
                  </a:schemeClr>
                </a:solidFill>
              </a:rPr>
              <a:t>approach:</a:t>
            </a:r>
            <a:endParaRPr lang="en-GB" sz="2800" dirty="0" smtClean="0">
              <a:solidFill>
                <a:schemeClr val="accent5">
                  <a:lumMod val="75000"/>
                </a:schemeClr>
              </a:solidFill>
            </a:endParaRPr>
          </a:p>
          <a:p>
            <a:pPr lvl="1">
              <a:defRPr/>
            </a:pPr>
            <a:r>
              <a:rPr lang="en-GB" sz="2400" dirty="0" smtClean="0">
                <a:solidFill>
                  <a:schemeClr val="accent5">
                    <a:lumMod val="75000"/>
                  </a:schemeClr>
                </a:solidFill>
              </a:rPr>
              <a:t>Core functionality is encapsulated</a:t>
            </a:r>
            <a:r>
              <a:rPr lang="en-GB" sz="2400" b="0" dirty="0" smtClean="0">
                <a:solidFill>
                  <a:schemeClr val="accent5">
                    <a:lumMod val="75000"/>
                  </a:schemeClr>
                </a:solidFill>
              </a:rPr>
              <a:t> </a:t>
            </a:r>
            <a:r>
              <a:rPr lang="en-GB" sz="2400" dirty="0" smtClean="0">
                <a:solidFill>
                  <a:schemeClr val="accent5">
                    <a:lumMod val="75000"/>
                  </a:schemeClr>
                </a:solidFill>
              </a:rPr>
              <a:t>in</a:t>
            </a:r>
            <a:r>
              <a:rPr lang="en-GB" sz="2400" b="0" dirty="0" smtClean="0">
                <a:solidFill>
                  <a:schemeClr val="accent5">
                    <a:lumMod val="75000"/>
                  </a:schemeClr>
                </a:solidFill>
              </a:rPr>
              <a:t> a set of </a:t>
            </a:r>
            <a:r>
              <a:rPr lang="en-GB" sz="2400" smtClean="0">
                <a:solidFill>
                  <a:schemeClr val="accent5">
                    <a:lumMod val="75000"/>
                  </a:schemeClr>
                </a:solidFill>
              </a:rPr>
              <a:t>service</a:t>
            </a:r>
            <a:r>
              <a:rPr lang="en-GB" sz="2400" b="0" smtClean="0">
                <a:solidFill>
                  <a:schemeClr val="accent5">
                    <a:lumMod val="75000"/>
                  </a:schemeClr>
                </a:solidFill>
              </a:rPr>
              <a:t> </a:t>
            </a:r>
            <a:r>
              <a:rPr lang="en-GB" sz="2400" b="0" smtClean="0">
                <a:solidFill>
                  <a:schemeClr val="accent5">
                    <a:lumMod val="75000"/>
                  </a:schemeClr>
                </a:solidFill>
              </a:rPr>
              <a:t>objects.</a:t>
            </a:r>
            <a:endParaRPr lang="en-GB" sz="2400" b="0" dirty="0" smtClean="0">
              <a:solidFill>
                <a:schemeClr val="accent5">
                  <a:lumMod val="75000"/>
                </a:schemeClr>
              </a:solidFill>
            </a:endParaRPr>
          </a:p>
          <a:p>
            <a:pPr lvl="1">
              <a:defRPr/>
            </a:pPr>
            <a:r>
              <a:rPr lang="en-GB" sz="2400" dirty="0" smtClean="0">
                <a:solidFill>
                  <a:schemeClr val="accent5">
                    <a:lumMod val="75000"/>
                  </a:schemeClr>
                </a:solidFill>
              </a:rPr>
              <a:t>Access </a:t>
            </a:r>
            <a:r>
              <a:rPr lang="en-GB" sz="2400" b="0" dirty="0" smtClean="0">
                <a:solidFill>
                  <a:schemeClr val="accent5">
                    <a:lumMod val="75000"/>
                  </a:schemeClr>
                </a:solidFill>
              </a:rPr>
              <a:t>to </a:t>
            </a:r>
            <a:r>
              <a:rPr lang="en-GB" sz="2400" b="0" smtClean="0">
                <a:solidFill>
                  <a:schemeClr val="accent5">
                    <a:lumMod val="75000"/>
                  </a:schemeClr>
                </a:solidFill>
              </a:rPr>
              <a:t>such </a:t>
            </a:r>
            <a:r>
              <a:rPr lang="en-GB" sz="2400" b="0" smtClean="0">
                <a:solidFill>
                  <a:schemeClr val="accent5">
                    <a:lumMod val="75000"/>
                  </a:schemeClr>
                </a:solidFill>
              </a:rPr>
              <a:t>services is </a:t>
            </a:r>
            <a:r>
              <a:rPr lang="en-GB" sz="2400" dirty="0" smtClean="0">
                <a:solidFill>
                  <a:schemeClr val="accent5">
                    <a:lumMod val="75000"/>
                  </a:schemeClr>
                </a:solidFill>
              </a:rPr>
              <a:t>via </a:t>
            </a:r>
            <a:r>
              <a:rPr lang="en-GB" sz="2400" smtClean="0">
                <a:solidFill>
                  <a:schemeClr val="accent5">
                    <a:lumMod val="75000"/>
                  </a:schemeClr>
                </a:solidFill>
              </a:rPr>
              <a:t>brokers </a:t>
            </a:r>
            <a:r>
              <a:rPr lang="en-GB" sz="2400" b="0" smtClean="0">
                <a:solidFill>
                  <a:schemeClr val="accent5">
                    <a:lumMod val="75000"/>
                  </a:schemeClr>
                </a:solidFill>
              </a:rPr>
              <a:t>that provide </a:t>
            </a:r>
            <a:r>
              <a:rPr lang="en-GB" sz="2400" b="0" dirty="0" smtClean="0">
                <a:solidFill>
                  <a:schemeClr val="accent5">
                    <a:lumMod val="75000"/>
                  </a:schemeClr>
                </a:solidFill>
              </a:rPr>
              <a:t>an </a:t>
            </a:r>
            <a:r>
              <a:rPr lang="en-GB" sz="2400" dirty="0" smtClean="0">
                <a:solidFill>
                  <a:schemeClr val="accent5">
                    <a:lumMod val="75000"/>
                  </a:schemeClr>
                </a:solidFill>
              </a:rPr>
              <a:t>interoperability</a:t>
            </a:r>
            <a:r>
              <a:rPr lang="en-GB" sz="2400" b="0" dirty="0" smtClean="0">
                <a:solidFill>
                  <a:schemeClr val="accent5">
                    <a:lumMod val="75000"/>
                  </a:schemeClr>
                </a:solidFill>
              </a:rPr>
              <a:t> </a:t>
            </a:r>
            <a:r>
              <a:rPr lang="en-GB" sz="2400" dirty="0" smtClean="0">
                <a:solidFill>
                  <a:schemeClr val="accent5">
                    <a:lumMod val="75000"/>
                  </a:schemeClr>
                </a:solidFill>
              </a:rPr>
              <a:t>layer</a:t>
            </a:r>
            <a:r>
              <a:rPr lang="en-GB" sz="2400" b="0" dirty="0" smtClean="0">
                <a:solidFill>
                  <a:schemeClr val="accent5">
                    <a:lumMod val="75000"/>
                  </a:schemeClr>
                </a:solidFill>
              </a:rPr>
              <a:t> between </a:t>
            </a:r>
            <a:r>
              <a:rPr lang="en-GB" sz="2400" b="0" smtClean="0">
                <a:solidFill>
                  <a:schemeClr val="accent5">
                    <a:lumMod val="75000"/>
                  </a:schemeClr>
                </a:solidFill>
              </a:rPr>
              <a:t>heterogeneous </a:t>
            </a:r>
            <a:r>
              <a:rPr lang="en-GB" sz="2400" b="0" smtClean="0">
                <a:solidFill>
                  <a:schemeClr val="accent5">
                    <a:lumMod val="75000"/>
                  </a:schemeClr>
                </a:solidFill>
              </a:rPr>
              <a:t>components.</a:t>
            </a:r>
            <a:endParaRPr lang="en-GB" sz="2400" b="0" dirty="0">
              <a:solidFill>
                <a:schemeClr val="accent5">
                  <a:lumMod val="75000"/>
                </a:schemeClr>
              </a:solidFill>
            </a:endParaRPr>
          </a:p>
          <a:p>
            <a:pPr>
              <a:defRPr/>
            </a:pPr>
            <a:r>
              <a:rPr lang="en-GB" sz="2800" smtClean="0">
                <a:solidFill>
                  <a:schemeClr val="accent5">
                    <a:lumMod val="75000"/>
                  </a:schemeClr>
                </a:solidFill>
              </a:rPr>
              <a:t>Model </a:t>
            </a:r>
            <a:r>
              <a:rPr lang="en-GB" sz="2800" smtClean="0">
                <a:solidFill>
                  <a:schemeClr val="accent5">
                    <a:lumMod val="75000"/>
                  </a:schemeClr>
                </a:solidFill>
              </a:rPr>
              <a:t>defines:</a:t>
            </a:r>
            <a:endParaRPr lang="en-GB" sz="2800" dirty="0" smtClean="0">
              <a:solidFill>
                <a:schemeClr val="accent5">
                  <a:lumMod val="75000"/>
                </a:schemeClr>
              </a:solidFill>
            </a:endParaRPr>
          </a:p>
          <a:p>
            <a:pPr lvl="1">
              <a:defRPr/>
            </a:pPr>
            <a:r>
              <a:rPr lang="en-GB" sz="2400" b="0" smtClean="0">
                <a:solidFill>
                  <a:schemeClr val="accent5">
                    <a:lumMod val="75000"/>
                  </a:schemeClr>
                </a:solidFill>
              </a:rPr>
              <a:t>A </a:t>
            </a:r>
            <a:r>
              <a:rPr lang="en-GB" sz="2400" b="0" dirty="0" smtClean="0">
                <a:solidFill>
                  <a:schemeClr val="accent5">
                    <a:lumMod val="75000"/>
                  </a:schemeClr>
                </a:solidFill>
              </a:rPr>
              <a:t>set of </a:t>
            </a:r>
            <a:r>
              <a:rPr lang="en-GB" sz="2400" smtClean="0">
                <a:solidFill>
                  <a:schemeClr val="accent5">
                    <a:lumMod val="75000"/>
                  </a:schemeClr>
                </a:solidFill>
              </a:rPr>
              <a:t>computational </a:t>
            </a:r>
            <a:r>
              <a:rPr lang="en-GB" sz="2400" smtClean="0">
                <a:solidFill>
                  <a:schemeClr val="accent5">
                    <a:lumMod val="75000"/>
                  </a:schemeClr>
                </a:solidFill>
              </a:rPr>
              <a:t>objects: </a:t>
            </a:r>
            <a:r>
              <a:rPr lang="en-GB" sz="2400" b="0" smtClean="0">
                <a:solidFill>
                  <a:schemeClr val="accent5">
                    <a:lumMod val="75000"/>
                  </a:schemeClr>
                </a:solidFill>
              </a:rPr>
              <a:t> </a:t>
            </a:r>
            <a:endParaRPr lang="en-GB" sz="2400" b="0" dirty="0" smtClean="0">
              <a:solidFill>
                <a:schemeClr val="accent5">
                  <a:lumMod val="75000"/>
                </a:schemeClr>
              </a:solidFill>
            </a:endParaRPr>
          </a:p>
          <a:p>
            <a:pPr lvl="2">
              <a:defRPr/>
            </a:pPr>
            <a:r>
              <a:rPr lang="en-GB" sz="2000">
                <a:solidFill>
                  <a:schemeClr val="accent5">
                    <a:lumMod val="75000"/>
                  </a:schemeClr>
                </a:solidFill>
              </a:rPr>
              <a:t>E</a:t>
            </a:r>
            <a:r>
              <a:rPr lang="en-GB" sz="2000" b="0" smtClean="0">
                <a:solidFill>
                  <a:schemeClr val="accent5">
                    <a:lumMod val="75000"/>
                  </a:schemeClr>
                </a:solidFill>
              </a:rPr>
              <a:t>ach </a:t>
            </a:r>
            <a:r>
              <a:rPr lang="en-GB" sz="2000" smtClean="0">
                <a:solidFill>
                  <a:schemeClr val="accent5">
                    <a:lumMod val="75000"/>
                  </a:schemeClr>
                </a:solidFill>
              </a:rPr>
              <a:t>encapsulating</a:t>
            </a:r>
            <a:r>
              <a:rPr lang="en-GB" sz="2000" b="0" smtClean="0">
                <a:solidFill>
                  <a:schemeClr val="accent5">
                    <a:lumMod val="75000"/>
                  </a:schemeClr>
                </a:solidFill>
              </a:rPr>
              <a:t> </a:t>
            </a:r>
            <a:r>
              <a:rPr lang="en-GB" sz="2000" b="0" smtClean="0">
                <a:solidFill>
                  <a:schemeClr val="accent5">
                    <a:lumMod val="75000"/>
                  </a:schemeClr>
                </a:solidFill>
              </a:rPr>
              <a:t>specific </a:t>
            </a:r>
            <a:r>
              <a:rPr lang="en-GB" sz="2000" b="0" smtClean="0">
                <a:solidFill>
                  <a:schemeClr val="accent5">
                    <a:lumMod val="75000"/>
                  </a:schemeClr>
                </a:solidFill>
              </a:rPr>
              <a:t>functionalities;</a:t>
            </a:r>
            <a:endParaRPr lang="en-GB" sz="2000" b="0" dirty="0" smtClean="0">
              <a:solidFill>
                <a:schemeClr val="accent5">
                  <a:lumMod val="75000"/>
                </a:schemeClr>
              </a:solidFill>
            </a:endParaRPr>
          </a:p>
          <a:p>
            <a:pPr lvl="2">
              <a:defRPr/>
            </a:pPr>
            <a:r>
              <a:rPr lang="en-GB" sz="2000">
                <a:solidFill>
                  <a:schemeClr val="accent5">
                    <a:lumMod val="75000"/>
                  </a:schemeClr>
                </a:solidFill>
              </a:rPr>
              <a:t>E</a:t>
            </a:r>
            <a:r>
              <a:rPr lang="en-GB" sz="2000" b="0" smtClean="0">
                <a:solidFill>
                  <a:schemeClr val="accent5">
                    <a:lumMod val="75000"/>
                  </a:schemeClr>
                </a:solidFill>
              </a:rPr>
              <a:t>ach providing </a:t>
            </a:r>
            <a:r>
              <a:rPr lang="en-GB" sz="2000" b="0" dirty="0" smtClean="0">
                <a:solidFill>
                  <a:schemeClr val="accent5">
                    <a:lumMod val="75000"/>
                  </a:schemeClr>
                </a:solidFill>
              </a:rPr>
              <a:t>a set of </a:t>
            </a:r>
            <a:r>
              <a:rPr lang="en-GB" sz="2000" dirty="0" smtClean="0">
                <a:solidFill>
                  <a:schemeClr val="accent5">
                    <a:lumMod val="75000"/>
                  </a:schemeClr>
                </a:solidFill>
              </a:rPr>
              <a:t>interfaces</a:t>
            </a:r>
            <a:r>
              <a:rPr lang="en-GB" sz="2000" b="0" dirty="0" smtClean="0">
                <a:solidFill>
                  <a:schemeClr val="accent5">
                    <a:lumMod val="75000"/>
                  </a:schemeClr>
                </a:solidFill>
              </a:rPr>
              <a:t> to </a:t>
            </a:r>
            <a:r>
              <a:rPr lang="en-GB" sz="2000" b="0" smtClean="0">
                <a:solidFill>
                  <a:schemeClr val="accent5">
                    <a:lumMod val="75000"/>
                  </a:schemeClr>
                </a:solidFill>
              </a:rPr>
              <a:t>invoke </a:t>
            </a:r>
            <a:r>
              <a:rPr lang="en-GB" sz="2000" b="0" smtClean="0">
                <a:solidFill>
                  <a:schemeClr val="accent5">
                    <a:lumMod val="75000"/>
                  </a:schemeClr>
                </a:solidFill>
              </a:rPr>
              <a:t>functions.  </a:t>
            </a:r>
            <a:endParaRPr lang="en-GB" sz="2000" b="0" dirty="0" smtClean="0">
              <a:solidFill>
                <a:schemeClr val="accent5">
                  <a:lumMod val="75000"/>
                </a:schemeClr>
              </a:solidFill>
            </a:endParaRPr>
          </a:p>
          <a:p>
            <a:pPr lvl="1">
              <a:defRPr/>
            </a:pPr>
            <a:r>
              <a:rPr lang="en-GB" sz="2400" dirty="0">
                <a:solidFill>
                  <a:schemeClr val="accent5">
                    <a:lumMod val="75000"/>
                  </a:schemeClr>
                </a:solidFill>
              </a:rPr>
              <a:t>T</a:t>
            </a:r>
            <a:r>
              <a:rPr lang="en-GB" sz="2400" b="0" smtClean="0">
                <a:solidFill>
                  <a:schemeClr val="accent5">
                    <a:lumMod val="75000"/>
                  </a:schemeClr>
                </a:solidFill>
              </a:rPr>
              <a:t>he </a:t>
            </a:r>
            <a:r>
              <a:rPr lang="en-GB" sz="2400" b="0" dirty="0" smtClean="0">
                <a:solidFill>
                  <a:schemeClr val="accent5">
                    <a:lumMod val="75000"/>
                  </a:schemeClr>
                </a:solidFill>
              </a:rPr>
              <a:t>core interactions involving the computational objects </a:t>
            </a:r>
            <a:r>
              <a:rPr lang="en-GB" sz="2400" dirty="0" smtClean="0">
                <a:solidFill>
                  <a:schemeClr val="accent5">
                    <a:lumMod val="75000"/>
                  </a:schemeClr>
                </a:solidFill>
              </a:rPr>
              <a:t>within and </a:t>
            </a:r>
            <a:r>
              <a:rPr lang="en-GB" sz="2400" smtClean="0">
                <a:solidFill>
                  <a:schemeClr val="accent5">
                    <a:lumMod val="75000"/>
                  </a:schemeClr>
                </a:solidFill>
              </a:rPr>
              <a:t>between </a:t>
            </a:r>
            <a:r>
              <a:rPr lang="en-GB" sz="2400" smtClean="0">
                <a:solidFill>
                  <a:schemeClr val="accent5">
                    <a:lumMod val="75000"/>
                  </a:schemeClr>
                </a:solidFill>
              </a:rPr>
              <a:t>subsystems.</a:t>
            </a:r>
            <a:endParaRPr lang="en-GB" sz="2400" b="0" dirty="0" smtClean="0">
              <a:solidFill>
                <a:schemeClr val="accent5">
                  <a:lumMod val="75000"/>
                </a:schemeClr>
              </a:solidFill>
            </a:endParaRPr>
          </a:p>
        </p:txBody>
      </p:sp>
      <p:sp>
        <p:nvSpPr>
          <p:cNvPr id="7" name="Espace réservé du numéro de diapositive 5"/>
          <p:cNvSpPr>
            <a:spLocks noGrp="1"/>
          </p:cNvSpPr>
          <p:nvPr>
            <p:ph type="sldNum" sz="quarter" idx="12"/>
          </p:nvPr>
        </p:nvSpPr>
        <p:spPr bwMode="auto">
          <a:xfrm>
            <a:off x="6553200" y="6376243"/>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3"/>
              </a:buBlip>
              <a:defRPr sz="1600">
                <a:solidFill>
                  <a:srgbClr val="1A171B"/>
                </a:solidFill>
                <a:latin typeface="Century Gothic" pitchFamily="34" charset="0"/>
              </a:defRPr>
            </a:lvl6pPr>
            <a:lvl7pPr eaLnBrk="0" fontAlgn="base" hangingPunct="0">
              <a:spcAft>
                <a:spcPct val="0"/>
              </a:spcAft>
              <a:buSzPct val="75000"/>
              <a:buBlip>
                <a:blip r:embed="rId3"/>
              </a:buBlip>
              <a:defRPr sz="1600">
                <a:solidFill>
                  <a:srgbClr val="1A171B"/>
                </a:solidFill>
                <a:latin typeface="Century Gothic" pitchFamily="34" charset="0"/>
              </a:defRPr>
            </a:lvl7pPr>
            <a:lvl8pPr eaLnBrk="0" fontAlgn="base" hangingPunct="0">
              <a:spcAft>
                <a:spcPct val="0"/>
              </a:spcAft>
              <a:buSzPct val="75000"/>
              <a:buBlip>
                <a:blip r:embed="rId3"/>
              </a:buBlip>
              <a:defRPr sz="1600">
                <a:solidFill>
                  <a:srgbClr val="1A171B"/>
                </a:solidFill>
                <a:latin typeface="Century Gothic" pitchFamily="34" charset="0"/>
              </a:defRPr>
            </a:lvl8pPr>
            <a:lvl9pPr eaLnBrk="0" fontAlgn="base" hangingPunct="0">
              <a:spcAft>
                <a:spcPct val="0"/>
              </a:spcAft>
              <a:buSzPct val="75000"/>
              <a:buBlip>
                <a:blip r:embed="rId3"/>
              </a:buBlip>
              <a:defRPr sz="1600">
                <a:solidFill>
                  <a:srgbClr val="1A171B"/>
                </a:solidFill>
                <a:latin typeface="Century Gothic" pitchFamily="34" charset="0"/>
              </a:defRPr>
            </a:lvl9pPr>
          </a:lstStyle>
          <a:p>
            <a:fld id="{23E38AF2-209B-4B4E-8A59-08B2283C74DF}" type="slidenum">
              <a:rPr lang="fr-FR" altLang="en-US" sz="1200" b="0">
                <a:solidFill>
                  <a:srgbClr val="595959"/>
                </a:solidFill>
              </a:rPr>
              <a:pPr/>
              <a:t>17</a:t>
            </a:fld>
            <a:endParaRPr lang="fr-FR" altLang="en-US" sz="1200" b="0" dirty="0">
              <a:solidFill>
                <a:srgbClr val="595959"/>
              </a:solidFill>
            </a:endParaRPr>
          </a:p>
        </p:txBody>
      </p:sp>
      <p:sp>
        <p:nvSpPr>
          <p:cNvPr id="8" name="Espace réservé de la date 3"/>
          <p:cNvSpPr>
            <a:spLocks noGrp="1"/>
          </p:cNvSpPr>
          <p:nvPr>
            <p:ph type="dt" sz="half" idx="4294967295"/>
          </p:nvPr>
        </p:nvSpPr>
        <p:spPr bwMode="auto">
          <a:xfrm>
            <a:off x="710208" y="6376243"/>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3"/>
              </a:buBlip>
              <a:defRPr sz="1600">
                <a:solidFill>
                  <a:srgbClr val="1A171B"/>
                </a:solidFill>
                <a:latin typeface="Century Gothic" pitchFamily="34" charset="0"/>
              </a:defRPr>
            </a:lvl6pPr>
            <a:lvl7pPr eaLnBrk="0" fontAlgn="base" hangingPunct="0">
              <a:spcAft>
                <a:spcPct val="0"/>
              </a:spcAft>
              <a:buSzPct val="75000"/>
              <a:buBlip>
                <a:blip r:embed="rId3"/>
              </a:buBlip>
              <a:defRPr sz="1600">
                <a:solidFill>
                  <a:srgbClr val="1A171B"/>
                </a:solidFill>
                <a:latin typeface="Century Gothic" pitchFamily="34" charset="0"/>
              </a:defRPr>
            </a:lvl7pPr>
            <a:lvl8pPr eaLnBrk="0" fontAlgn="base" hangingPunct="0">
              <a:spcAft>
                <a:spcPct val="0"/>
              </a:spcAft>
              <a:buSzPct val="75000"/>
              <a:buBlip>
                <a:blip r:embed="rId3"/>
              </a:buBlip>
              <a:defRPr sz="1600">
                <a:solidFill>
                  <a:srgbClr val="1A171B"/>
                </a:solidFill>
                <a:latin typeface="Century Gothic" pitchFamily="34" charset="0"/>
              </a:defRPr>
            </a:lvl8pPr>
            <a:lvl9pPr eaLnBrk="0" fontAlgn="base" hangingPunct="0">
              <a:spcAft>
                <a:spcPct val="0"/>
              </a:spcAft>
              <a:buSzPct val="75000"/>
              <a:buBlip>
                <a:blip r:embed="rId3"/>
              </a:buBlip>
              <a:defRPr sz="1600">
                <a:solidFill>
                  <a:srgbClr val="1A171B"/>
                </a:solidFill>
                <a:latin typeface="Century Gothic" pitchFamily="34" charset="0"/>
              </a:defRPr>
            </a:lvl9pPr>
          </a:lstStyle>
          <a:p>
            <a:fld id="{1F8ECFE6-21CB-48E5-8CB8-14FEEE1ACAF5}" type="datetime1">
              <a:rPr lang="fr-FR" altLang="en-US" sz="1200" b="0">
                <a:solidFill>
                  <a:srgbClr val="595959"/>
                </a:solidFill>
              </a:rPr>
              <a:pPr/>
              <a:t>19/11/2013</a:t>
            </a:fld>
            <a:endParaRPr lang="fr-FR" altLang="en-US" sz="1200" b="0" dirty="0">
              <a:solidFill>
                <a:srgbClr val="595959"/>
              </a:solidFill>
            </a:endParaRPr>
          </a:p>
        </p:txBody>
      </p:sp>
    </p:spTree>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dissolv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dissolv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dissolve">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600400" y="836712"/>
            <a:ext cx="3384376" cy="1944216"/>
          </a:xfrm>
        </p:spPr>
        <p:txBody>
          <a:bodyPr>
            <a:normAutofit/>
          </a:bodyPr>
          <a:lstStyle/>
          <a:p>
            <a:pPr>
              <a:defRPr/>
            </a:pPr>
            <a:r>
              <a:rPr lang="en-GB" sz="2000" dirty="0" smtClean="0">
                <a:solidFill>
                  <a:schemeClr val="accent5">
                    <a:lumMod val="75000"/>
                  </a:schemeClr>
                </a:solidFill>
              </a:rPr>
              <a:t>Data acquisition</a:t>
            </a:r>
          </a:p>
          <a:p>
            <a:pPr>
              <a:defRPr/>
            </a:pPr>
            <a:r>
              <a:rPr lang="en-GB" sz="2000" dirty="0" smtClean="0">
                <a:solidFill>
                  <a:schemeClr val="accent5">
                    <a:lumMod val="75000"/>
                  </a:schemeClr>
                </a:solidFill>
              </a:rPr>
              <a:t>Data </a:t>
            </a:r>
            <a:r>
              <a:rPr lang="en-GB" sz="2000" dirty="0" err="1" smtClean="0">
                <a:solidFill>
                  <a:schemeClr val="accent5">
                    <a:lumMod val="75000"/>
                  </a:schemeClr>
                </a:solidFill>
              </a:rPr>
              <a:t>curation</a:t>
            </a:r>
            <a:endParaRPr lang="en-GB" sz="2000" dirty="0" smtClean="0">
              <a:solidFill>
                <a:schemeClr val="accent5">
                  <a:lumMod val="75000"/>
                </a:schemeClr>
              </a:solidFill>
            </a:endParaRPr>
          </a:p>
          <a:p>
            <a:pPr>
              <a:defRPr/>
            </a:pPr>
            <a:r>
              <a:rPr lang="en-GB" sz="2000" dirty="0" smtClean="0">
                <a:solidFill>
                  <a:schemeClr val="accent5">
                    <a:lumMod val="75000"/>
                  </a:schemeClr>
                </a:solidFill>
              </a:rPr>
              <a:t>Data access</a:t>
            </a:r>
          </a:p>
          <a:p>
            <a:pPr>
              <a:defRPr/>
            </a:pPr>
            <a:r>
              <a:rPr lang="en-GB" sz="2000" dirty="0" smtClean="0">
                <a:solidFill>
                  <a:schemeClr val="accent5">
                    <a:lumMod val="75000"/>
                  </a:schemeClr>
                </a:solidFill>
              </a:rPr>
              <a:t>Data processing</a:t>
            </a:r>
          </a:p>
          <a:p>
            <a:pPr>
              <a:defRPr/>
            </a:pPr>
            <a:r>
              <a:rPr lang="en-GB" sz="2000" dirty="0" smtClean="0">
                <a:solidFill>
                  <a:schemeClr val="accent5">
                    <a:lumMod val="75000"/>
                  </a:schemeClr>
                </a:solidFill>
              </a:rPr>
              <a:t>Community support</a:t>
            </a:r>
          </a:p>
          <a:p>
            <a:pPr>
              <a:defRPr/>
            </a:pPr>
            <a:endParaRPr lang="en-GB" sz="2900" dirty="0" smtClean="0">
              <a:solidFill>
                <a:schemeClr val="accent5">
                  <a:lumMod val="75000"/>
                </a:schemeClr>
              </a:solidFill>
            </a:endParaRPr>
          </a:p>
        </p:txBody>
      </p:sp>
      <p:sp>
        <p:nvSpPr>
          <p:cNvPr id="8" name="Rechteck 7"/>
          <p:cNvSpPr/>
          <p:nvPr/>
        </p:nvSpPr>
        <p:spPr>
          <a:xfrm>
            <a:off x="3600400" y="2708920"/>
            <a:ext cx="4572000" cy="2985433"/>
          </a:xfrm>
          <a:prstGeom prst="rect">
            <a:avLst/>
          </a:prstGeom>
        </p:spPr>
        <p:txBody>
          <a:bodyPr>
            <a:spAutoFit/>
          </a:bodyPr>
          <a:lstStyle/>
          <a:p>
            <a:pPr marL="342900" lvl="0" indent="-342900">
              <a:spcBef>
                <a:spcPct val="20000"/>
              </a:spcBef>
              <a:buFont typeface="Arial" pitchFamily="34" charset="0"/>
              <a:buChar char="•"/>
              <a:defRPr/>
            </a:pPr>
            <a:r>
              <a:rPr lang="en-GB" sz="2000" dirty="0" smtClean="0">
                <a:solidFill>
                  <a:schemeClr val="accent5">
                    <a:lumMod val="75000"/>
                  </a:schemeClr>
                </a:solidFill>
              </a:rPr>
              <a:t>Brokered data export </a:t>
            </a:r>
            <a:endParaRPr lang="de-DE" sz="2000" dirty="0" smtClean="0">
              <a:solidFill>
                <a:schemeClr val="accent5">
                  <a:lumMod val="75000"/>
                </a:schemeClr>
              </a:solidFill>
            </a:endParaRPr>
          </a:p>
          <a:p>
            <a:pPr marL="342900" lvl="0" indent="-342900">
              <a:spcBef>
                <a:spcPct val="20000"/>
              </a:spcBef>
              <a:buFont typeface="Arial" pitchFamily="34" charset="0"/>
              <a:buChar char="•"/>
              <a:defRPr/>
            </a:pPr>
            <a:r>
              <a:rPr lang="en-GB" sz="2000" dirty="0" smtClean="0">
                <a:solidFill>
                  <a:schemeClr val="accent5">
                    <a:lumMod val="75000"/>
                  </a:schemeClr>
                </a:solidFill>
              </a:rPr>
              <a:t>Brokered data import </a:t>
            </a:r>
            <a:endParaRPr lang="de-DE" sz="2000" dirty="0" smtClean="0">
              <a:solidFill>
                <a:schemeClr val="accent5">
                  <a:lumMod val="75000"/>
                </a:schemeClr>
              </a:solidFill>
            </a:endParaRPr>
          </a:p>
          <a:p>
            <a:pPr marL="342900" lvl="0" indent="-342900">
              <a:spcBef>
                <a:spcPct val="20000"/>
              </a:spcBef>
              <a:buFont typeface="Arial" pitchFamily="34" charset="0"/>
              <a:buChar char="•"/>
              <a:defRPr/>
            </a:pPr>
            <a:r>
              <a:rPr lang="en-GB" sz="2000" dirty="0" smtClean="0">
                <a:solidFill>
                  <a:schemeClr val="accent5">
                    <a:lumMod val="75000"/>
                  </a:schemeClr>
                </a:solidFill>
              </a:rPr>
              <a:t>Brokered data query </a:t>
            </a:r>
            <a:endParaRPr lang="de-DE" sz="2000" dirty="0" smtClean="0">
              <a:solidFill>
                <a:schemeClr val="accent5">
                  <a:lumMod val="75000"/>
                </a:schemeClr>
              </a:solidFill>
            </a:endParaRPr>
          </a:p>
          <a:p>
            <a:pPr marL="342900" lvl="0" indent="-342900">
              <a:spcBef>
                <a:spcPct val="20000"/>
              </a:spcBef>
              <a:buFont typeface="Arial" pitchFamily="34" charset="0"/>
              <a:buChar char="•"/>
              <a:defRPr/>
            </a:pPr>
            <a:r>
              <a:rPr lang="en-GB" sz="2000" dirty="0" smtClean="0">
                <a:solidFill>
                  <a:schemeClr val="accent5">
                    <a:lumMod val="75000"/>
                  </a:schemeClr>
                </a:solidFill>
              </a:rPr>
              <a:t>Citation </a:t>
            </a:r>
            <a:endParaRPr lang="de-DE" sz="2000" dirty="0" smtClean="0">
              <a:solidFill>
                <a:schemeClr val="accent5">
                  <a:lumMod val="75000"/>
                </a:schemeClr>
              </a:solidFill>
            </a:endParaRPr>
          </a:p>
          <a:p>
            <a:pPr marL="342900" lvl="0" indent="-342900">
              <a:spcBef>
                <a:spcPct val="20000"/>
              </a:spcBef>
              <a:buFont typeface="Arial" pitchFamily="34" charset="0"/>
              <a:buChar char="•"/>
              <a:defRPr/>
            </a:pPr>
            <a:r>
              <a:rPr lang="en-GB" sz="2000" dirty="0" smtClean="0">
                <a:solidFill>
                  <a:schemeClr val="accent5">
                    <a:lumMod val="75000"/>
                  </a:schemeClr>
                </a:solidFill>
              </a:rPr>
              <a:t>Instrument integration </a:t>
            </a:r>
            <a:endParaRPr lang="de-DE" sz="2000" dirty="0" smtClean="0">
              <a:solidFill>
                <a:schemeClr val="accent5">
                  <a:lumMod val="75000"/>
                </a:schemeClr>
              </a:solidFill>
            </a:endParaRPr>
          </a:p>
          <a:p>
            <a:pPr marL="342900" lvl="0" indent="-342900">
              <a:spcBef>
                <a:spcPct val="20000"/>
              </a:spcBef>
              <a:buFont typeface="Arial" pitchFamily="34" charset="0"/>
              <a:buChar char="•"/>
              <a:defRPr/>
            </a:pPr>
            <a:r>
              <a:rPr lang="en-GB" sz="2000" dirty="0" smtClean="0">
                <a:solidFill>
                  <a:schemeClr val="accent5">
                    <a:lumMod val="75000"/>
                  </a:schemeClr>
                </a:solidFill>
              </a:rPr>
              <a:t>Internal data staging </a:t>
            </a:r>
            <a:endParaRPr lang="de-DE" sz="2000" dirty="0" smtClean="0">
              <a:solidFill>
                <a:schemeClr val="accent5">
                  <a:lumMod val="75000"/>
                </a:schemeClr>
              </a:solidFill>
            </a:endParaRPr>
          </a:p>
          <a:p>
            <a:pPr marL="342900" lvl="0" indent="-342900">
              <a:spcBef>
                <a:spcPct val="20000"/>
              </a:spcBef>
              <a:buFont typeface="Arial" pitchFamily="34" charset="0"/>
              <a:buChar char="•"/>
              <a:defRPr/>
            </a:pPr>
            <a:r>
              <a:rPr lang="en-GB" sz="2000" dirty="0" smtClean="0">
                <a:solidFill>
                  <a:schemeClr val="accent5">
                    <a:lumMod val="75000"/>
                  </a:schemeClr>
                </a:solidFill>
              </a:rPr>
              <a:t>Processed data import</a:t>
            </a:r>
            <a:endParaRPr lang="de-DE" sz="2000" dirty="0" smtClean="0">
              <a:solidFill>
                <a:schemeClr val="accent5">
                  <a:lumMod val="75000"/>
                </a:schemeClr>
              </a:solidFill>
            </a:endParaRPr>
          </a:p>
          <a:p>
            <a:pPr marL="342900" indent="-342900">
              <a:spcBef>
                <a:spcPct val="20000"/>
              </a:spcBef>
              <a:buFont typeface="Arial" pitchFamily="34" charset="0"/>
              <a:buChar char="•"/>
              <a:defRPr/>
            </a:pPr>
            <a:r>
              <a:rPr lang="en-GB" sz="2000" dirty="0" smtClean="0">
                <a:solidFill>
                  <a:schemeClr val="accent5">
                    <a:lumMod val="75000"/>
                  </a:schemeClr>
                </a:solidFill>
              </a:rPr>
              <a:t>Raw data collection </a:t>
            </a:r>
            <a:endParaRPr lang="de-DE" sz="2000" dirty="0" smtClean="0">
              <a:solidFill>
                <a:schemeClr val="accent5">
                  <a:lumMod val="75000"/>
                </a:schemeClr>
              </a:solidFill>
            </a:endParaRPr>
          </a:p>
        </p:txBody>
      </p:sp>
      <p:sp>
        <p:nvSpPr>
          <p:cNvPr id="9" name="Rechteck 8"/>
          <p:cNvSpPr/>
          <p:nvPr/>
        </p:nvSpPr>
        <p:spPr>
          <a:xfrm>
            <a:off x="1296144" y="1340768"/>
            <a:ext cx="1854803" cy="954107"/>
          </a:xfrm>
          <a:prstGeom prst="rect">
            <a:avLst/>
          </a:prstGeom>
        </p:spPr>
        <p:txBody>
          <a:bodyPr wrap="none">
            <a:spAutoFit/>
          </a:bodyPr>
          <a:lstStyle/>
          <a:p>
            <a:pPr>
              <a:defRPr/>
            </a:pPr>
            <a:r>
              <a:rPr lang="en-GB" sz="2800" dirty="0" smtClean="0">
                <a:solidFill>
                  <a:schemeClr val="accent5">
                    <a:lumMod val="75000"/>
                  </a:schemeClr>
                </a:solidFill>
              </a:rPr>
              <a:t>within</a:t>
            </a:r>
            <a:br>
              <a:rPr lang="en-GB" sz="2800" dirty="0" smtClean="0">
                <a:solidFill>
                  <a:schemeClr val="accent5">
                    <a:lumMod val="75000"/>
                  </a:schemeClr>
                </a:solidFill>
              </a:rPr>
            </a:br>
            <a:r>
              <a:rPr lang="en-GB" sz="2800" dirty="0" smtClean="0">
                <a:solidFill>
                  <a:schemeClr val="accent5">
                    <a:lumMod val="75000"/>
                  </a:schemeClr>
                </a:solidFill>
              </a:rPr>
              <a:t>subsystems</a:t>
            </a:r>
          </a:p>
        </p:txBody>
      </p:sp>
      <p:sp>
        <p:nvSpPr>
          <p:cNvPr id="10" name="Rechteck 9"/>
          <p:cNvSpPr/>
          <p:nvPr/>
        </p:nvSpPr>
        <p:spPr>
          <a:xfrm>
            <a:off x="1296144" y="3212976"/>
            <a:ext cx="1854803" cy="954107"/>
          </a:xfrm>
          <a:prstGeom prst="rect">
            <a:avLst/>
          </a:prstGeom>
        </p:spPr>
        <p:txBody>
          <a:bodyPr wrap="none">
            <a:spAutoFit/>
          </a:bodyPr>
          <a:lstStyle/>
          <a:p>
            <a:pPr>
              <a:defRPr/>
            </a:pPr>
            <a:r>
              <a:rPr lang="en-GB" sz="2800" dirty="0" smtClean="0">
                <a:solidFill>
                  <a:schemeClr val="accent5">
                    <a:lumMod val="75000"/>
                  </a:schemeClr>
                </a:solidFill>
              </a:rPr>
              <a:t>between</a:t>
            </a:r>
          </a:p>
          <a:p>
            <a:pPr>
              <a:defRPr/>
            </a:pPr>
            <a:r>
              <a:rPr lang="en-GB" sz="2800" dirty="0" smtClean="0">
                <a:solidFill>
                  <a:schemeClr val="accent5">
                    <a:lumMod val="75000"/>
                  </a:schemeClr>
                </a:solidFill>
              </a:rPr>
              <a:t>subsystems</a:t>
            </a:r>
          </a:p>
        </p:txBody>
      </p:sp>
      <p:sp>
        <p:nvSpPr>
          <p:cNvPr id="11" name="Textfeld 10"/>
          <p:cNvSpPr txBox="1"/>
          <p:nvPr/>
        </p:nvSpPr>
        <p:spPr>
          <a:xfrm rot="16200000">
            <a:off x="-2306778" y="2806256"/>
            <a:ext cx="5393496" cy="892552"/>
          </a:xfrm>
          <a:prstGeom prst="rect">
            <a:avLst/>
          </a:prstGeom>
          <a:noFill/>
        </p:spPr>
        <p:txBody>
          <a:bodyPr wrap="square" rtlCol="0">
            <a:spAutoFit/>
          </a:bodyPr>
          <a:lstStyle/>
          <a:p>
            <a:r>
              <a:rPr lang="de-AT" sz="3200" dirty="0" err="1" smtClean="0">
                <a:solidFill>
                  <a:schemeClr val="accent5">
                    <a:lumMod val="75000"/>
                  </a:schemeClr>
                </a:solidFill>
              </a:rPr>
              <a:t>Computational</a:t>
            </a:r>
            <a:r>
              <a:rPr lang="de-AT" sz="3200" dirty="0" smtClean="0">
                <a:solidFill>
                  <a:schemeClr val="accent5">
                    <a:lumMod val="75000"/>
                  </a:schemeClr>
                </a:solidFill>
              </a:rPr>
              <a:t> </a:t>
            </a:r>
            <a:r>
              <a:rPr lang="de-AT" sz="3200" dirty="0" err="1" smtClean="0">
                <a:solidFill>
                  <a:schemeClr val="accent5">
                    <a:lumMod val="75000"/>
                  </a:schemeClr>
                </a:solidFill>
              </a:rPr>
              <a:t>Viewpoint</a:t>
            </a:r>
            <a:endParaRPr lang="de-AT" sz="3200" dirty="0" smtClean="0">
              <a:solidFill>
                <a:schemeClr val="accent5">
                  <a:lumMod val="75000"/>
                </a:schemeClr>
              </a:solidFill>
            </a:endParaRPr>
          </a:p>
          <a:p>
            <a:r>
              <a:rPr lang="de-AT" sz="2000" dirty="0" smtClean="0">
                <a:solidFill>
                  <a:schemeClr val="accent5">
                    <a:lumMod val="75000"/>
                  </a:schemeClr>
                </a:solidFill>
              </a:rPr>
              <a:t>Core </a:t>
            </a:r>
            <a:r>
              <a:rPr lang="de-AT" sz="2000" dirty="0" err="1" smtClean="0">
                <a:solidFill>
                  <a:schemeClr val="accent5">
                    <a:lumMod val="75000"/>
                  </a:schemeClr>
                </a:solidFill>
              </a:rPr>
              <a:t>interactions</a:t>
            </a:r>
            <a:endParaRPr lang="de-AT" sz="2000" dirty="0">
              <a:solidFill>
                <a:schemeClr val="accent5">
                  <a:lumMod val="75000"/>
                </a:schemeClr>
              </a:solidFill>
            </a:endParaRPr>
          </a:p>
        </p:txBody>
      </p:sp>
      <p:sp>
        <p:nvSpPr>
          <p:cNvPr id="12" name="Espace réservé du numéro de diapositive 5"/>
          <p:cNvSpPr>
            <a:spLocks noGrp="1"/>
          </p:cNvSpPr>
          <p:nvPr>
            <p:ph type="sldNum" sz="quarter" idx="12"/>
          </p:nvPr>
        </p:nvSpPr>
        <p:spPr bwMode="auto">
          <a:xfrm>
            <a:off x="6553200" y="6376243"/>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3"/>
              </a:buBlip>
              <a:defRPr sz="1600">
                <a:solidFill>
                  <a:srgbClr val="1A171B"/>
                </a:solidFill>
                <a:latin typeface="Century Gothic" pitchFamily="34" charset="0"/>
              </a:defRPr>
            </a:lvl6pPr>
            <a:lvl7pPr eaLnBrk="0" fontAlgn="base" hangingPunct="0">
              <a:spcAft>
                <a:spcPct val="0"/>
              </a:spcAft>
              <a:buSzPct val="75000"/>
              <a:buBlip>
                <a:blip r:embed="rId3"/>
              </a:buBlip>
              <a:defRPr sz="1600">
                <a:solidFill>
                  <a:srgbClr val="1A171B"/>
                </a:solidFill>
                <a:latin typeface="Century Gothic" pitchFamily="34" charset="0"/>
              </a:defRPr>
            </a:lvl7pPr>
            <a:lvl8pPr eaLnBrk="0" fontAlgn="base" hangingPunct="0">
              <a:spcAft>
                <a:spcPct val="0"/>
              </a:spcAft>
              <a:buSzPct val="75000"/>
              <a:buBlip>
                <a:blip r:embed="rId3"/>
              </a:buBlip>
              <a:defRPr sz="1600">
                <a:solidFill>
                  <a:srgbClr val="1A171B"/>
                </a:solidFill>
                <a:latin typeface="Century Gothic" pitchFamily="34" charset="0"/>
              </a:defRPr>
            </a:lvl8pPr>
            <a:lvl9pPr eaLnBrk="0" fontAlgn="base" hangingPunct="0">
              <a:spcAft>
                <a:spcPct val="0"/>
              </a:spcAft>
              <a:buSzPct val="75000"/>
              <a:buBlip>
                <a:blip r:embed="rId3"/>
              </a:buBlip>
              <a:defRPr sz="1600">
                <a:solidFill>
                  <a:srgbClr val="1A171B"/>
                </a:solidFill>
                <a:latin typeface="Century Gothic" pitchFamily="34" charset="0"/>
              </a:defRPr>
            </a:lvl9pPr>
          </a:lstStyle>
          <a:p>
            <a:fld id="{23E38AF2-209B-4B4E-8A59-08B2283C74DF}" type="slidenum">
              <a:rPr lang="fr-FR" altLang="en-US" sz="1200" b="0">
                <a:solidFill>
                  <a:srgbClr val="595959"/>
                </a:solidFill>
              </a:rPr>
              <a:pPr/>
              <a:t>18</a:t>
            </a:fld>
            <a:endParaRPr lang="fr-FR" altLang="en-US" sz="1200" b="0" dirty="0">
              <a:solidFill>
                <a:srgbClr val="595959"/>
              </a:solidFill>
            </a:endParaRPr>
          </a:p>
        </p:txBody>
      </p:sp>
      <p:sp>
        <p:nvSpPr>
          <p:cNvPr id="13" name="Espace réservé de la date 3"/>
          <p:cNvSpPr>
            <a:spLocks noGrp="1"/>
          </p:cNvSpPr>
          <p:nvPr>
            <p:ph type="dt" sz="half" idx="4294967295"/>
          </p:nvPr>
        </p:nvSpPr>
        <p:spPr bwMode="auto">
          <a:xfrm>
            <a:off x="710208" y="6376243"/>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3"/>
              </a:buBlip>
              <a:defRPr sz="1600">
                <a:solidFill>
                  <a:srgbClr val="1A171B"/>
                </a:solidFill>
                <a:latin typeface="Century Gothic" pitchFamily="34" charset="0"/>
              </a:defRPr>
            </a:lvl6pPr>
            <a:lvl7pPr eaLnBrk="0" fontAlgn="base" hangingPunct="0">
              <a:spcAft>
                <a:spcPct val="0"/>
              </a:spcAft>
              <a:buSzPct val="75000"/>
              <a:buBlip>
                <a:blip r:embed="rId3"/>
              </a:buBlip>
              <a:defRPr sz="1600">
                <a:solidFill>
                  <a:srgbClr val="1A171B"/>
                </a:solidFill>
                <a:latin typeface="Century Gothic" pitchFamily="34" charset="0"/>
              </a:defRPr>
            </a:lvl7pPr>
            <a:lvl8pPr eaLnBrk="0" fontAlgn="base" hangingPunct="0">
              <a:spcAft>
                <a:spcPct val="0"/>
              </a:spcAft>
              <a:buSzPct val="75000"/>
              <a:buBlip>
                <a:blip r:embed="rId3"/>
              </a:buBlip>
              <a:defRPr sz="1600">
                <a:solidFill>
                  <a:srgbClr val="1A171B"/>
                </a:solidFill>
                <a:latin typeface="Century Gothic" pitchFamily="34" charset="0"/>
              </a:defRPr>
            </a:lvl8pPr>
            <a:lvl9pPr eaLnBrk="0" fontAlgn="base" hangingPunct="0">
              <a:spcAft>
                <a:spcPct val="0"/>
              </a:spcAft>
              <a:buSzPct val="75000"/>
              <a:buBlip>
                <a:blip r:embed="rId3"/>
              </a:buBlip>
              <a:defRPr sz="1600">
                <a:solidFill>
                  <a:srgbClr val="1A171B"/>
                </a:solidFill>
                <a:latin typeface="Century Gothic" pitchFamily="34" charset="0"/>
              </a:defRPr>
            </a:lvl9pPr>
          </a:lstStyle>
          <a:p>
            <a:fld id="{1F8ECFE6-21CB-48E5-8CB8-14FEEE1ACAF5}" type="datetime1">
              <a:rPr lang="fr-FR" altLang="en-US" sz="1200" b="0">
                <a:solidFill>
                  <a:srgbClr val="595959"/>
                </a:solidFill>
              </a:rPr>
              <a:pPr/>
              <a:t>19/11/2013</a:t>
            </a:fld>
            <a:endParaRPr lang="fr-FR" altLang="en-US" sz="1200" b="0" dirty="0">
              <a:solidFill>
                <a:srgbClr val="595959"/>
              </a:solidFill>
            </a:endParaRPr>
          </a:p>
        </p:txBody>
      </p:sp>
    </p:spTree>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20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2000"/>
                                        <p:tgtEl>
                                          <p:spTgt spid="3">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2000"/>
                                        <p:tgtEl>
                                          <p:spTgt spid="3">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dissolve">
                                      <p:cBhvr>
                                        <p:cTn id="16" dur="2000"/>
                                        <p:tgtEl>
                                          <p:spTgt spid="3">
                                            <p:txEl>
                                              <p:pRg st="3" end="3"/>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2000"/>
                                        <p:tgtEl>
                                          <p:spTgt spid="3">
                                            <p:txEl>
                                              <p:pRg st="4" end="4"/>
                                            </p:txEl>
                                          </p:spTgt>
                                        </p:tgtEl>
                                      </p:cBhvr>
                                    </p:animEffect>
                                  </p:childTnLst>
                                </p:cTn>
                              </p:par>
                              <p:par>
                                <p:cTn id="20" presetID="1"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nodeType="click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dissolve">
                                      <p:cBhvr>
                                        <p:cTn id="26" dur="2000"/>
                                        <p:tgtEl>
                                          <p:spTgt spid="8">
                                            <p:txEl>
                                              <p:pRg st="0" end="0"/>
                                            </p:txEl>
                                          </p:spTgt>
                                        </p:tgtEl>
                                      </p:cBhvr>
                                    </p:animEffect>
                                  </p:childTnLst>
                                </p:cTn>
                              </p:par>
                              <p:par>
                                <p:cTn id="27" presetID="9" presetClass="entr" presetSubtype="0" fill="hold" nodeType="withEffect">
                                  <p:stCondLst>
                                    <p:cond delay="0"/>
                                  </p:stCondLst>
                                  <p:childTnLst>
                                    <p:set>
                                      <p:cBhvr>
                                        <p:cTn id="28" dur="1" fill="hold">
                                          <p:stCondLst>
                                            <p:cond delay="0"/>
                                          </p:stCondLst>
                                        </p:cTn>
                                        <p:tgtEl>
                                          <p:spTgt spid="8">
                                            <p:txEl>
                                              <p:pRg st="1" end="1"/>
                                            </p:txEl>
                                          </p:spTgt>
                                        </p:tgtEl>
                                        <p:attrNameLst>
                                          <p:attrName>style.visibility</p:attrName>
                                        </p:attrNameLst>
                                      </p:cBhvr>
                                      <p:to>
                                        <p:strVal val="visible"/>
                                      </p:to>
                                    </p:set>
                                    <p:animEffect transition="in" filter="dissolve">
                                      <p:cBhvr>
                                        <p:cTn id="29" dur="2000"/>
                                        <p:tgtEl>
                                          <p:spTgt spid="8">
                                            <p:txEl>
                                              <p:pRg st="1" end="1"/>
                                            </p:txEl>
                                          </p:spTgt>
                                        </p:tgtEl>
                                      </p:cBhvr>
                                    </p:animEffect>
                                  </p:childTnLst>
                                </p:cTn>
                              </p:par>
                              <p:par>
                                <p:cTn id="30" presetID="9" presetClass="entr" presetSubtype="0" fill="hold" nodeType="withEffect">
                                  <p:stCondLst>
                                    <p:cond delay="0"/>
                                  </p:stCondLst>
                                  <p:childTnLst>
                                    <p:set>
                                      <p:cBhvr>
                                        <p:cTn id="31" dur="1" fill="hold">
                                          <p:stCondLst>
                                            <p:cond delay="0"/>
                                          </p:stCondLst>
                                        </p:cTn>
                                        <p:tgtEl>
                                          <p:spTgt spid="8">
                                            <p:txEl>
                                              <p:pRg st="2" end="2"/>
                                            </p:txEl>
                                          </p:spTgt>
                                        </p:tgtEl>
                                        <p:attrNameLst>
                                          <p:attrName>style.visibility</p:attrName>
                                        </p:attrNameLst>
                                      </p:cBhvr>
                                      <p:to>
                                        <p:strVal val="visible"/>
                                      </p:to>
                                    </p:set>
                                    <p:animEffect transition="in" filter="dissolve">
                                      <p:cBhvr>
                                        <p:cTn id="32" dur="2000"/>
                                        <p:tgtEl>
                                          <p:spTgt spid="8">
                                            <p:txEl>
                                              <p:pRg st="2" end="2"/>
                                            </p:txEl>
                                          </p:spTgt>
                                        </p:tgtEl>
                                      </p:cBhvr>
                                    </p:animEffect>
                                  </p:childTnLst>
                                </p:cTn>
                              </p:par>
                              <p:par>
                                <p:cTn id="33" presetID="9" presetClass="entr" presetSubtype="0" fill="hold" nodeType="withEffect">
                                  <p:stCondLst>
                                    <p:cond delay="0"/>
                                  </p:stCondLst>
                                  <p:childTnLst>
                                    <p:set>
                                      <p:cBhvr>
                                        <p:cTn id="34" dur="1" fill="hold">
                                          <p:stCondLst>
                                            <p:cond delay="0"/>
                                          </p:stCondLst>
                                        </p:cTn>
                                        <p:tgtEl>
                                          <p:spTgt spid="8">
                                            <p:txEl>
                                              <p:pRg st="3" end="3"/>
                                            </p:txEl>
                                          </p:spTgt>
                                        </p:tgtEl>
                                        <p:attrNameLst>
                                          <p:attrName>style.visibility</p:attrName>
                                        </p:attrNameLst>
                                      </p:cBhvr>
                                      <p:to>
                                        <p:strVal val="visible"/>
                                      </p:to>
                                    </p:set>
                                    <p:animEffect transition="in" filter="dissolve">
                                      <p:cBhvr>
                                        <p:cTn id="35" dur="2000"/>
                                        <p:tgtEl>
                                          <p:spTgt spid="8">
                                            <p:txEl>
                                              <p:pRg st="3" end="3"/>
                                            </p:txEl>
                                          </p:spTgt>
                                        </p:tgtEl>
                                      </p:cBhvr>
                                    </p:animEffect>
                                  </p:childTnLst>
                                </p:cTn>
                              </p:par>
                              <p:par>
                                <p:cTn id="36" presetID="9" presetClass="entr" presetSubtype="0" fill="hold" nodeType="withEffect">
                                  <p:stCondLst>
                                    <p:cond delay="0"/>
                                  </p:stCondLst>
                                  <p:childTnLst>
                                    <p:set>
                                      <p:cBhvr>
                                        <p:cTn id="37" dur="1" fill="hold">
                                          <p:stCondLst>
                                            <p:cond delay="0"/>
                                          </p:stCondLst>
                                        </p:cTn>
                                        <p:tgtEl>
                                          <p:spTgt spid="8">
                                            <p:txEl>
                                              <p:pRg st="4" end="4"/>
                                            </p:txEl>
                                          </p:spTgt>
                                        </p:tgtEl>
                                        <p:attrNameLst>
                                          <p:attrName>style.visibility</p:attrName>
                                        </p:attrNameLst>
                                      </p:cBhvr>
                                      <p:to>
                                        <p:strVal val="visible"/>
                                      </p:to>
                                    </p:set>
                                    <p:animEffect transition="in" filter="dissolve">
                                      <p:cBhvr>
                                        <p:cTn id="38" dur="2000"/>
                                        <p:tgtEl>
                                          <p:spTgt spid="8">
                                            <p:txEl>
                                              <p:pRg st="4" end="4"/>
                                            </p:txEl>
                                          </p:spTgt>
                                        </p:tgtEl>
                                      </p:cBhvr>
                                    </p:animEffect>
                                  </p:childTnLst>
                                </p:cTn>
                              </p:par>
                              <p:par>
                                <p:cTn id="39" presetID="9" presetClass="entr" presetSubtype="0" fill="hold" nodeType="withEffect">
                                  <p:stCondLst>
                                    <p:cond delay="0"/>
                                  </p:stCondLst>
                                  <p:childTnLst>
                                    <p:set>
                                      <p:cBhvr>
                                        <p:cTn id="40" dur="1" fill="hold">
                                          <p:stCondLst>
                                            <p:cond delay="0"/>
                                          </p:stCondLst>
                                        </p:cTn>
                                        <p:tgtEl>
                                          <p:spTgt spid="8">
                                            <p:txEl>
                                              <p:pRg st="5" end="5"/>
                                            </p:txEl>
                                          </p:spTgt>
                                        </p:tgtEl>
                                        <p:attrNameLst>
                                          <p:attrName>style.visibility</p:attrName>
                                        </p:attrNameLst>
                                      </p:cBhvr>
                                      <p:to>
                                        <p:strVal val="visible"/>
                                      </p:to>
                                    </p:set>
                                    <p:animEffect transition="in" filter="dissolve">
                                      <p:cBhvr>
                                        <p:cTn id="41" dur="2000"/>
                                        <p:tgtEl>
                                          <p:spTgt spid="8">
                                            <p:txEl>
                                              <p:pRg st="5" end="5"/>
                                            </p:txEl>
                                          </p:spTgt>
                                        </p:tgtEl>
                                      </p:cBhvr>
                                    </p:animEffect>
                                  </p:childTnLst>
                                </p:cTn>
                              </p:par>
                              <p:par>
                                <p:cTn id="42" presetID="9" presetClass="entr" presetSubtype="0" fill="hold" nodeType="withEffect">
                                  <p:stCondLst>
                                    <p:cond delay="0"/>
                                  </p:stCondLst>
                                  <p:childTnLst>
                                    <p:set>
                                      <p:cBhvr>
                                        <p:cTn id="43" dur="1" fill="hold">
                                          <p:stCondLst>
                                            <p:cond delay="0"/>
                                          </p:stCondLst>
                                        </p:cTn>
                                        <p:tgtEl>
                                          <p:spTgt spid="8">
                                            <p:txEl>
                                              <p:pRg st="6" end="6"/>
                                            </p:txEl>
                                          </p:spTgt>
                                        </p:tgtEl>
                                        <p:attrNameLst>
                                          <p:attrName>style.visibility</p:attrName>
                                        </p:attrNameLst>
                                      </p:cBhvr>
                                      <p:to>
                                        <p:strVal val="visible"/>
                                      </p:to>
                                    </p:set>
                                    <p:animEffect transition="in" filter="dissolve">
                                      <p:cBhvr>
                                        <p:cTn id="44" dur="2000"/>
                                        <p:tgtEl>
                                          <p:spTgt spid="8">
                                            <p:txEl>
                                              <p:pRg st="6" end="6"/>
                                            </p:txEl>
                                          </p:spTgt>
                                        </p:tgtEl>
                                      </p:cBhvr>
                                    </p:animEffect>
                                  </p:childTnLst>
                                </p:cTn>
                              </p:par>
                              <p:par>
                                <p:cTn id="45" presetID="9" presetClass="entr" presetSubtype="0" fill="hold" nodeType="withEffect">
                                  <p:stCondLst>
                                    <p:cond delay="0"/>
                                  </p:stCondLst>
                                  <p:childTnLst>
                                    <p:set>
                                      <p:cBhvr>
                                        <p:cTn id="46" dur="1" fill="hold">
                                          <p:stCondLst>
                                            <p:cond delay="0"/>
                                          </p:stCondLst>
                                        </p:cTn>
                                        <p:tgtEl>
                                          <p:spTgt spid="8">
                                            <p:txEl>
                                              <p:pRg st="7" end="7"/>
                                            </p:txEl>
                                          </p:spTgt>
                                        </p:tgtEl>
                                        <p:attrNameLst>
                                          <p:attrName>style.visibility</p:attrName>
                                        </p:attrNameLst>
                                      </p:cBhvr>
                                      <p:to>
                                        <p:strVal val="visible"/>
                                      </p:to>
                                    </p:set>
                                    <p:animEffect transition="in" filter="dissolve">
                                      <p:cBhvr>
                                        <p:cTn id="47" dur="2000"/>
                                        <p:tgtEl>
                                          <p:spTgt spid="8">
                                            <p:txEl>
                                              <p:pRg st="7" end="7"/>
                                            </p:txEl>
                                          </p:spTgt>
                                        </p:tgtEl>
                                      </p:cBhvr>
                                    </p:animEffect>
                                  </p:childTnLst>
                                </p:cTn>
                              </p:par>
                              <p:par>
                                <p:cTn id="48" presetID="1"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9"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feld 10"/>
          <p:cNvSpPr txBox="1"/>
          <p:nvPr/>
        </p:nvSpPr>
        <p:spPr>
          <a:xfrm rot="16200000">
            <a:off x="-2306778" y="2806256"/>
            <a:ext cx="5393496" cy="892552"/>
          </a:xfrm>
          <a:prstGeom prst="rect">
            <a:avLst/>
          </a:prstGeom>
          <a:noFill/>
        </p:spPr>
        <p:txBody>
          <a:bodyPr wrap="square" rtlCol="0">
            <a:spAutoFit/>
          </a:bodyPr>
          <a:lstStyle/>
          <a:p>
            <a:r>
              <a:rPr lang="de-AT" sz="3200" dirty="0" err="1" smtClean="0">
                <a:solidFill>
                  <a:schemeClr val="accent5">
                    <a:lumMod val="75000"/>
                  </a:schemeClr>
                </a:solidFill>
              </a:rPr>
              <a:t>Computational</a:t>
            </a:r>
            <a:r>
              <a:rPr lang="de-AT" sz="3200" dirty="0" smtClean="0">
                <a:solidFill>
                  <a:schemeClr val="accent5">
                    <a:lumMod val="75000"/>
                  </a:schemeClr>
                </a:solidFill>
              </a:rPr>
              <a:t> </a:t>
            </a:r>
            <a:r>
              <a:rPr lang="de-AT" sz="3200" dirty="0" err="1" smtClean="0">
                <a:solidFill>
                  <a:schemeClr val="accent5">
                    <a:lumMod val="75000"/>
                  </a:schemeClr>
                </a:solidFill>
              </a:rPr>
              <a:t>Viewpoint</a:t>
            </a:r>
            <a:endParaRPr lang="de-AT" sz="3200" dirty="0" smtClean="0">
              <a:solidFill>
                <a:schemeClr val="accent5">
                  <a:lumMod val="75000"/>
                </a:schemeClr>
              </a:solidFill>
            </a:endParaRPr>
          </a:p>
          <a:p>
            <a:r>
              <a:rPr lang="de-AT" sz="2000" dirty="0" err="1" smtClean="0">
                <a:solidFill>
                  <a:schemeClr val="accent5">
                    <a:lumMod val="75000"/>
                  </a:schemeClr>
                </a:solidFill>
              </a:rPr>
              <a:t>definitions</a:t>
            </a:r>
            <a:endParaRPr lang="de-AT" sz="2000" dirty="0">
              <a:solidFill>
                <a:schemeClr val="accent5">
                  <a:lumMod val="75000"/>
                </a:schemeClr>
              </a:solidFill>
            </a:endParaRPr>
          </a:p>
        </p:txBody>
      </p:sp>
      <p:sp>
        <p:nvSpPr>
          <p:cNvPr id="12" name="Inhaltsplatzhalter 11"/>
          <p:cNvSpPr>
            <a:spLocks noGrp="1"/>
          </p:cNvSpPr>
          <p:nvPr>
            <p:ph idx="1"/>
          </p:nvPr>
        </p:nvSpPr>
        <p:spPr>
          <a:xfrm>
            <a:off x="914400" y="1196752"/>
            <a:ext cx="7906072" cy="4525963"/>
          </a:xfrm>
        </p:spPr>
        <p:txBody>
          <a:bodyPr>
            <a:normAutofit fontScale="70000" lnSpcReduction="20000"/>
          </a:bodyPr>
          <a:lstStyle/>
          <a:p>
            <a:r>
              <a:rPr lang="de-DE" sz="3000" dirty="0" err="1" smtClean="0">
                <a:solidFill>
                  <a:schemeClr val="accent5">
                    <a:lumMod val="75000"/>
                  </a:schemeClr>
                </a:solidFill>
              </a:rPr>
              <a:t>Computational</a:t>
            </a:r>
            <a:r>
              <a:rPr lang="de-DE" sz="3000" dirty="0" smtClean="0">
                <a:solidFill>
                  <a:schemeClr val="accent5">
                    <a:lumMod val="75000"/>
                  </a:schemeClr>
                </a:solidFill>
              </a:rPr>
              <a:t> </a:t>
            </a:r>
            <a:r>
              <a:rPr lang="de-DE" sz="3000" dirty="0" err="1" smtClean="0">
                <a:solidFill>
                  <a:schemeClr val="accent5">
                    <a:lumMod val="75000"/>
                  </a:schemeClr>
                </a:solidFill>
              </a:rPr>
              <a:t>objects</a:t>
            </a:r>
            <a:r>
              <a:rPr lang="de-DE" sz="3000" dirty="0" smtClean="0">
                <a:solidFill>
                  <a:schemeClr val="accent5">
                    <a:lumMod val="75000"/>
                  </a:schemeClr>
                </a:solidFill>
              </a:rPr>
              <a:t> </a:t>
            </a:r>
            <a:r>
              <a:rPr lang="de-DE" sz="3000" dirty="0" err="1" smtClean="0">
                <a:solidFill>
                  <a:schemeClr val="accent5">
                    <a:lumMod val="75000"/>
                  </a:schemeClr>
                </a:solidFill>
              </a:rPr>
              <a:t>can</a:t>
            </a:r>
            <a:r>
              <a:rPr lang="de-DE" sz="3000" dirty="0" smtClean="0">
                <a:solidFill>
                  <a:schemeClr val="accent5">
                    <a:lumMod val="75000"/>
                  </a:schemeClr>
                </a:solidFill>
              </a:rPr>
              <a:t> </a:t>
            </a:r>
            <a:r>
              <a:rPr lang="de-DE" sz="3000" dirty="0" err="1" smtClean="0">
                <a:solidFill>
                  <a:schemeClr val="accent5">
                    <a:lumMod val="75000"/>
                  </a:schemeClr>
                </a:solidFill>
              </a:rPr>
              <a:t>have</a:t>
            </a:r>
            <a:r>
              <a:rPr lang="de-DE" sz="3000" dirty="0" smtClean="0">
                <a:solidFill>
                  <a:schemeClr val="accent5">
                    <a:lumMod val="75000"/>
                  </a:schemeClr>
                </a:solidFill>
              </a:rPr>
              <a:t> </a:t>
            </a:r>
          </a:p>
          <a:p>
            <a:pPr lvl="1"/>
            <a:r>
              <a:rPr lang="de-DE" sz="3000" dirty="0" smtClean="0">
                <a:solidFill>
                  <a:schemeClr val="accent5">
                    <a:lumMod val="75000"/>
                  </a:schemeClr>
                </a:solidFill>
              </a:rPr>
              <a:t>Operational </a:t>
            </a:r>
            <a:r>
              <a:rPr lang="de-DE" sz="3000" dirty="0" err="1" smtClean="0">
                <a:solidFill>
                  <a:schemeClr val="accent5">
                    <a:lumMod val="75000"/>
                  </a:schemeClr>
                </a:solidFill>
              </a:rPr>
              <a:t>interfaces</a:t>
            </a:r>
            <a:endParaRPr lang="de-DE" sz="3000" dirty="0" smtClean="0">
              <a:solidFill>
                <a:schemeClr val="accent5">
                  <a:lumMod val="75000"/>
                </a:schemeClr>
              </a:solidFill>
            </a:endParaRPr>
          </a:p>
          <a:p>
            <a:pPr lvl="2"/>
            <a:r>
              <a:rPr lang="de-DE" sz="3000" dirty="0" smtClean="0">
                <a:solidFill>
                  <a:schemeClr val="accent5">
                    <a:lumMod val="75000"/>
                  </a:schemeClr>
                </a:solidFill>
              </a:rPr>
              <a:t>Server </a:t>
            </a:r>
            <a:r>
              <a:rPr lang="de-DE" sz="3000" dirty="0" err="1" smtClean="0">
                <a:solidFill>
                  <a:schemeClr val="accent5">
                    <a:lumMod val="75000"/>
                  </a:schemeClr>
                </a:solidFill>
              </a:rPr>
              <a:t>interface</a:t>
            </a:r>
            <a:endParaRPr lang="de-DE" sz="3000" dirty="0" smtClean="0">
              <a:solidFill>
                <a:schemeClr val="accent5">
                  <a:lumMod val="75000"/>
                </a:schemeClr>
              </a:solidFill>
            </a:endParaRPr>
          </a:p>
          <a:p>
            <a:pPr lvl="2"/>
            <a:r>
              <a:rPr lang="de-DE" sz="3000" dirty="0" smtClean="0">
                <a:solidFill>
                  <a:schemeClr val="accent5">
                    <a:lumMod val="75000"/>
                  </a:schemeClr>
                </a:solidFill>
              </a:rPr>
              <a:t>Client </a:t>
            </a:r>
            <a:r>
              <a:rPr lang="de-DE" sz="3000" dirty="0" err="1" smtClean="0">
                <a:solidFill>
                  <a:schemeClr val="accent5">
                    <a:lumMod val="75000"/>
                  </a:schemeClr>
                </a:solidFill>
              </a:rPr>
              <a:t>interface</a:t>
            </a:r>
            <a:endParaRPr lang="de-DE" sz="3000" dirty="0" smtClean="0">
              <a:solidFill>
                <a:schemeClr val="accent5">
                  <a:lumMod val="75000"/>
                </a:schemeClr>
              </a:solidFill>
            </a:endParaRPr>
          </a:p>
          <a:p>
            <a:pPr lvl="1"/>
            <a:r>
              <a:rPr lang="de-DE" sz="3000" dirty="0" smtClean="0">
                <a:solidFill>
                  <a:schemeClr val="accent5">
                    <a:lumMod val="75000"/>
                  </a:schemeClr>
                </a:solidFill>
              </a:rPr>
              <a:t>Stream </a:t>
            </a:r>
            <a:r>
              <a:rPr lang="de-DE" sz="3000" dirty="0" err="1" smtClean="0">
                <a:solidFill>
                  <a:schemeClr val="accent5">
                    <a:lumMod val="75000"/>
                  </a:schemeClr>
                </a:solidFill>
              </a:rPr>
              <a:t>interfaces</a:t>
            </a:r>
            <a:endParaRPr lang="de-DE" sz="3000" dirty="0" smtClean="0">
              <a:solidFill>
                <a:schemeClr val="accent5">
                  <a:lumMod val="75000"/>
                </a:schemeClr>
              </a:solidFill>
            </a:endParaRPr>
          </a:p>
          <a:p>
            <a:pPr lvl="2"/>
            <a:r>
              <a:rPr lang="de-DE" sz="3000" dirty="0" smtClean="0">
                <a:solidFill>
                  <a:schemeClr val="accent5">
                    <a:lumMod val="75000"/>
                  </a:schemeClr>
                </a:solidFill>
              </a:rPr>
              <a:t>Producer </a:t>
            </a:r>
            <a:r>
              <a:rPr lang="de-DE" sz="3000" dirty="0" err="1" smtClean="0">
                <a:solidFill>
                  <a:schemeClr val="accent5">
                    <a:lumMod val="75000"/>
                  </a:schemeClr>
                </a:solidFill>
              </a:rPr>
              <a:t>interface</a:t>
            </a:r>
            <a:endParaRPr lang="de-DE" sz="3000" dirty="0" smtClean="0">
              <a:solidFill>
                <a:schemeClr val="accent5">
                  <a:lumMod val="75000"/>
                </a:schemeClr>
              </a:solidFill>
            </a:endParaRPr>
          </a:p>
          <a:p>
            <a:pPr lvl="2"/>
            <a:r>
              <a:rPr lang="de-DE" sz="3000" dirty="0" smtClean="0">
                <a:solidFill>
                  <a:schemeClr val="accent5">
                    <a:lumMod val="75000"/>
                  </a:schemeClr>
                </a:solidFill>
              </a:rPr>
              <a:t>Consumer </a:t>
            </a:r>
            <a:r>
              <a:rPr lang="de-DE" sz="3000" dirty="0" err="1" smtClean="0">
                <a:solidFill>
                  <a:schemeClr val="accent5">
                    <a:lumMod val="75000"/>
                  </a:schemeClr>
                </a:solidFill>
              </a:rPr>
              <a:t>interface</a:t>
            </a:r>
            <a:endParaRPr lang="de-DE" sz="3000" dirty="0" smtClean="0">
              <a:solidFill>
                <a:schemeClr val="accent5">
                  <a:lumMod val="75000"/>
                </a:schemeClr>
              </a:solidFill>
            </a:endParaRPr>
          </a:p>
          <a:p>
            <a:pPr lvl="1"/>
            <a:r>
              <a:rPr lang="de-DE" sz="3000" smtClean="0">
                <a:solidFill>
                  <a:schemeClr val="accent5">
                    <a:lumMod val="75000"/>
                  </a:schemeClr>
                </a:solidFill>
              </a:rPr>
              <a:t>Capabilities</a:t>
            </a:r>
          </a:p>
          <a:p>
            <a:pPr marL="457200" lvl="1" indent="0">
              <a:buNone/>
            </a:pPr>
            <a:endParaRPr lang="de-DE" sz="3000" dirty="0" smtClean="0">
              <a:solidFill>
                <a:schemeClr val="accent5">
                  <a:lumMod val="75000"/>
                </a:schemeClr>
              </a:solidFill>
            </a:endParaRPr>
          </a:p>
          <a:p>
            <a:r>
              <a:rPr lang="de-DE" sz="3000" dirty="0" err="1" smtClean="0">
                <a:solidFill>
                  <a:schemeClr val="accent5">
                    <a:lumMod val="75000"/>
                  </a:schemeClr>
                </a:solidFill>
              </a:rPr>
              <a:t>Bindings</a:t>
            </a:r>
            <a:r>
              <a:rPr lang="de-DE" sz="3000" dirty="0" smtClean="0">
                <a:solidFill>
                  <a:schemeClr val="accent5">
                    <a:lumMod val="75000"/>
                  </a:schemeClr>
                </a:solidFill>
              </a:rPr>
              <a:t>:</a:t>
            </a:r>
          </a:p>
          <a:p>
            <a:pPr lvl="1"/>
            <a:r>
              <a:rPr lang="de-DE" sz="2600" dirty="0" smtClean="0">
                <a:solidFill>
                  <a:schemeClr val="accent5">
                    <a:lumMod val="75000"/>
                  </a:schemeClr>
                </a:solidFill>
              </a:rPr>
              <a:t>Primitive </a:t>
            </a:r>
            <a:r>
              <a:rPr lang="de-DE" sz="2600" dirty="0" err="1" smtClean="0">
                <a:solidFill>
                  <a:schemeClr val="accent5">
                    <a:lumMod val="75000"/>
                  </a:schemeClr>
                </a:solidFill>
              </a:rPr>
              <a:t>bindings</a:t>
            </a:r>
            <a:r>
              <a:rPr lang="de-DE" sz="2600" dirty="0" smtClean="0">
                <a:solidFill>
                  <a:schemeClr val="accent5">
                    <a:lumMod val="75000"/>
                  </a:schemeClr>
                </a:solidFill>
              </a:rPr>
              <a:t> (</a:t>
            </a:r>
            <a:r>
              <a:rPr lang="en-GB" sz="2600" dirty="0" smtClean="0">
                <a:solidFill>
                  <a:schemeClr val="accent5">
                    <a:lumMod val="75000"/>
                  </a:schemeClr>
                </a:solidFill>
              </a:rPr>
              <a:t>between any client/server pair </a:t>
            </a:r>
            <a:r>
              <a:rPr lang="en-GB" sz="2600" smtClean="0">
                <a:solidFill>
                  <a:schemeClr val="accent5">
                    <a:lumMod val="75000"/>
                  </a:schemeClr>
                </a:solidFill>
              </a:rPr>
              <a:t>or </a:t>
            </a:r>
            <a:r>
              <a:rPr lang="en-GB" sz="2600" smtClean="0">
                <a:solidFill>
                  <a:schemeClr val="accent5">
                    <a:lumMod val="75000"/>
                  </a:schemeClr>
                </a:solidFill>
              </a:rPr>
              <a:t>producer/consumer pair)</a:t>
            </a:r>
            <a:endParaRPr lang="de-DE" sz="2600" dirty="0" smtClean="0">
              <a:solidFill>
                <a:schemeClr val="accent5">
                  <a:lumMod val="75000"/>
                </a:schemeClr>
              </a:solidFill>
            </a:endParaRPr>
          </a:p>
          <a:p>
            <a:pPr lvl="1"/>
            <a:r>
              <a:rPr lang="de-DE" sz="2600" dirty="0" err="1" smtClean="0">
                <a:solidFill>
                  <a:schemeClr val="accent5">
                    <a:lumMod val="75000"/>
                  </a:schemeClr>
                </a:solidFill>
              </a:rPr>
              <a:t>Compound</a:t>
            </a:r>
            <a:r>
              <a:rPr lang="de-DE" sz="2600" dirty="0" smtClean="0">
                <a:solidFill>
                  <a:schemeClr val="accent5">
                    <a:lumMod val="75000"/>
                  </a:schemeClr>
                </a:solidFill>
              </a:rPr>
              <a:t> </a:t>
            </a:r>
            <a:r>
              <a:rPr lang="de-DE" sz="2600" dirty="0" err="1" smtClean="0">
                <a:solidFill>
                  <a:schemeClr val="accent5">
                    <a:lumMod val="75000"/>
                  </a:schemeClr>
                </a:solidFill>
              </a:rPr>
              <a:t>bindings</a:t>
            </a:r>
            <a:r>
              <a:rPr lang="de-DE" sz="2600" dirty="0" smtClean="0">
                <a:solidFill>
                  <a:schemeClr val="accent5">
                    <a:lumMod val="75000"/>
                  </a:schemeClr>
                </a:solidFill>
              </a:rPr>
              <a:t> (</a:t>
            </a:r>
            <a:r>
              <a:rPr lang="de-DE" sz="2600" dirty="0" err="1" smtClean="0">
                <a:solidFill>
                  <a:schemeClr val="accent5">
                    <a:lumMod val="75000"/>
                  </a:schemeClr>
                </a:solidFill>
              </a:rPr>
              <a:t>between</a:t>
            </a:r>
            <a:r>
              <a:rPr lang="de-DE" sz="2600" dirty="0" smtClean="0">
                <a:solidFill>
                  <a:schemeClr val="accent5">
                    <a:lumMod val="75000"/>
                  </a:schemeClr>
                </a:solidFill>
              </a:rPr>
              <a:t> </a:t>
            </a:r>
            <a:r>
              <a:rPr lang="de-DE" sz="2600" dirty="0" err="1" smtClean="0">
                <a:solidFill>
                  <a:schemeClr val="accent5">
                    <a:lumMod val="75000"/>
                  </a:schemeClr>
                </a:solidFill>
              </a:rPr>
              <a:t>three</a:t>
            </a:r>
            <a:r>
              <a:rPr lang="de-DE" sz="2600" dirty="0" smtClean="0">
                <a:solidFill>
                  <a:schemeClr val="accent5">
                    <a:lumMod val="75000"/>
                  </a:schemeClr>
                </a:solidFill>
              </a:rPr>
              <a:t> </a:t>
            </a:r>
            <a:r>
              <a:rPr lang="de-DE" sz="2600" dirty="0" err="1" smtClean="0">
                <a:solidFill>
                  <a:schemeClr val="accent5">
                    <a:lumMod val="75000"/>
                  </a:schemeClr>
                </a:solidFill>
              </a:rPr>
              <a:t>or</a:t>
            </a:r>
            <a:r>
              <a:rPr lang="de-DE" sz="2600" dirty="0" smtClean="0">
                <a:solidFill>
                  <a:schemeClr val="accent5">
                    <a:lumMod val="75000"/>
                  </a:schemeClr>
                </a:solidFill>
              </a:rPr>
              <a:t> </a:t>
            </a:r>
            <a:r>
              <a:rPr lang="de-DE" sz="2600" dirty="0" err="1" smtClean="0">
                <a:solidFill>
                  <a:schemeClr val="accent5">
                    <a:lumMod val="75000"/>
                  </a:schemeClr>
                </a:solidFill>
              </a:rPr>
              <a:t>more</a:t>
            </a:r>
            <a:r>
              <a:rPr lang="de-DE" sz="2600" dirty="0" smtClean="0">
                <a:solidFill>
                  <a:schemeClr val="accent5">
                    <a:lumMod val="75000"/>
                  </a:schemeClr>
                </a:solidFill>
              </a:rPr>
              <a:t> </a:t>
            </a:r>
            <a:r>
              <a:rPr lang="de-DE" sz="2600" dirty="0" err="1" smtClean="0">
                <a:solidFill>
                  <a:schemeClr val="accent5">
                    <a:lumMod val="75000"/>
                  </a:schemeClr>
                </a:solidFill>
              </a:rPr>
              <a:t>interfaces</a:t>
            </a:r>
            <a:r>
              <a:rPr lang="de-DE" sz="2600" dirty="0" smtClean="0">
                <a:solidFill>
                  <a:schemeClr val="accent5">
                    <a:lumMod val="75000"/>
                  </a:schemeClr>
                </a:solidFill>
              </a:rPr>
              <a:t>) via </a:t>
            </a:r>
            <a:r>
              <a:rPr lang="de-DE" sz="2600" dirty="0" err="1" smtClean="0">
                <a:solidFill>
                  <a:schemeClr val="accent5">
                    <a:lumMod val="75000"/>
                  </a:schemeClr>
                </a:solidFill>
              </a:rPr>
              <a:t>binding</a:t>
            </a:r>
            <a:r>
              <a:rPr lang="de-DE" sz="2600" dirty="0" smtClean="0">
                <a:solidFill>
                  <a:schemeClr val="accent5">
                    <a:lumMod val="75000"/>
                  </a:schemeClr>
                </a:solidFill>
              </a:rPr>
              <a:t> </a:t>
            </a:r>
            <a:r>
              <a:rPr lang="de-DE" sz="2600" dirty="0" err="1" smtClean="0">
                <a:solidFill>
                  <a:schemeClr val="accent5">
                    <a:lumMod val="75000"/>
                  </a:schemeClr>
                </a:solidFill>
              </a:rPr>
              <a:t>objects</a:t>
            </a:r>
            <a:endParaRPr lang="de-DE" sz="2600" dirty="0" smtClean="0">
              <a:solidFill>
                <a:schemeClr val="accent5">
                  <a:lumMod val="75000"/>
                </a:schemeClr>
              </a:solidFill>
            </a:endParaRPr>
          </a:p>
          <a:p>
            <a:pPr lvl="2"/>
            <a:endParaRPr lang="de-DE" dirty="0"/>
          </a:p>
        </p:txBody>
      </p:sp>
      <p:sp>
        <p:nvSpPr>
          <p:cNvPr id="8" name="Espace réservé du numéro de diapositive 5"/>
          <p:cNvSpPr>
            <a:spLocks noGrp="1"/>
          </p:cNvSpPr>
          <p:nvPr>
            <p:ph type="sldNum" sz="quarter" idx="12"/>
          </p:nvPr>
        </p:nvSpPr>
        <p:spPr bwMode="auto">
          <a:xfrm>
            <a:off x="6553200" y="6376243"/>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3"/>
              </a:buBlip>
              <a:defRPr sz="1600">
                <a:solidFill>
                  <a:srgbClr val="1A171B"/>
                </a:solidFill>
                <a:latin typeface="Century Gothic" pitchFamily="34" charset="0"/>
              </a:defRPr>
            </a:lvl6pPr>
            <a:lvl7pPr eaLnBrk="0" fontAlgn="base" hangingPunct="0">
              <a:spcAft>
                <a:spcPct val="0"/>
              </a:spcAft>
              <a:buSzPct val="75000"/>
              <a:buBlip>
                <a:blip r:embed="rId3"/>
              </a:buBlip>
              <a:defRPr sz="1600">
                <a:solidFill>
                  <a:srgbClr val="1A171B"/>
                </a:solidFill>
                <a:latin typeface="Century Gothic" pitchFamily="34" charset="0"/>
              </a:defRPr>
            </a:lvl7pPr>
            <a:lvl8pPr eaLnBrk="0" fontAlgn="base" hangingPunct="0">
              <a:spcAft>
                <a:spcPct val="0"/>
              </a:spcAft>
              <a:buSzPct val="75000"/>
              <a:buBlip>
                <a:blip r:embed="rId3"/>
              </a:buBlip>
              <a:defRPr sz="1600">
                <a:solidFill>
                  <a:srgbClr val="1A171B"/>
                </a:solidFill>
                <a:latin typeface="Century Gothic" pitchFamily="34" charset="0"/>
              </a:defRPr>
            </a:lvl8pPr>
            <a:lvl9pPr eaLnBrk="0" fontAlgn="base" hangingPunct="0">
              <a:spcAft>
                <a:spcPct val="0"/>
              </a:spcAft>
              <a:buSzPct val="75000"/>
              <a:buBlip>
                <a:blip r:embed="rId3"/>
              </a:buBlip>
              <a:defRPr sz="1600">
                <a:solidFill>
                  <a:srgbClr val="1A171B"/>
                </a:solidFill>
                <a:latin typeface="Century Gothic" pitchFamily="34" charset="0"/>
              </a:defRPr>
            </a:lvl9pPr>
          </a:lstStyle>
          <a:p>
            <a:fld id="{23E38AF2-209B-4B4E-8A59-08B2283C74DF}" type="slidenum">
              <a:rPr lang="fr-FR" altLang="en-US" sz="1200" b="0">
                <a:solidFill>
                  <a:srgbClr val="595959"/>
                </a:solidFill>
              </a:rPr>
              <a:pPr/>
              <a:t>19</a:t>
            </a:fld>
            <a:endParaRPr lang="fr-FR" altLang="en-US" sz="1200" b="0" dirty="0">
              <a:solidFill>
                <a:srgbClr val="595959"/>
              </a:solidFill>
            </a:endParaRPr>
          </a:p>
        </p:txBody>
      </p:sp>
      <p:sp>
        <p:nvSpPr>
          <p:cNvPr id="9" name="Espace réservé de la date 3"/>
          <p:cNvSpPr>
            <a:spLocks noGrp="1"/>
          </p:cNvSpPr>
          <p:nvPr>
            <p:ph type="dt" sz="half" idx="4294967295"/>
          </p:nvPr>
        </p:nvSpPr>
        <p:spPr bwMode="auto">
          <a:xfrm>
            <a:off x="710208" y="6376243"/>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3"/>
              </a:buBlip>
              <a:defRPr sz="1600">
                <a:solidFill>
                  <a:srgbClr val="1A171B"/>
                </a:solidFill>
                <a:latin typeface="Century Gothic" pitchFamily="34" charset="0"/>
              </a:defRPr>
            </a:lvl6pPr>
            <a:lvl7pPr eaLnBrk="0" fontAlgn="base" hangingPunct="0">
              <a:spcAft>
                <a:spcPct val="0"/>
              </a:spcAft>
              <a:buSzPct val="75000"/>
              <a:buBlip>
                <a:blip r:embed="rId3"/>
              </a:buBlip>
              <a:defRPr sz="1600">
                <a:solidFill>
                  <a:srgbClr val="1A171B"/>
                </a:solidFill>
                <a:latin typeface="Century Gothic" pitchFamily="34" charset="0"/>
              </a:defRPr>
            </a:lvl7pPr>
            <a:lvl8pPr eaLnBrk="0" fontAlgn="base" hangingPunct="0">
              <a:spcAft>
                <a:spcPct val="0"/>
              </a:spcAft>
              <a:buSzPct val="75000"/>
              <a:buBlip>
                <a:blip r:embed="rId3"/>
              </a:buBlip>
              <a:defRPr sz="1600">
                <a:solidFill>
                  <a:srgbClr val="1A171B"/>
                </a:solidFill>
                <a:latin typeface="Century Gothic" pitchFamily="34" charset="0"/>
              </a:defRPr>
            </a:lvl8pPr>
            <a:lvl9pPr eaLnBrk="0" fontAlgn="base" hangingPunct="0">
              <a:spcAft>
                <a:spcPct val="0"/>
              </a:spcAft>
              <a:buSzPct val="75000"/>
              <a:buBlip>
                <a:blip r:embed="rId3"/>
              </a:buBlip>
              <a:defRPr sz="1600">
                <a:solidFill>
                  <a:srgbClr val="1A171B"/>
                </a:solidFill>
                <a:latin typeface="Century Gothic" pitchFamily="34" charset="0"/>
              </a:defRPr>
            </a:lvl9pPr>
          </a:lstStyle>
          <a:p>
            <a:fld id="{1F8ECFE6-21CB-48E5-8CB8-14FEEE1ACAF5}" type="datetime1">
              <a:rPr lang="fr-FR" altLang="en-US" sz="1200" b="0">
                <a:solidFill>
                  <a:srgbClr val="595959"/>
                </a:solidFill>
              </a:rPr>
              <a:pPr/>
              <a:t>19/11/2013</a:t>
            </a:fld>
            <a:endParaRPr lang="fr-FR" altLang="en-US" sz="1200" b="0" dirty="0">
              <a:solidFill>
                <a:srgbClr val="595959"/>
              </a:solidFill>
            </a:endParaRPr>
          </a:p>
        </p:txBody>
      </p:sp>
    </p:spTree>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dissolve">
                                      <p:cBhvr>
                                        <p:cTn id="7" dur="5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2">
                                            <p:txEl>
                                              <p:pRg st="1" end="1"/>
                                            </p:txEl>
                                          </p:spTgt>
                                        </p:tgtEl>
                                        <p:attrNameLst>
                                          <p:attrName>style.visibility</p:attrName>
                                        </p:attrNameLst>
                                      </p:cBhvr>
                                      <p:to>
                                        <p:strVal val="visible"/>
                                      </p:to>
                                    </p:set>
                                    <p:animEffect transition="in" filter="dissolve">
                                      <p:cBhvr>
                                        <p:cTn id="12" dur="500"/>
                                        <p:tgtEl>
                                          <p:spTgt spid="1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2">
                                            <p:txEl>
                                              <p:pRg st="2" end="2"/>
                                            </p:txEl>
                                          </p:spTgt>
                                        </p:tgtEl>
                                        <p:attrNameLst>
                                          <p:attrName>style.visibility</p:attrName>
                                        </p:attrNameLst>
                                      </p:cBhvr>
                                      <p:to>
                                        <p:strVal val="visible"/>
                                      </p:to>
                                    </p:set>
                                    <p:animEffect transition="in" filter="dissolve">
                                      <p:cBhvr>
                                        <p:cTn id="17" dur="500"/>
                                        <p:tgtEl>
                                          <p:spTgt spid="1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2">
                                            <p:txEl>
                                              <p:pRg st="3" end="3"/>
                                            </p:txEl>
                                          </p:spTgt>
                                        </p:tgtEl>
                                        <p:attrNameLst>
                                          <p:attrName>style.visibility</p:attrName>
                                        </p:attrNameLst>
                                      </p:cBhvr>
                                      <p:to>
                                        <p:strVal val="visible"/>
                                      </p:to>
                                    </p:set>
                                    <p:animEffect transition="in" filter="dissolve">
                                      <p:cBhvr>
                                        <p:cTn id="22" dur="500"/>
                                        <p:tgtEl>
                                          <p:spTgt spid="1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12">
                                            <p:txEl>
                                              <p:pRg st="4" end="4"/>
                                            </p:txEl>
                                          </p:spTgt>
                                        </p:tgtEl>
                                        <p:attrNameLst>
                                          <p:attrName>style.visibility</p:attrName>
                                        </p:attrNameLst>
                                      </p:cBhvr>
                                      <p:to>
                                        <p:strVal val="visible"/>
                                      </p:to>
                                    </p:set>
                                    <p:animEffect transition="in" filter="dissolve">
                                      <p:cBhvr>
                                        <p:cTn id="27" dur="500"/>
                                        <p:tgtEl>
                                          <p:spTgt spid="1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12">
                                            <p:txEl>
                                              <p:pRg st="5" end="5"/>
                                            </p:txEl>
                                          </p:spTgt>
                                        </p:tgtEl>
                                        <p:attrNameLst>
                                          <p:attrName>style.visibility</p:attrName>
                                        </p:attrNameLst>
                                      </p:cBhvr>
                                      <p:to>
                                        <p:strVal val="visible"/>
                                      </p:to>
                                    </p:set>
                                    <p:animEffect transition="in" filter="dissolve">
                                      <p:cBhvr>
                                        <p:cTn id="32" dur="500"/>
                                        <p:tgtEl>
                                          <p:spTgt spid="1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12">
                                            <p:txEl>
                                              <p:pRg st="6" end="6"/>
                                            </p:txEl>
                                          </p:spTgt>
                                        </p:tgtEl>
                                        <p:attrNameLst>
                                          <p:attrName>style.visibility</p:attrName>
                                        </p:attrNameLst>
                                      </p:cBhvr>
                                      <p:to>
                                        <p:strVal val="visible"/>
                                      </p:to>
                                    </p:set>
                                    <p:animEffect transition="in" filter="dissolve">
                                      <p:cBhvr>
                                        <p:cTn id="37" dur="500"/>
                                        <p:tgtEl>
                                          <p:spTgt spid="12">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12">
                                            <p:txEl>
                                              <p:pRg st="7" end="7"/>
                                            </p:txEl>
                                          </p:spTgt>
                                        </p:tgtEl>
                                        <p:attrNameLst>
                                          <p:attrName>style.visibility</p:attrName>
                                        </p:attrNameLst>
                                      </p:cBhvr>
                                      <p:to>
                                        <p:strVal val="visible"/>
                                      </p:to>
                                    </p:set>
                                    <p:animEffect transition="in" filter="dissolve">
                                      <p:cBhvr>
                                        <p:cTn id="42" dur="500"/>
                                        <p:tgtEl>
                                          <p:spTgt spid="12">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nodeType="clickEffect">
                                  <p:stCondLst>
                                    <p:cond delay="0"/>
                                  </p:stCondLst>
                                  <p:childTnLst>
                                    <p:set>
                                      <p:cBhvr>
                                        <p:cTn id="46" dur="1" fill="hold">
                                          <p:stCondLst>
                                            <p:cond delay="0"/>
                                          </p:stCondLst>
                                        </p:cTn>
                                        <p:tgtEl>
                                          <p:spTgt spid="12">
                                            <p:txEl>
                                              <p:pRg st="9" end="9"/>
                                            </p:txEl>
                                          </p:spTgt>
                                        </p:tgtEl>
                                        <p:attrNameLst>
                                          <p:attrName>style.visibility</p:attrName>
                                        </p:attrNameLst>
                                      </p:cBhvr>
                                      <p:to>
                                        <p:strVal val="visible"/>
                                      </p:to>
                                    </p:set>
                                    <p:animEffect transition="in" filter="dissolve">
                                      <p:cBhvr>
                                        <p:cTn id="47" dur="500"/>
                                        <p:tgtEl>
                                          <p:spTgt spid="12">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nodeType="clickEffect">
                                  <p:stCondLst>
                                    <p:cond delay="0"/>
                                  </p:stCondLst>
                                  <p:childTnLst>
                                    <p:set>
                                      <p:cBhvr>
                                        <p:cTn id="51" dur="1" fill="hold">
                                          <p:stCondLst>
                                            <p:cond delay="0"/>
                                          </p:stCondLst>
                                        </p:cTn>
                                        <p:tgtEl>
                                          <p:spTgt spid="12">
                                            <p:txEl>
                                              <p:pRg st="10" end="10"/>
                                            </p:txEl>
                                          </p:spTgt>
                                        </p:tgtEl>
                                        <p:attrNameLst>
                                          <p:attrName>style.visibility</p:attrName>
                                        </p:attrNameLst>
                                      </p:cBhvr>
                                      <p:to>
                                        <p:strVal val="visible"/>
                                      </p:to>
                                    </p:set>
                                    <p:animEffect transition="in" filter="dissolve">
                                      <p:cBhvr>
                                        <p:cTn id="52" dur="500"/>
                                        <p:tgtEl>
                                          <p:spTgt spid="12">
                                            <p:txEl>
                                              <p:pRg st="10" end="1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nodeType="clickEffect">
                                  <p:stCondLst>
                                    <p:cond delay="0"/>
                                  </p:stCondLst>
                                  <p:childTnLst>
                                    <p:set>
                                      <p:cBhvr>
                                        <p:cTn id="56" dur="1" fill="hold">
                                          <p:stCondLst>
                                            <p:cond delay="0"/>
                                          </p:stCondLst>
                                        </p:cTn>
                                        <p:tgtEl>
                                          <p:spTgt spid="12">
                                            <p:txEl>
                                              <p:pRg st="11" end="11"/>
                                            </p:txEl>
                                          </p:spTgt>
                                        </p:tgtEl>
                                        <p:attrNameLst>
                                          <p:attrName>style.visibility</p:attrName>
                                        </p:attrNameLst>
                                      </p:cBhvr>
                                      <p:to>
                                        <p:strVal val="visible"/>
                                      </p:to>
                                    </p:set>
                                    <p:animEffect transition="in" filter="dissolve">
                                      <p:cBhvr>
                                        <p:cTn id="57" dur="500"/>
                                        <p:tgtEl>
                                          <p:spTgt spid="1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re 1"/>
          <p:cNvSpPr>
            <a:spLocks noGrp="1"/>
          </p:cNvSpPr>
          <p:nvPr>
            <p:ph type="title"/>
          </p:nvPr>
        </p:nvSpPr>
        <p:spPr>
          <a:xfrm>
            <a:off x="827584" y="188640"/>
            <a:ext cx="8229600" cy="1143000"/>
          </a:xfrm>
        </p:spPr>
        <p:txBody>
          <a:bodyPr>
            <a:normAutofit/>
          </a:bodyPr>
          <a:lstStyle/>
          <a:p>
            <a:pPr eaLnBrk="1" hangingPunct="1"/>
            <a:r>
              <a:rPr lang="en-US" sz="3200" b="1" dirty="0" smtClean="0">
                <a:solidFill>
                  <a:srgbClr val="77933C"/>
                </a:solidFill>
                <a:latin typeface="Century Gothic" pitchFamily="34" charset="0"/>
                <a:ea typeface="ＭＳ Ｐゴシック" charset="0"/>
                <a:cs typeface="ＭＳ Ｐゴシック" charset="0"/>
              </a:rPr>
              <a:t> </a:t>
            </a:r>
            <a:r>
              <a:rPr lang="en-US" sz="3200" b="1" dirty="0" smtClean="0">
                <a:solidFill>
                  <a:schemeClr val="tx1">
                    <a:lumMod val="85000"/>
                    <a:lumOff val="15000"/>
                  </a:schemeClr>
                </a:solidFill>
                <a:latin typeface="Century Gothic" pitchFamily="34" charset="0"/>
                <a:ea typeface="ＭＳ Ｐゴシック" charset="0"/>
                <a:cs typeface="ＭＳ Ｐゴシック" charset="0"/>
              </a:rPr>
              <a:t>Intention of </a:t>
            </a:r>
            <a:r>
              <a:rPr lang="en-US" sz="3200" b="1" dirty="0">
                <a:solidFill>
                  <a:schemeClr val="tx1">
                    <a:lumMod val="85000"/>
                    <a:lumOff val="15000"/>
                  </a:schemeClr>
                </a:solidFill>
                <a:latin typeface="Century Gothic" pitchFamily="34" charset="0"/>
                <a:ea typeface="ＭＳ Ｐゴシック" charset="0"/>
                <a:cs typeface="ＭＳ Ｐゴシック" charset="0"/>
              </a:rPr>
              <a:t>the ENVRI Reference Model</a:t>
            </a:r>
            <a:endParaRPr lang="fr-FR" sz="3200" b="1" dirty="0">
              <a:solidFill>
                <a:schemeClr val="tx1">
                  <a:lumMod val="85000"/>
                  <a:lumOff val="15000"/>
                </a:schemeClr>
              </a:solidFill>
              <a:latin typeface="Century Gothic" pitchFamily="34" charset="0"/>
              <a:ea typeface="ＭＳ Ｐゴシック" charset="0"/>
              <a:cs typeface="ＭＳ Ｐゴシック" charset="0"/>
            </a:endParaRPr>
          </a:p>
        </p:txBody>
      </p:sp>
      <p:sp>
        <p:nvSpPr>
          <p:cNvPr id="4099" name="Espace réservé du contenu 2"/>
          <p:cNvSpPr>
            <a:spLocks noGrp="1"/>
          </p:cNvSpPr>
          <p:nvPr>
            <p:ph idx="1"/>
          </p:nvPr>
        </p:nvSpPr>
        <p:spPr>
          <a:xfrm>
            <a:off x="107950" y="1483767"/>
            <a:ext cx="9036050" cy="4681537"/>
          </a:xfrm>
        </p:spPr>
        <p:txBody>
          <a:bodyPr>
            <a:normAutofit lnSpcReduction="10000"/>
          </a:bodyPr>
          <a:lstStyle/>
          <a:p>
            <a:pPr eaLnBrk="1" hangingPunct="1">
              <a:spcAft>
                <a:spcPts val="1200"/>
              </a:spcAft>
              <a:defRPr/>
            </a:pPr>
            <a:r>
              <a:rPr lang="en-GB" sz="2600" dirty="0" smtClean="0">
                <a:solidFill>
                  <a:schemeClr val="tx1">
                    <a:lumMod val="75000"/>
                    <a:lumOff val="25000"/>
                  </a:schemeClr>
                </a:solidFill>
              </a:rPr>
              <a:t>To </a:t>
            </a:r>
            <a:r>
              <a:rPr lang="en-GB" sz="2600" smtClean="0">
                <a:solidFill>
                  <a:schemeClr val="tx1">
                    <a:lumMod val="75000"/>
                    <a:lumOff val="25000"/>
                  </a:schemeClr>
                </a:solidFill>
              </a:rPr>
              <a:t>help </a:t>
            </a:r>
            <a:r>
              <a:rPr lang="en-GB" sz="2600" smtClean="0">
                <a:solidFill>
                  <a:schemeClr val="tx1">
                    <a:lumMod val="75000"/>
                    <a:lumOff val="25000"/>
                  </a:schemeClr>
                </a:solidFill>
              </a:rPr>
              <a:t>a community </a:t>
            </a:r>
            <a:r>
              <a:rPr lang="en-GB" sz="2600" dirty="0" smtClean="0">
                <a:solidFill>
                  <a:schemeClr val="tx1">
                    <a:lumMod val="75000"/>
                    <a:lumOff val="25000"/>
                  </a:schemeClr>
                </a:solidFill>
              </a:rPr>
              <a:t>reach a </a:t>
            </a:r>
            <a:r>
              <a:rPr lang="en-GB" sz="2600" smtClean="0">
                <a:solidFill>
                  <a:schemeClr val="tx1">
                    <a:lumMod val="75000"/>
                    <a:lumOff val="25000"/>
                  </a:schemeClr>
                </a:solidFill>
              </a:rPr>
              <a:t>common </a:t>
            </a:r>
            <a:r>
              <a:rPr lang="en-GB" sz="2600" smtClean="0">
                <a:solidFill>
                  <a:schemeClr val="tx1">
                    <a:lumMod val="75000"/>
                    <a:lumOff val="25000"/>
                  </a:schemeClr>
                </a:solidFill>
              </a:rPr>
              <a:t>vision.</a:t>
            </a:r>
            <a:endParaRPr lang="en-GB" sz="2600" dirty="0" smtClean="0">
              <a:solidFill>
                <a:schemeClr val="tx1">
                  <a:lumMod val="75000"/>
                  <a:lumOff val="25000"/>
                </a:schemeClr>
              </a:solidFill>
            </a:endParaRPr>
          </a:p>
          <a:p>
            <a:pPr eaLnBrk="1" hangingPunct="1">
              <a:spcAft>
                <a:spcPts val="1200"/>
              </a:spcAft>
              <a:defRPr/>
            </a:pPr>
            <a:r>
              <a:rPr lang="en-GB" sz="2600" dirty="0" smtClean="0">
                <a:solidFill>
                  <a:schemeClr val="tx1">
                    <a:lumMod val="75000"/>
                    <a:lumOff val="25000"/>
                  </a:schemeClr>
                </a:solidFill>
              </a:rPr>
              <a:t>To provide a </a:t>
            </a:r>
            <a:r>
              <a:rPr lang="en-GB" sz="2600" smtClean="0">
                <a:solidFill>
                  <a:schemeClr val="tx1">
                    <a:lumMod val="75000"/>
                    <a:lumOff val="25000"/>
                  </a:schemeClr>
                </a:solidFill>
              </a:rPr>
              <a:t>common </a:t>
            </a:r>
            <a:r>
              <a:rPr lang="en-GB" sz="2600" smtClean="0">
                <a:solidFill>
                  <a:schemeClr val="tx1">
                    <a:lumMod val="75000"/>
                    <a:lumOff val="25000"/>
                  </a:schemeClr>
                </a:solidFill>
              </a:rPr>
              <a:t>vocabulary for communicating concepts.</a:t>
            </a:r>
            <a:endParaRPr lang="en-GB" sz="2600" dirty="0" smtClean="0">
              <a:solidFill>
                <a:schemeClr val="tx1">
                  <a:lumMod val="75000"/>
                  <a:lumOff val="25000"/>
                </a:schemeClr>
              </a:solidFill>
            </a:endParaRPr>
          </a:p>
          <a:p>
            <a:pPr eaLnBrk="1" hangingPunct="1">
              <a:spcAft>
                <a:spcPts val="1200"/>
              </a:spcAft>
              <a:defRPr/>
            </a:pPr>
            <a:r>
              <a:rPr lang="en-GB" sz="2600" dirty="0" smtClean="0">
                <a:solidFill>
                  <a:schemeClr val="tx1">
                    <a:lumMod val="75000"/>
                    <a:lumOff val="25000"/>
                  </a:schemeClr>
                </a:solidFill>
              </a:rPr>
              <a:t>To provide a uniform framework into </a:t>
            </a:r>
            <a:r>
              <a:rPr lang="en-GB" sz="2600" smtClean="0">
                <a:solidFill>
                  <a:schemeClr val="tx1">
                    <a:lumMod val="75000"/>
                    <a:lumOff val="25000"/>
                  </a:schemeClr>
                </a:solidFill>
              </a:rPr>
              <a:t>which </a:t>
            </a:r>
            <a:r>
              <a:rPr lang="en-GB" sz="2600" smtClean="0">
                <a:solidFill>
                  <a:schemeClr val="tx1">
                    <a:lumMod val="75000"/>
                    <a:lumOff val="25000"/>
                  </a:schemeClr>
                </a:solidFill>
              </a:rPr>
              <a:t>components </a:t>
            </a:r>
            <a:r>
              <a:rPr lang="en-GB" sz="2600" smtClean="0">
                <a:solidFill>
                  <a:schemeClr val="tx1">
                    <a:lumMod val="75000"/>
                    <a:lumOff val="25000"/>
                  </a:schemeClr>
                </a:solidFill>
              </a:rPr>
              <a:t>of </a:t>
            </a:r>
            <a:r>
              <a:rPr lang="en-GB" sz="2600" smtClean="0">
                <a:solidFill>
                  <a:schemeClr val="tx1">
                    <a:lumMod val="75000"/>
                    <a:lumOff val="25000"/>
                  </a:schemeClr>
                </a:solidFill>
              </a:rPr>
              <a:t>different research </a:t>
            </a:r>
            <a:r>
              <a:rPr lang="en-GB" sz="2600" dirty="0" smtClean="0">
                <a:solidFill>
                  <a:schemeClr val="tx1">
                    <a:lumMod val="75000"/>
                    <a:lumOff val="25000"/>
                  </a:schemeClr>
                </a:solidFill>
              </a:rPr>
              <a:t>infrastructures can </a:t>
            </a:r>
            <a:r>
              <a:rPr lang="en-GB" sz="2600" smtClean="0">
                <a:solidFill>
                  <a:schemeClr val="tx1">
                    <a:lumMod val="75000"/>
                    <a:lumOff val="25000"/>
                  </a:schemeClr>
                </a:solidFill>
              </a:rPr>
              <a:t>be </a:t>
            </a:r>
            <a:r>
              <a:rPr lang="en-GB" sz="2600" smtClean="0">
                <a:solidFill>
                  <a:schemeClr val="tx1">
                    <a:lumMod val="75000"/>
                    <a:lumOff val="25000"/>
                  </a:schemeClr>
                </a:solidFill>
              </a:rPr>
              <a:t>placed.</a:t>
            </a:r>
            <a:endParaRPr lang="en-GB" sz="2600" dirty="0" smtClean="0">
              <a:solidFill>
                <a:schemeClr val="tx1">
                  <a:lumMod val="75000"/>
                  <a:lumOff val="25000"/>
                </a:schemeClr>
              </a:solidFill>
            </a:endParaRPr>
          </a:p>
          <a:p>
            <a:pPr eaLnBrk="1" hangingPunct="1">
              <a:spcAft>
                <a:spcPts val="1200"/>
              </a:spcAft>
              <a:defRPr/>
            </a:pPr>
            <a:r>
              <a:rPr lang="en-GB" sz="2600" dirty="0" smtClean="0">
                <a:solidFill>
                  <a:schemeClr val="tx1">
                    <a:lumMod val="75000"/>
                    <a:lumOff val="25000"/>
                  </a:schemeClr>
                </a:solidFill>
              </a:rPr>
              <a:t>To </a:t>
            </a:r>
            <a:r>
              <a:rPr lang="en-GB" sz="2600" smtClean="0">
                <a:solidFill>
                  <a:schemeClr val="tx1">
                    <a:lumMod val="75000"/>
                    <a:lumOff val="25000"/>
                  </a:schemeClr>
                </a:solidFill>
              </a:rPr>
              <a:t>provide </a:t>
            </a:r>
            <a:r>
              <a:rPr lang="en-GB" sz="2600" smtClean="0">
                <a:solidFill>
                  <a:schemeClr val="tx1">
                    <a:lumMod val="75000"/>
                    <a:lumOff val="25000"/>
                  </a:schemeClr>
                </a:solidFill>
              </a:rPr>
              <a:t>standard solutions </a:t>
            </a:r>
            <a:r>
              <a:rPr lang="en-GB" sz="2600" dirty="0" smtClean="0">
                <a:solidFill>
                  <a:schemeClr val="tx1">
                    <a:lumMod val="75000"/>
                    <a:lumOff val="25000"/>
                  </a:schemeClr>
                </a:solidFill>
              </a:rPr>
              <a:t>to </a:t>
            </a:r>
            <a:r>
              <a:rPr lang="en-GB" sz="2600" smtClean="0">
                <a:solidFill>
                  <a:schemeClr val="tx1">
                    <a:lumMod val="75000"/>
                    <a:lumOff val="25000"/>
                  </a:schemeClr>
                </a:solidFill>
              </a:rPr>
              <a:t>common </a:t>
            </a:r>
            <a:r>
              <a:rPr lang="en-GB" sz="2600" smtClean="0">
                <a:solidFill>
                  <a:schemeClr val="tx1">
                    <a:lumMod val="75000"/>
                    <a:lumOff val="25000"/>
                  </a:schemeClr>
                </a:solidFill>
              </a:rPr>
              <a:t>problems.</a:t>
            </a:r>
            <a:endParaRPr lang="en-GB" sz="2600" dirty="0" smtClean="0">
              <a:solidFill>
                <a:schemeClr val="tx1">
                  <a:lumMod val="75000"/>
                  <a:lumOff val="25000"/>
                </a:schemeClr>
              </a:solidFill>
            </a:endParaRPr>
          </a:p>
          <a:p>
            <a:pPr eaLnBrk="1" hangingPunct="1">
              <a:spcAft>
                <a:spcPts val="1200"/>
              </a:spcAft>
              <a:defRPr/>
            </a:pPr>
            <a:r>
              <a:rPr lang="en-GB" sz="2600" dirty="0" smtClean="0">
                <a:solidFill>
                  <a:schemeClr val="tx1">
                    <a:lumMod val="75000"/>
                    <a:lumOff val="25000"/>
                  </a:schemeClr>
                </a:solidFill>
              </a:rPr>
              <a:t>To </a:t>
            </a:r>
            <a:r>
              <a:rPr lang="en-GB" sz="2600" smtClean="0">
                <a:solidFill>
                  <a:schemeClr val="tx1">
                    <a:lumMod val="75000"/>
                    <a:lumOff val="25000"/>
                  </a:schemeClr>
                </a:solidFill>
              </a:rPr>
              <a:t>secure </a:t>
            </a:r>
            <a:r>
              <a:rPr lang="en-GB" sz="2600" smtClean="0">
                <a:solidFill>
                  <a:schemeClr val="tx1">
                    <a:lumMod val="75000"/>
                    <a:lumOff val="25000"/>
                  </a:schemeClr>
                </a:solidFill>
              </a:rPr>
              <a:t>interoperability between implementations of services.</a:t>
            </a:r>
            <a:endParaRPr lang="en-GB" sz="2600" dirty="0" smtClean="0">
              <a:solidFill>
                <a:schemeClr val="tx1">
                  <a:lumMod val="75000"/>
                  <a:lumOff val="25000"/>
                </a:schemeClr>
              </a:solidFill>
            </a:endParaRPr>
          </a:p>
          <a:p>
            <a:pPr eaLnBrk="1" hangingPunct="1">
              <a:spcAft>
                <a:spcPts val="1200"/>
              </a:spcAft>
              <a:defRPr/>
            </a:pPr>
            <a:r>
              <a:rPr lang="en-GB" sz="2600" dirty="0" smtClean="0">
                <a:solidFill>
                  <a:schemeClr val="tx1">
                    <a:lumMod val="75000"/>
                    <a:lumOff val="25000"/>
                  </a:schemeClr>
                </a:solidFill>
              </a:rPr>
              <a:t>To </a:t>
            </a:r>
            <a:r>
              <a:rPr lang="en-GB" sz="2600" smtClean="0">
                <a:solidFill>
                  <a:schemeClr val="tx1">
                    <a:lumMod val="75000"/>
                    <a:lumOff val="25000"/>
                  </a:schemeClr>
                </a:solidFill>
              </a:rPr>
              <a:t>enable </a:t>
            </a:r>
            <a:r>
              <a:rPr lang="en-GB" sz="2600" smtClean="0">
                <a:solidFill>
                  <a:schemeClr val="tx1">
                    <a:lumMod val="75000"/>
                    <a:lumOff val="25000"/>
                  </a:schemeClr>
                </a:solidFill>
              </a:rPr>
              <a:t>reuse</a:t>
            </a:r>
            <a:r>
              <a:rPr lang="en-GB" sz="2600">
                <a:solidFill>
                  <a:schemeClr val="tx1">
                    <a:lumMod val="75000"/>
                    <a:lumOff val="25000"/>
                  </a:schemeClr>
                </a:solidFill>
              </a:rPr>
              <a:t> </a:t>
            </a:r>
            <a:r>
              <a:rPr lang="en-GB" sz="2600" smtClean="0">
                <a:solidFill>
                  <a:schemeClr val="tx1">
                    <a:lumMod val="75000"/>
                    <a:lumOff val="25000"/>
                  </a:schemeClr>
                </a:solidFill>
              </a:rPr>
              <a:t>and</a:t>
            </a:r>
            <a:r>
              <a:rPr lang="en-GB" sz="2600" smtClean="0">
                <a:solidFill>
                  <a:schemeClr val="tx1">
                    <a:lumMod val="75000"/>
                    <a:lumOff val="25000"/>
                  </a:schemeClr>
                </a:solidFill>
              </a:rPr>
              <a:t> sharing </a:t>
            </a:r>
            <a:r>
              <a:rPr lang="en-GB" sz="2600" dirty="0" smtClean="0">
                <a:solidFill>
                  <a:schemeClr val="tx1">
                    <a:lumMod val="75000"/>
                    <a:lumOff val="25000"/>
                  </a:schemeClr>
                </a:solidFill>
              </a:rPr>
              <a:t>of resources</a:t>
            </a:r>
            <a:r>
              <a:rPr lang="en-GB" sz="2600" smtClean="0">
                <a:solidFill>
                  <a:schemeClr val="tx1">
                    <a:lumMod val="75000"/>
                    <a:lumOff val="25000"/>
                  </a:schemeClr>
                </a:solidFill>
              </a:rPr>
              <a:t>, </a:t>
            </a:r>
            <a:r>
              <a:rPr lang="en-GB" sz="2600" smtClean="0">
                <a:solidFill>
                  <a:schemeClr val="tx1">
                    <a:lumMod val="75000"/>
                    <a:lumOff val="25000"/>
                  </a:schemeClr>
                </a:solidFill>
              </a:rPr>
              <a:t>and to avoid </a:t>
            </a:r>
            <a:r>
              <a:rPr lang="en-GB" sz="2600" smtClean="0">
                <a:solidFill>
                  <a:schemeClr val="tx1">
                    <a:lumMod val="75000"/>
                    <a:lumOff val="25000"/>
                  </a:schemeClr>
                </a:solidFill>
              </a:rPr>
              <a:t>duplication </a:t>
            </a:r>
            <a:r>
              <a:rPr lang="en-GB" sz="2600" smtClean="0">
                <a:solidFill>
                  <a:schemeClr val="tx1">
                    <a:lumMod val="75000"/>
                    <a:lumOff val="25000"/>
                  </a:schemeClr>
                </a:solidFill>
              </a:rPr>
              <a:t>of effort.</a:t>
            </a:r>
            <a:endParaRPr lang="en-GB" sz="2600" dirty="0" smtClean="0">
              <a:solidFill>
                <a:schemeClr val="tx1">
                  <a:lumMod val="75000"/>
                  <a:lumOff val="25000"/>
                </a:schemeClr>
              </a:solidFill>
            </a:endParaRPr>
          </a:p>
        </p:txBody>
      </p:sp>
      <p:sp>
        <p:nvSpPr>
          <p:cNvPr id="6" name="Espace réservé du numéro de diapositive 5"/>
          <p:cNvSpPr>
            <a:spLocks noGrp="1"/>
          </p:cNvSpPr>
          <p:nvPr>
            <p:ph type="sldNum" sz="quarter" idx="12"/>
          </p:nvPr>
        </p:nvSpPr>
        <p:spPr bwMode="auto">
          <a:xfrm>
            <a:off x="6553200" y="6376243"/>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4"/>
              </a:buBlip>
              <a:defRPr sz="1600">
                <a:solidFill>
                  <a:srgbClr val="1A171B"/>
                </a:solidFill>
                <a:latin typeface="Century Gothic" pitchFamily="34" charset="0"/>
              </a:defRPr>
            </a:lvl6pPr>
            <a:lvl7pPr eaLnBrk="0" fontAlgn="base" hangingPunct="0">
              <a:spcAft>
                <a:spcPct val="0"/>
              </a:spcAft>
              <a:buSzPct val="75000"/>
              <a:buBlip>
                <a:blip r:embed="rId4"/>
              </a:buBlip>
              <a:defRPr sz="1600">
                <a:solidFill>
                  <a:srgbClr val="1A171B"/>
                </a:solidFill>
                <a:latin typeface="Century Gothic" pitchFamily="34" charset="0"/>
              </a:defRPr>
            </a:lvl7pPr>
            <a:lvl8pPr eaLnBrk="0" fontAlgn="base" hangingPunct="0">
              <a:spcAft>
                <a:spcPct val="0"/>
              </a:spcAft>
              <a:buSzPct val="75000"/>
              <a:buBlip>
                <a:blip r:embed="rId4"/>
              </a:buBlip>
              <a:defRPr sz="1600">
                <a:solidFill>
                  <a:srgbClr val="1A171B"/>
                </a:solidFill>
                <a:latin typeface="Century Gothic" pitchFamily="34" charset="0"/>
              </a:defRPr>
            </a:lvl8pPr>
            <a:lvl9pPr eaLnBrk="0" fontAlgn="base" hangingPunct="0">
              <a:spcAft>
                <a:spcPct val="0"/>
              </a:spcAft>
              <a:buSzPct val="75000"/>
              <a:buBlip>
                <a:blip r:embed="rId4"/>
              </a:buBlip>
              <a:defRPr sz="1600">
                <a:solidFill>
                  <a:srgbClr val="1A171B"/>
                </a:solidFill>
                <a:latin typeface="Century Gothic" pitchFamily="34" charset="0"/>
              </a:defRPr>
            </a:lvl9pPr>
          </a:lstStyle>
          <a:p>
            <a:fld id="{23E38AF2-209B-4B4E-8A59-08B2283C74DF}" type="slidenum">
              <a:rPr lang="fr-FR" altLang="en-US" sz="1200" b="0">
                <a:solidFill>
                  <a:srgbClr val="595959"/>
                </a:solidFill>
              </a:rPr>
              <a:pPr/>
              <a:t>2</a:t>
            </a:fld>
            <a:endParaRPr lang="fr-FR" altLang="en-US" sz="1200" b="0" dirty="0">
              <a:solidFill>
                <a:srgbClr val="595959"/>
              </a:solidFill>
            </a:endParaRPr>
          </a:p>
        </p:txBody>
      </p:sp>
      <p:sp>
        <p:nvSpPr>
          <p:cNvPr id="7" name="Espace réservé de la date 3"/>
          <p:cNvSpPr>
            <a:spLocks noGrp="1"/>
          </p:cNvSpPr>
          <p:nvPr>
            <p:ph type="dt" sz="half" idx="4294967295"/>
          </p:nvPr>
        </p:nvSpPr>
        <p:spPr bwMode="auto">
          <a:xfrm>
            <a:off x="710208" y="6376243"/>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4"/>
              </a:buBlip>
              <a:defRPr sz="1600">
                <a:solidFill>
                  <a:srgbClr val="1A171B"/>
                </a:solidFill>
                <a:latin typeface="Century Gothic" pitchFamily="34" charset="0"/>
              </a:defRPr>
            </a:lvl6pPr>
            <a:lvl7pPr eaLnBrk="0" fontAlgn="base" hangingPunct="0">
              <a:spcAft>
                <a:spcPct val="0"/>
              </a:spcAft>
              <a:buSzPct val="75000"/>
              <a:buBlip>
                <a:blip r:embed="rId4"/>
              </a:buBlip>
              <a:defRPr sz="1600">
                <a:solidFill>
                  <a:srgbClr val="1A171B"/>
                </a:solidFill>
                <a:latin typeface="Century Gothic" pitchFamily="34" charset="0"/>
              </a:defRPr>
            </a:lvl7pPr>
            <a:lvl8pPr eaLnBrk="0" fontAlgn="base" hangingPunct="0">
              <a:spcAft>
                <a:spcPct val="0"/>
              </a:spcAft>
              <a:buSzPct val="75000"/>
              <a:buBlip>
                <a:blip r:embed="rId4"/>
              </a:buBlip>
              <a:defRPr sz="1600">
                <a:solidFill>
                  <a:srgbClr val="1A171B"/>
                </a:solidFill>
                <a:latin typeface="Century Gothic" pitchFamily="34" charset="0"/>
              </a:defRPr>
            </a:lvl8pPr>
            <a:lvl9pPr eaLnBrk="0" fontAlgn="base" hangingPunct="0">
              <a:spcAft>
                <a:spcPct val="0"/>
              </a:spcAft>
              <a:buSzPct val="75000"/>
              <a:buBlip>
                <a:blip r:embed="rId4"/>
              </a:buBlip>
              <a:defRPr sz="1600">
                <a:solidFill>
                  <a:srgbClr val="1A171B"/>
                </a:solidFill>
                <a:latin typeface="Century Gothic" pitchFamily="34" charset="0"/>
              </a:defRPr>
            </a:lvl9pPr>
          </a:lstStyle>
          <a:p>
            <a:fld id="{1F8ECFE6-21CB-48E5-8CB8-14FEEE1ACAF5}" type="datetime1">
              <a:rPr lang="fr-FR" altLang="en-US" sz="1200" b="0">
                <a:solidFill>
                  <a:srgbClr val="595959"/>
                </a:solidFill>
              </a:rPr>
              <a:pPr/>
              <a:t>19/11/2013</a:t>
            </a:fld>
            <a:endParaRPr lang="fr-FR" altLang="en-US" sz="1200" b="0" dirty="0">
              <a:solidFill>
                <a:srgbClr val="595959"/>
              </a:solidFill>
            </a:endParaRPr>
          </a:p>
        </p:txBody>
      </p:sp>
    </p:spTree>
    <p:custDataLst>
      <p:tags r:id="rId1"/>
    </p:custDataLst>
    <p:extLst>
      <p:ext uri="{BB962C8B-B14F-4D97-AF65-F5344CB8AC3E}">
        <p14:creationId xmlns:p14="http://schemas.microsoft.com/office/powerpoint/2010/main" val="2562962566"/>
      </p:ext>
    </p:extLst>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dissolve">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dissolve">
                                      <p:cBhvr>
                                        <p:cTn id="12" dur="500"/>
                                        <p:tgtEl>
                                          <p:spTgt spid="4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dissolve">
                                      <p:cBhvr>
                                        <p:cTn id="17" dur="500"/>
                                        <p:tgtEl>
                                          <p:spTgt spid="40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4099">
                                            <p:txEl>
                                              <p:pRg st="3" end="3"/>
                                            </p:txEl>
                                          </p:spTgt>
                                        </p:tgtEl>
                                        <p:attrNameLst>
                                          <p:attrName>style.visibility</p:attrName>
                                        </p:attrNameLst>
                                      </p:cBhvr>
                                      <p:to>
                                        <p:strVal val="visible"/>
                                      </p:to>
                                    </p:set>
                                    <p:animEffect transition="in" filter="dissolve">
                                      <p:cBhvr>
                                        <p:cTn id="22" dur="500"/>
                                        <p:tgtEl>
                                          <p:spTgt spid="409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4099">
                                            <p:txEl>
                                              <p:pRg st="4" end="4"/>
                                            </p:txEl>
                                          </p:spTgt>
                                        </p:tgtEl>
                                        <p:attrNameLst>
                                          <p:attrName>style.visibility</p:attrName>
                                        </p:attrNameLst>
                                      </p:cBhvr>
                                      <p:to>
                                        <p:strVal val="visible"/>
                                      </p:to>
                                    </p:set>
                                    <p:animEffect transition="in" filter="dissolve">
                                      <p:cBhvr>
                                        <p:cTn id="27" dur="500"/>
                                        <p:tgtEl>
                                          <p:spTgt spid="409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4099">
                                            <p:txEl>
                                              <p:pRg st="5" end="5"/>
                                            </p:txEl>
                                          </p:spTgt>
                                        </p:tgtEl>
                                        <p:attrNameLst>
                                          <p:attrName>style.visibility</p:attrName>
                                        </p:attrNameLst>
                                      </p:cBhvr>
                                      <p:to>
                                        <p:strVal val="visible"/>
                                      </p:to>
                                    </p:set>
                                    <p:animEffect transition="in" filter="dissolve">
                                      <p:cBhvr>
                                        <p:cTn id="32" dur="500"/>
                                        <p:tgtEl>
                                          <p:spTgt spid="409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1026651" y="251356"/>
            <a:ext cx="2249205" cy="369332"/>
          </a:xfrm>
          <a:prstGeom prst="rect">
            <a:avLst/>
          </a:prstGeom>
        </p:spPr>
        <p:txBody>
          <a:bodyPr wrap="none">
            <a:spAutoFit/>
          </a:bodyPr>
          <a:lstStyle/>
          <a:p>
            <a:r>
              <a:rPr lang="de-AT" smtClean="0">
                <a:solidFill>
                  <a:schemeClr val="accent5">
                    <a:lumMod val="75000"/>
                  </a:schemeClr>
                </a:solidFill>
              </a:rPr>
              <a:t>Computational Object</a:t>
            </a:r>
            <a:endParaRPr lang="de-AT">
              <a:solidFill>
                <a:schemeClr val="accent5">
                  <a:lumMod val="75000"/>
                </a:schemeClr>
              </a:solidFill>
            </a:endParaRPr>
          </a:p>
        </p:txBody>
      </p:sp>
      <p:grpSp>
        <p:nvGrpSpPr>
          <p:cNvPr id="26" name="Gruppieren 25"/>
          <p:cNvGrpSpPr/>
          <p:nvPr/>
        </p:nvGrpSpPr>
        <p:grpSpPr>
          <a:xfrm>
            <a:off x="933881" y="766445"/>
            <a:ext cx="2774023" cy="5974923"/>
            <a:chOff x="933881" y="766445"/>
            <a:chExt cx="2774023" cy="5974923"/>
          </a:xfrm>
        </p:grpSpPr>
        <p:sp>
          <p:nvSpPr>
            <p:cNvPr id="6" name="Rechteck 5"/>
            <p:cNvSpPr/>
            <p:nvPr/>
          </p:nvSpPr>
          <p:spPr>
            <a:xfrm>
              <a:off x="933881" y="766445"/>
              <a:ext cx="1298561" cy="646331"/>
            </a:xfrm>
            <a:prstGeom prst="rect">
              <a:avLst/>
            </a:prstGeom>
          </p:spPr>
          <p:txBody>
            <a:bodyPr wrap="none">
              <a:spAutoFit/>
            </a:bodyPr>
            <a:lstStyle/>
            <a:p>
              <a:r>
                <a:rPr lang="de-AT" sz="1200" dirty="0" err="1" smtClean="0">
                  <a:solidFill>
                    <a:schemeClr val="accent5">
                      <a:lumMod val="75000"/>
                    </a:schemeClr>
                  </a:solidFill>
                </a:rPr>
                <a:t>Aquisition</a:t>
              </a:r>
              <a:r>
                <a:rPr lang="de-AT" sz="1200" dirty="0" smtClean="0">
                  <a:solidFill>
                    <a:schemeClr val="accent5">
                      <a:lumMod val="75000"/>
                    </a:schemeClr>
                  </a:solidFill>
                </a:rPr>
                <a:t> Service</a:t>
              </a:r>
            </a:p>
            <a:p>
              <a:r>
                <a:rPr lang="de-AT" sz="1200" dirty="0" err="1" smtClean="0">
                  <a:solidFill>
                    <a:schemeClr val="accent5">
                      <a:lumMod val="75000"/>
                    </a:schemeClr>
                  </a:solidFill>
                </a:rPr>
                <a:t>Annotate</a:t>
              </a:r>
              <a:r>
                <a:rPr lang="de-AT" sz="1200" dirty="0" smtClean="0">
                  <a:solidFill>
                    <a:schemeClr val="accent5">
                      <a:lumMod val="75000"/>
                    </a:schemeClr>
                  </a:solidFill>
                </a:rPr>
                <a:t> Service</a:t>
              </a:r>
            </a:p>
            <a:p>
              <a:r>
                <a:rPr lang="de-AT" sz="1200" dirty="0" smtClean="0">
                  <a:solidFill>
                    <a:schemeClr val="accent5">
                      <a:lumMod val="75000"/>
                    </a:schemeClr>
                  </a:solidFill>
                </a:rPr>
                <a:t>Binding </a:t>
              </a:r>
              <a:r>
                <a:rPr lang="de-AT" sz="1200" dirty="0" err="1" smtClean="0">
                  <a:solidFill>
                    <a:schemeClr val="accent5">
                      <a:lumMod val="75000"/>
                    </a:schemeClr>
                  </a:solidFill>
                </a:rPr>
                <a:t>Object</a:t>
              </a:r>
              <a:endParaRPr lang="de-AT" sz="1200" dirty="0" smtClean="0">
                <a:solidFill>
                  <a:schemeClr val="accent5">
                    <a:lumMod val="75000"/>
                  </a:schemeClr>
                </a:solidFill>
              </a:endParaRPr>
            </a:p>
          </p:txBody>
        </p:sp>
        <p:sp>
          <p:nvSpPr>
            <p:cNvPr id="14" name="Textfeld 13"/>
            <p:cNvSpPr txBox="1"/>
            <p:nvPr/>
          </p:nvSpPr>
          <p:spPr>
            <a:xfrm>
              <a:off x="973560" y="2516703"/>
              <a:ext cx="1501245" cy="1200329"/>
            </a:xfrm>
            <a:prstGeom prst="rect">
              <a:avLst/>
            </a:prstGeom>
            <a:noFill/>
          </p:spPr>
          <p:txBody>
            <a:bodyPr wrap="none" rtlCol="0">
              <a:spAutoFit/>
            </a:bodyPr>
            <a:lstStyle/>
            <a:p>
              <a:r>
                <a:rPr lang="de-AT" sz="1200" dirty="0" smtClean="0">
                  <a:solidFill>
                    <a:schemeClr val="accent5">
                      <a:lumMod val="75000"/>
                    </a:schemeClr>
                  </a:solidFill>
                </a:rPr>
                <a:t>Catalogue Service</a:t>
              </a:r>
            </a:p>
            <a:p>
              <a:r>
                <a:rPr lang="de-AT" sz="1200" dirty="0" err="1" smtClean="0">
                  <a:solidFill>
                    <a:schemeClr val="accent5">
                      <a:lumMod val="75000"/>
                    </a:schemeClr>
                  </a:solidFill>
                </a:rPr>
                <a:t>Coordination</a:t>
              </a:r>
              <a:r>
                <a:rPr lang="de-AT" sz="1200" dirty="0" smtClean="0">
                  <a:solidFill>
                    <a:schemeClr val="accent5">
                      <a:lumMod val="75000"/>
                    </a:schemeClr>
                  </a:solidFill>
                </a:rPr>
                <a:t> Service</a:t>
              </a:r>
            </a:p>
            <a:p>
              <a:r>
                <a:rPr lang="de-AT" sz="1200" dirty="0" smtClean="0">
                  <a:solidFill>
                    <a:schemeClr val="accent5">
                      <a:lumMod val="75000"/>
                    </a:schemeClr>
                  </a:solidFill>
                </a:rPr>
                <a:t>Data Broker</a:t>
              </a:r>
            </a:p>
            <a:p>
              <a:r>
                <a:rPr lang="de-AT" sz="1200" dirty="0" smtClean="0">
                  <a:solidFill>
                    <a:schemeClr val="accent5">
                      <a:lumMod val="75000"/>
                    </a:schemeClr>
                  </a:solidFill>
                </a:rPr>
                <a:t>Data Store Controller</a:t>
              </a:r>
            </a:p>
            <a:p>
              <a:r>
                <a:rPr lang="de-AT" sz="1200" dirty="0" smtClean="0">
                  <a:solidFill>
                    <a:schemeClr val="accent5">
                      <a:lumMod val="75000"/>
                    </a:schemeClr>
                  </a:solidFill>
                </a:rPr>
                <a:t>Data Transfer Service</a:t>
              </a:r>
            </a:p>
            <a:p>
              <a:r>
                <a:rPr lang="de-AT" sz="1200" dirty="0" smtClean="0">
                  <a:solidFill>
                    <a:schemeClr val="accent5">
                      <a:lumMod val="75000"/>
                    </a:schemeClr>
                  </a:solidFill>
                </a:rPr>
                <a:t>Data Transporter</a:t>
              </a:r>
            </a:p>
          </p:txBody>
        </p:sp>
        <p:sp>
          <p:nvSpPr>
            <p:cNvPr id="15" name="Textfeld 14"/>
            <p:cNvSpPr txBox="1"/>
            <p:nvPr/>
          </p:nvSpPr>
          <p:spPr>
            <a:xfrm>
              <a:off x="973560" y="3933056"/>
              <a:ext cx="1809406" cy="1938992"/>
            </a:xfrm>
            <a:prstGeom prst="rect">
              <a:avLst/>
            </a:prstGeom>
            <a:noFill/>
          </p:spPr>
          <p:txBody>
            <a:bodyPr wrap="none" rtlCol="0">
              <a:spAutoFit/>
            </a:bodyPr>
            <a:lstStyle/>
            <a:p>
              <a:r>
                <a:rPr lang="de-AT" sz="1200" smtClean="0">
                  <a:solidFill>
                    <a:schemeClr val="accent5">
                      <a:lumMod val="75000"/>
                    </a:schemeClr>
                  </a:solidFill>
                </a:rPr>
                <a:t>External Resource</a:t>
              </a:r>
            </a:p>
            <a:p>
              <a:r>
                <a:rPr lang="de-AT" sz="1200" smtClean="0">
                  <a:solidFill>
                    <a:schemeClr val="accent5">
                      <a:lumMod val="75000"/>
                    </a:schemeClr>
                  </a:solidFill>
                </a:rPr>
                <a:t>Instrument Controller</a:t>
              </a:r>
            </a:p>
            <a:p>
              <a:r>
                <a:rPr lang="de-AT" sz="1200" smtClean="0">
                  <a:solidFill>
                    <a:schemeClr val="accent5">
                      <a:lumMod val="75000"/>
                    </a:schemeClr>
                  </a:solidFill>
                </a:rPr>
                <a:t>Metadata Service</a:t>
              </a:r>
            </a:p>
            <a:p>
              <a:r>
                <a:rPr lang="de-AT" sz="1200" smtClean="0">
                  <a:solidFill>
                    <a:schemeClr val="accent5">
                      <a:lumMod val="75000"/>
                    </a:schemeClr>
                  </a:solidFill>
                </a:rPr>
                <a:t>PID Service</a:t>
              </a:r>
            </a:p>
            <a:p>
              <a:r>
                <a:rPr lang="de-AT" sz="1200" smtClean="0">
                  <a:solidFill>
                    <a:schemeClr val="accent5">
                      <a:lumMod val="75000"/>
                    </a:schemeClr>
                  </a:solidFill>
                </a:rPr>
                <a:t>Postprocessor</a:t>
              </a:r>
            </a:p>
            <a:p>
              <a:r>
                <a:rPr lang="de-AT" sz="1200" smtClean="0">
                  <a:solidFill>
                    <a:schemeClr val="accent5">
                      <a:lumMod val="75000"/>
                    </a:schemeClr>
                  </a:solidFill>
                </a:rPr>
                <a:t>Preprocessor</a:t>
              </a:r>
            </a:p>
            <a:p>
              <a:r>
                <a:rPr lang="de-AT" sz="1200" smtClean="0">
                  <a:solidFill>
                    <a:schemeClr val="accent5">
                      <a:lumMod val="75000"/>
                    </a:schemeClr>
                  </a:solidFill>
                </a:rPr>
                <a:t>Process Controller</a:t>
              </a:r>
            </a:p>
            <a:p>
              <a:r>
                <a:rPr lang="de-AT" sz="1200" smtClean="0">
                  <a:solidFill>
                    <a:schemeClr val="accent5">
                      <a:lumMod val="75000"/>
                    </a:schemeClr>
                  </a:solidFill>
                </a:rPr>
                <a:t>Process Resource Register</a:t>
              </a:r>
            </a:p>
            <a:p>
              <a:r>
                <a:rPr lang="de-AT" sz="1200" smtClean="0">
                  <a:solidFill>
                    <a:schemeClr val="accent5">
                      <a:lumMod val="75000"/>
                    </a:schemeClr>
                  </a:solidFill>
                </a:rPr>
                <a:t>Science Gateway</a:t>
              </a:r>
            </a:p>
            <a:p>
              <a:r>
                <a:rPr lang="de-AT" sz="1200" smtClean="0">
                  <a:solidFill>
                    <a:schemeClr val="accent5">
                      <a:lumMod val="75000"/>
                    </a:schemeClr>
                  </a:solidFill>
                </a:rPr>
                <a:t>Security Service</a:t>
              </a:r>
            </a:p>
          </p:txBody>
        </p:sp>
        <p:sp>
          <p:nvSpPr>
            <p:cNvPr id="16" name="Textfeld 15"/>
            <p:cNvSpPr txBox="1"/>
            <p:nvPr/>
          </p:nvSpPr>
          <p:spPr>
            <a:xfrm>
              <a:off x="994096" y="5949280"/>
              <a:ext cx="1311128" cy="461665"/>
            </a:xfrm>
            <a:prstGeom prst="rect">
              <a:avLst/>
            </a:prstGeom>
            <a:noFill/>
          </p:spPr>
          <p:txBody>
            <a:bodyPr wrap="none" rtlCol="0">
              <a:spAutoFit/>
            </a:bodyPr>
            <a:lstStyle/>
            <a:p>
              <a:r>
                <a:rPr lang="de-AT" sz="1200" smtClean="0">
                  <a:solidFill>
                    <a:schemeClr val="accent5">
                      <a:lumMod val="75000"/>
                    </a:schemeClr>
                  </a:solidFill>
                </a:rPr>
                <a:t>Semantic Broker</a:t>
              </a:r>
            </a:p>
            <a:p>
              <a:r>
                <a:rPr lang="de-AT" sz="1200" smtClean="0">
                  <a:solidFill>
                    <a:schemeClr val="accent5">
                      <a:lumMod val="75000"/>
                    </a:schemeClr>
                  </a:solidFill>
                </a:rPr>
                <a:t>Virtual Laboratory</a:t>
              </a:r>
              <a:endParaRPr lang="de-AT" sz="1200">
                <a:solidFill>
                  <a:schemeClr val="accent5">
                    <a:lumMod val="75000"/>
                  </a:schemeClr>
                </a:solidFill>
              </a:endParaRPr>
            </a:p>
          </p:txBody>
        </p:sp>
        <p:sp>
          <p:nvSpPr>
            <p:cNvPr id="17" name="Textfeld 16"/>
            <p:cNvSpPr txBox="1"/>
            <p:nvPr/>
          </p:nvSpPr>
          <p:spPr>
            <a:xfrm>
              <a:off x="1873176" y="1159584"/>
              <a:ext cx="1406154" cy="1477328"/>
            </a:xfrm>
            <a:prstGeom prst="rect">
              <a:avLst/>
            </a:prstGeom>
            <a:noFill/>
          </p:spPr>
          <p:txBody>
            <a:bodyPr wrap="none" rtlCol="0">
              <a:spAutoFit/>
            </a:bodyPr>
            <a:lstStyle/>
            <a:p>
              <a:r>
                <a:rPr lang="de-AT" sz="1000" dirty="0" err="1" smtClean="0">
                  <a:solidFill>
                    <a:schemeClr val="accent5">
                      <a:lumMod val="75000"/>
                    </a:schemeClr>
                  </a:solidFill>
                </a:rPr>
                <a:t>Brokered</a:t>
              </a:r>
              <a:r>
                <a:rPr lang="de-AT" sz="1000" dirty="0" smtClean="0">
                  <a:solidFill>
                    <a:schemeClr val="accent5">
                      <a:lumMod val="75000"/>
                    </a:schemeClr>
                  </a:solidFill>
                </a:rPr>
                <a:t> Data Export</a:t>
              </a:r>
            </a:p>
            <a:p>
              <a:r>
                <a:rPr lang="de-AT" sz="1000" dirty="0" err="1" smtClean="0">
                  <a:solidFill>
                    <a:schemeClr val="accent5">
                      <a:lumMod val="75000"/>
                    </a:schemeClr>
                  </a:solidFill>
                </a:rPr>
                <a:t>Brokered</a:t>
              </a:r>
              <a:r>
                <a:rPr lang="de-AT" sz="1000" dirty="0" smtClean="0">
                  <a:solidFill>
                    <a:schemeClr val="accent5">
                      <a:lumMod val="75000"/>
                    </a:schemeClr>
                  </a:solidFill>
                </a:rPr>
                <a:t> Data Import</a:t>
              </a:r>
            </a:p>
            <a:p>
              <a:r>
                <a:rPr lang="de-AT" sz="1000" dirty="0" smtClean="0">
                  <a:solidFill>
                    <a:schemeClr val="accent5">
                      <a:lumMod val="75000"/>
                    </a:schemeClr>
                  </a:solidFill>
                </a:rPr>
                <a:t>Data Access Interaction</a:t>
              </a:r>
            </a:p>
            <a:p>
              <a:r>
                <a:rPr lang="de-AT" sz="1000" dirty="0" smtClean="0">
                  <a:solidFill>
                    <a:schemeClr val="accent5">
                      <a:lumMod val="75000"/>
                    </a:schemeClr>
                  </a:solidFill>
                </a:rPr>
                <a:t>Internal Data </a:t>
              </a:r>
              <a:r>
                <a:rPr lang="de-AT" sz="1000" dirty="0" err="1" smtClean="0">
                  <a:solidFill>
                    <a:schemeClr val="accent5">
                      <a:lumMod val="75000"/>
                    </a:schemeClr>
                  </a:solidFill>
                </a:rPr>
                <a:t>Staging</a:t>
              </a:r>
              <a:endParaRPr lang="de-AT" sz="1000" dirty="0" smtClean="0">
                <a:solidFill>
                  <a:schemeClr val="accent5">
                    <a:lumMod val="75000"/>
                  </a:schemeClr>
                </a:solidFill>
              </a:endParaRPr>
            </a:p>
            <a:p>
              <a:r>
                <a:rPr lang="de-AT" sz="1000" dirty="0" err="1" smtClean="0">
                  <a:solidFill>
                    <a:schemeClr val="accent5">
                      <a:lumMod val="75000"/>
                    </a:schemeClr>
                  </a:solidFill>
                </a:rPr>
                <a:t>Process</a:t>
              </a:r>
              <a:r>
                <a:rPr lang="de-AT" sz="1000" dirty="0" smtClean="0">
                  <a:solidFill>
                    <a:schemeClr val="accent5">
                      <a:lumMod val="75000"/>
                    </a:schemeClr>
                  </a:solidFill>
                </a:rPr>
                <a:t> Data Import</a:t>
              </a:r>
            </a:p>
            <a:p>
              <a:r>
                <a:rPr lang="de-AT" sz="1000" dirty="0" err="1" smtClean="0">
                  <a:solidFill>
                    <a:schemeClr val="accent5">
                      <a:lumMod val="75000"/>
                    </a:schemeClr>
                  </a:solidFill>
                </a:rPr>
                <a:t>Raw</a:t>
              </a:r>
              <a:r>
                <a:rPr lang="de-AT" sz="1000" dirty="0" smtClean="0">
                  <a:solidFill>
                    <a:schemeClr val="accent5">
                      <a:lumMod val="75000"/>
                    </a:schemeClr>
                  </a:solidFill>
                </a:rPr>
                <a:t> Data </a:t>
              </a:r>
              <a:r>
                <a:rPr lang="de-AT" sz="1000" dirty="0" err="1" smtClean="0">
                  <a:solidFill>
                    <a:schemeClr val="accent5">
                      <a:lumMod val="75000"/>
                    </a:schemeClr>
                  </a:solidFill>
                </a:rPr>
                <a:t>Collection</a:t>
              </a:r>
              <a:endParaRPr lang="de-AT" sz="1000" dirty="0" smtClean="0">
                <a:solidFill>
                  <a:schemeClr val="accent5">
                    <a:lumMod val="75000"/>
                  </a:schemeClr>
                </a:solidFill>
              </a:endParaRPr>
            </a:p>
            <a:p>
              <a:r>
                <a:rPr lang="de-AT" sz="1000" dirty="0" smtClean="0">
                  <a:solidFill>
                    <a:schemeClr val="accent5">
                      <a:lumMod val="75000"/>
                    </a:schemeClr>
                  </a:solidFill>
                </a:rPr>
                <a:t>Request </a:t>
              </a:r>
              <a:r>
                <a:rPr lang="de-AT" sz="1000" dirty="0" err="1" smtClean="0">
                  <a:solidFill>
                    <a:schemeClr val="accent5">
                      <a:lumMod val="75000"/>
                    </a:schemeClr>
                  </a:solidFill>
                </a:rPr>
                <a:t>Verification</a:t>
              </a:r>
              <a:endParaRPr lang="de-AT" sz="1000" dirty="0" smtClean="0">
                <a:solidFill>
                  <a:schemeClr val="accent5">
                    <a:lumMod val="75000"/>
                  </a:schemeClr>
                </a:solidFill>
              </a:endParaRPr>
            </a:p>
            <a:p>
              <a:r>
                <a:rPr lang="de-AT" sz="1000" dirty="0" err="1" smtClean="0">
                  <a:solidFill>
                    <a:schemeClr val="accent5">
                      <a:lumMod val="75000"/>
                    </a:schemeClr>
                  </a:solidFill>
                </a:rPr>
                <a:t>Resource</a:t>
              </a:r>
              <a:r>
                <a:rPr lang="de-AT" sz="1000" dirty="0" smtClean="0">
                  <a:solidFill>
                    <a:schemeClr val="accent5">
                      <a:lumMod val="75000"/>
                    </a:schemeClr>
                  </a:solidFill>
                </a:rPr>
                <a:t> Registration</a:t>
              </a:r>
            </a:p>
            <a:p>
              <a:r>
                <a:rPr lang="de-AT" sz="1000" dirty="0" smtClean="0">
                  <a:solidFill>
                    <a:schemeClr val="accent5">
                      <a:lumMod val="75000"/>
                    </a:schemeClr>
                  </a:solidFill>
                </a:rPr>
                <a:t>Task </a:t>
              </a:r>
              <a:r>
                <a:rPr lang="de-AT" sz="1000" dirty="0" err="1" smtClean="0">
                  <a:solidFill>
                    <a:schemeClr val="accent5">
                      <a:lumMod val="75000"/>
                    </a:schemeClr>
                  </a:solidFill>
                </a:rPr>
                <a:t>Verification</a:t>
              </a:r>
              <a:endParaRPr lang="de-AT" sz="1000" dirty="0">
                <a:solidFill>
                  <a:schemeClr val="accent5">
                    <a:lumMod val="75000"/>
                  </a:schemeClr>
                </a:solidFill>
              </a:endParaRPr>
            </a:p>
          </p:txBody>
        </p:sp>
        <p:sp>
          <p:nvSpPr>
            <p:cNvPr id="18" name="Textfeld 17"/>
            <p:cNvSpPr txBox="1"/>
            <p:nvPr/>
          </p:nvSpPr>
          <p:spPr>
            <a:xfrm>
              <a:off x="2089200" y="3451066"/>
              <a:ext cx="1233030" cy="553998"/>
            </a:xfrm>
            <a:prstGeom prst="rect">
              <a:avLst/>
            </a:prstGeom>
            <a:noFill/>
          </p:spPr>
          <p:txBody>
            <a:bodyPr wrap="none" rtlCol="0">
              <a:spAutoFit/>
            </a:bodyPr>
            <a:lstStyle/>
            <a:p>
              <a:r>
                <a:rPr lang="de-AT" sz="1000" dirty="0" smtClean="0">
                  <a:solidFill>
                    <a:schemeClr val="accent5">
                      <a:lumMod val="75000"/>
                    </a:schemeClr>
                  </a:solidFill>
                </a:rPr>
                <a:t>Data </a:t>
              </a:r>
              <a:r>
                <a:rPr lang="de-AT" sz="1000" dirty="0" err="1" smtClean="0">
                  <a:solidFill>
                    <a:schemeClr val="accent5">
                      <a:lumMod val="75000"/>
                    </a:schemeClr>
                  </a:solidFill>
                </a:rPr>
                <a:t>Exporter</a:t>
              </a:r>
              <a:endParaRPr lang="de-AT" sz="1000" dirty="0" smtClean="0">
                <a:solidFill>
                  <a:schemeClr val="accent5">
                    <a:lumMod val="75000"/>
                  </a:schemeClr>
                </a:solidFill>
              </a:endParaRPr>
            </a:p>
            <a:p>
              <a:r>
                <a:rPr lang="de-AT" sz="1000" dirty="0" smtClean="0">
                  <a:solidFill>
                    <a:schemeClr val="accent5">
                      <a:lumMod val="75000"/>
                    </a:schemeClr>
                  </a:solidFill>
                </a:rPr>
                <a:t>Data </a:t>
              </a:r>
              <a:r>
                <a:rPr lang="de-AT" sz="1000" dirty="0" err="1" smtClean="0">
                  <a:solidFill>
                    <a:schemeClr val="accent5">
                      <a:lumMod val="75000"/>
                    </a:schemeClr>
                  </a:solidFill>
                </a:rPr>
                <a:t>Importer</a:t>
              </a:r>
              <a:endParaRPr lang="de-AT" sz="1000" dirty="0" smtClean="0">
                <a:solidFill>
                  <a:schemeClr val="accent5">
                    <a:lumMod val="75000"/>
                  </a:schemeClr>
                </a:solidFill>
              </a:endParaRPr>
            </a:p>
            <a:p>
              <a:r>
                <a:rPr lang="de-AT" sz="1000" dirty="0" err="1" smtClean="0">
                  <a:solidFill>
                    <a:schemeClr val="accent5">
                      <a:lumMod val="75000"/>
                    </a:schemeClr>
                  </a:solidFill>
                </a:rPr>
                <a:t>Raw</a:t>
              </a:r>
              <a:r>
                <a:rPr lang="de-AT" sz="1000" dirty="0" smtClean="0">
                  <a:solidFill>
                    <a:schemeClr val="accent5">
                      <a:lumMod val="75000"/>
                    </a:schemeClr>
                  </a:solidFill>
                </a:rPr>
                <a:t> Data Controller</a:t>
              </a:r>
              <a:endParaRPr lang="de-AT" sz="1000" dirty="0">
                <a:solidFill>
                  <a:schemeClr val="accent5">
                    <a:lumMod val="75000"/>
                  </a:schemeClr>
                </a:solidFill>
              </a:endParaRPr>
            </a:p>
          </p:txBody>
        </p:sp>
        <p:sp>
          <p:nvSpPr>
            <p:cNvPr id="19" name="Textfeld 18"/>
            <p:cNvSpPr txBox="1"/>
            <p:nvPr/>
          </p:nvSpPr>
          <p:spPr>
            <a:xfrm>
              <a:off x="2017192" y="5609408"/>
              <a:ext cx="1364476" cy="400110"/>
            </a:xfrm>
            <a:prstGeom prst="rect">
              <a:avLst/>
            </a:prstGeom>
            <a:noFill/>
          </p:spPr>
          <p:txBody>
            <a:bodyPr wrap="none" rtlCol="0">
              <a:spAutoFit/>
            </a:bodyPr>
            <a:lstStyle/>
            <a:p>
              <a:r>
                <a:rPr lang="de-AT" sz="1000" dirty="0" smtClean="0">
                  <a:solidFill>
                    <a:schemeClr val="accent5">
                      <a:lumMod val="75000"/>
                    </a:schemeClr>
                  </a:solidFill>
                </a:rPr>
                <a:t>Authentication Service</a:t>
              </a:r>
            </a:p>
            <a:p>
              <a:r>
                <a:rPr lang="de-AT" sz="1000" dirty="0" err="1" smtClean="0">
                  <a:solidFill>
                    <a:schemeClr val="accent5">
                      <a:lumMod val="75000"/>
                    </a:schemeClr>
                  </a:solidFill>
                </a:rPr>
                <a:t>Authorisation</a:t>
              </a:r>
              <a:r>
                <a:rPr lang="de-AT" sz="1000" dirty="0" smtClean="0">
                  <a:solidFill>
                    <a:schemeClr val="accent5">
                      <a:lumMod val="75000"/>
                    </a:schemeClr>
                  </a:solidFill>
                </a:rPr>
                <a:t> Service</a:t>
              </a:r>
            </a:p>
          </p:txBody>
        </p:sp>
        <p:sp>
          <p:nvSpPr>
            <p:cNvPr id="20" name="Textfeld 19"/>
            <p:cNvSpPr txBox="1"/>
            <p:nvPr/>
          </p:nvSpPr>
          <p:spPr>
            <a:xfrm>
              <a:off x="2234424" y="6187370"/>
              <a:ext cx="1473480" cy="553998"/>
            </a:xfrm>
            <a:prstGeom prst="rect">
              <a:avLst/>
            </a:prstGeom>
            <a:noFill/>
          </p:spPr>
          <p:txBody>
            <a:bodyPr wrap="none" rtlCol="0">
              <a:spAutoFit/>
            </a:bodyPr>
            <a:lstStyle/>
            <a:p>
              <a:r>
                <a:rPr lang="de-AT" sz="1000" dirty="0" smtClean="0">
                  <a:solidFill>
                    <a:schemeClr val="accent5">
                      <a:lumMod val="75000"/>
                    </a:schemeClr>
                  </a:solidFill>
                </a:rPr>
                <a:t>Experimental Laboratory</a:t>
              </a:r>
            </a:p>
            <a:p>
              <a:r>
                <a:rPr lang="de-AT" sz="1000" dirty="0" smtClean="0">
                  <a:solidFill>
                    <a:schemeClr val="accent5">
                      <a:lumMod val="75000"/>
                    </a:schemeClr>
                  </a:solidFill>
                </a:rPr>
                <a:t>Field Laboratory</a:t>
              </a:r>
            </a:p>
            <a:p>
              <a:r>
                <a:rPr lang="de-AT" sz="1000" dirty="0" err="1" smtClean="0">
                  <a:solidFill>
                    <a:schemeClr val="accent5">
                      <a:lumMod val="75000"/>
                    </a:schemeClr>
                  </a:solidFill>
                </a:rPr>
                <a:t>Semantic</a:t>
              </a:r>
              <a:r>
                <a:rPr lang="de-AT" sz="1000" dirty="0" smtClean="0">
                  <a:solidFill>
                    <a:schemeClr val="accent5">
                      <a:lumMod val="75000"/>
                    </a:schemeClr>
                  </a:solidFill>
                </a:rPr>
                <a:t> Laboratory</a:t>
              </a:r>
              <a:endParaRPr lang="de-AT" sz="1000" dirty="0">
                <a:solidFill>
                  <a:schemeClr val="accent5">
                    <a:lumMod val="75000"/>
                  </a:schemeClr>
                </a:solidFill>
              </a:endParaRPr>
            </a:p>
          </p:txBody>
        </p:sp>
      </p:grpSp>
      <p:sp>
        <p:nvSpPr>
          <p:cNvPr id="21" name="Textfeld 20"/>
          <p:cNvSpPr txBox="1"/>
          <p:nvPr/>
        </p:nvSpPr>
        <p:spPr>
          <a:xfrm rot="16200000">
            <a:off x="-2306778" y="2806256"/>
            <a:ext cx="5393496" cy="892552"/>
          </a:xfrm>
          <a:prstGeom prst="rect">
            <a:avLst/>
          </a:prstGeom>
          <a:noFill/>
        </p:spPr>
        <p:txBody>
          <a:bodyPr wrap="square" rtlCol="0">
            <a:spAutoFit/>
          </a:bodyPr>
          <a:lstStyle/>
          <a:p>
            <a:r>
              <a:rPr lang="de-AT" sz="3200" dirty="0" err="1" smtClean="0">
                <a:solidFill>
                  <a:schemeClr val="accent5">
                    <a:lumMod val="75000"/>
                  </a:schemeClr>
                </a:solidFill>
              </a:rPr>
              <a:t>Computational</a:t>
            </a:r>
            <a:r>
              <a:rPr lang="de-AT" sz="3200" dirty="0" smtClean="0">
                <a:solidFill>
                  <a:schemeClr val="accent5">
                    <a:lumMod val="75000"/>
                  </a:schemeClr>
                </a:solidFill>
              </a:rPr>
              <a:t> </a:t>
            </a:r>
            <a:r>
              <a:rPr lang="de-AT" sz="3200" dirty="0" err="1" smtClean="0">
                <a:solidFill>
                  <a:schemeClr val="accent5">
                    <a:lumMod val="75000"/>
                  </a:schemeClr>
                </a:solidFill>
              </a:rPr>
              <a:t>Viewpoint</a:t>
            </a:r>
            <a:endParaRPr lang="de-AT" sz="3200" dirty="0" smtClean="0">
              <a:solidFill>
                <a:schemeClr val="accent5">
                  <a:lumMod val="75000"/>
                </a:schemeClr>
              </a:solidFill>
            </a:endParaRPr>
          </a:p>
          <a:p>
            <a:r>
              <a:rPr lang="de-AT" sz="2000" dirty="0" err="1" smtClean="0">
                <a:solidFill>
                  <a:schemeClr val="accent5">
                    <a:lumMod val="75000"/>
                  </a:schemeClr>
                </a:solidFill>
              </a:rPr>
              <a:t>concepts</a:t>
            </a:r>
            <a:endParaRPr lang="de-AT" sz="2000" dirty="0">
              <a:solidFill>
                <a:schemeClr val="accent5">
                  <a:lumMod val="75000"/>
                </a:schemeClr>
              </a:solidFill>
            </a:endParaRPr>
          </a:p>
        </p:txBody>
      </p:sp>
      <p:sp>
        <p:nvSpPr>
          <p:cNvPr id="46" name="Rechteck 45"/>
          <p:cNvSpPr/>
          <p:nvPr/>
        </p:nvSpPr>
        <p:spPr>
          <a:xfrm>
            <a:off x="3997235" y="5283785"/>
            <a:ext cx="1654885" cy="1277273"/>
          </a:xfrm>
          <a:prstGeom prst="rect">
            <a:avLst/>
          </a:prstGeom>
        </p:spPr>
        <p:txBody>
          <a:bodyPr wrap="square">
            <a:spAutoFit/>
          </a:bodyPr>
          <a:lstStyle/>
          <a:p>
            <a:r>
              <a:rPr lang="de-AT" sz="1100" smtClean="0">
                <a:solidFill>
                  <a:schemeClr val="accent5">
                    <a:lumMod val="75000"/>
                  </a:schemeClr>
                </a:solidFill>
              </a:rPr>
              <a:t>Deliver Raw Data</a:t>
            </a:r>
          </a:p>
          <a:p>
            <a:r>
              <a:rPr lang="de-AT" sz="1100" smtClean="0">
                <a:solidFill>
                  <a:schemeClr val="accent5">
                    <a:lumMod val="75000"/>
                  </a:schemeClr>
                </a:solidFill>
              </a:rPr>
              <a:t>Deliver Dataset</a:t>
            </a:r>
          </a:p>
          <a:p>
            <a:r>
              <a:rPr lang="de-AT" sz="1100" smtClean="0">
                <a:solidFill>
                  <a:schemeClr val="accent5">
                    <a:lumMod val="75000"/>
                  </a:schemeClr>
                </a:solidFill>
              </a:rPr>
              <a:t>Deliver Results</a:t>
            </a:r>
          </a:p>
          <a:p>
            <a:r>
              <a:rPr lang="en-US" sz="1100" smtClean="0">
                <a:solidFill>
                  <a:schemeClr val="accent5">
                    <a:lumMod val="75000"/>
                  </a:schemeClr>
                </a:solidFill>
              </a:rPr>
              <a:t>Deliver Data Product</a:t>
            </a:r>
          </a:p>
          <a:p>
            <a:r>
              <a:rPr lang="de-AT" sz="1100" smtClean="0">
                <a:solidFill>
                  <a:schemeClr val="accent5">
                    <a:lumMod val="75000"/>
                  </a:schemeClr>
                </a:solidFill>
              </a:rPr>
              <a:t>Export Curated Data</a:t>
            </a:r>
          </a:p>
          <a:p>
            <a:r>
              <a:rPr lang="de-AT" sz="1100" smtClean="0">
                <a:solidFill>
                  <a:schemeClr val="accent5">
                    <a:lumMod val="75000"/>
                  </a:schemeClr>
                </a:solidFill>
              </a:rPr>
              <a:t>Import Data for Curation</a:t>
            </a:r>
          </a:p>
          <a:p>
            <a:r>
              <a:rPr lang="de-AT" sz="1100" smtClean="0">
                <a:solidFill>
                  <a:schemeClr val="accent5">
                    <a:lumMod val="75000"/>
                  </a:schemeClr>
                </a:solidFill>
              </a:rPr>
              <a:t>Stage Data</a:t>
            </a:r>
          </a:p>
        </p:txBody>
      </p:sp>
      <p:sp>
        <p:nvSpPr>
          <p:cNvPr id="47" name="Rechteck 46"/>
          <p:cNvSpPr/>
          <p:nvPr/>
        </p:nvSpPr>
        <p:spPr>
          <a:xfrm>
            <a:off x="3961690" y="919980"/>
            <a:ext cx="2286000" cy="4339650"/>
          </a:xfrm>
          <a:prstGeom prst="rect">
            <a:avLst/>
          </a:prstGeom>
          <a:noFill/>
        </p:spPr>
        <p:txBody>
          <a:bodyPr wrap="square">
            <a:spAutoFit/>
          </a:bodyPr>
          <a:lstStyle/>
          <a:p>
            <a:r>
              <a:rPr lang="de-AT" sz="1200" dirty="0" err="1" smtClean="0">
                <a:solidFill>
                  <a:schemeClr val="accent5">
                    <a:lumMod val="75000"/>
                  </a:schemeClr>
                </a:solidFill>
              </a:rPr>
              <a:t>Acquire</a:t>
            </a:r>
            <a:r>
              <a:rPr lang="de-AT" sz="1200" dirty="0" smtClean="0">
                <a:solidFill>
                  <a:schemeClr val="accent5">
                    <a:lumMod val="75000"/>
                  </a:schemeClr>
                </a:solidFill>
              </a:rPr>
              <a:t> Identifier</a:t>
            </a:r>
          </a:p>
          <a:p>
            <a:r>
              <a:rPr lang="de-AT" sz="1200" dirty="0" err="1" smtClean="0">
                <a:solidFill>
                  <a:schemeClr val="accent5">
                    <a:lumMod val="75000"/>
                  </a:schemeClr>
                </a:solidFill>
              </a:rPr>
              <a:t>Annotate</a:t>
            </a:r>
            <a:r>
              <a:rPr lang="de-AT" sz="1200" dirty="0" smtClean="0">
                <a:solidFill>
                  <a:schemeClr val="accent5">
                    <a:lumMod val="75000"/>
                  </a:schemeClr>
                </a:solidFill>
              </a:rPr>
              <a:t> Data</a:t>
            </a:r>
          </a:p>
          <a:p>
            <a:r>
              <a:rPr lang="de-AT" sz="1200" dirty="0" err="1" smtClean="0">
                <a:solidFill>
                  <a:schemeClr val="accent5">
                    <a:lumMod val="75000"/>
                  </a:schemeClr>
                </a:solidFill>
              </a:rPr>
              <a:t>Authorise</a:t>
            </a:r>
            <a:r>
              <a:rPr lang="de-AT" sz="1200" dirty="0" smtClean="0">
                <a:solidFill>
                  <a:schemeClr val="accent5">
                    <a:lumMod val="75000"/>
                  </a:schemeClr>
                </a:solidFill>
              </a:rPr>
              <a:t> Action</a:t>
            </a:r>
          </a:p>
          <a:p>
            <a:r>
              <a:rPr lang="de-AT" sz="1200" dirty="0" err="1" smtClean="0">
                <a:solidFill>
                  <a:schemeClr val="accent5">
                    <a:lumMod val="75000"/>
                  </a:schemeClr>
                </a:solidFill>
              </a:rPr>
              <a:t>Calibrate</a:t>
            </a:r>
            <a:r>
              <a:rPr lang="de-AT" sz="1200" dirty="0" smtClean="0">
                <a:solidFill>
                  <a:schemeClr val="accent5">
                    <a:lumMod val="75000"/>
                  </a:schemeClr>
                </a:solidFill>
              </a:rPr>
              <a:t> Instrument</a:t>
            </a:r>
          </a:p>
          <a:p>
            <a:r>
              <a:rPr lang="de-AT" sz="1200" dirty="0" err="1" smtClean="0">
                <a:solidFill>
                  <a:schemeClr val="accent5">
                    <a:lumMod val="75000"/>
                  </a:schemeClr>
                </a:solidFill>
              </a:rPr>
              <a:t>Configure</a:t>
            </a:r>
            <a:r>
              <a:rPr lang="de-AT" sz="1200" dirty="0" smtClean="0">
                <a:solidFill>
                  <a:schemeClr val="accent5">
                    <a:lumMod val="75000"/>
                  </a:schemeClr>
                </a:solidFill>
              </a:rPr>
              <a:t> Controller</a:t>
            </a:r>
          </a:p>
          <a:p>
            <a:r>
              <a:rPr lang="de-AT" sz="1200" dirty="0" err="1" smtClean="0">
                <a:solidFill>
                  <a:schemeClr val="accent5">
                    <a:lumMod val="75000"/>
                  </a:schemeClr>
                </a:solidFill>
              </a:rPr>
              <a:t>Coordinate</a:t>
            </a:r>
            <a:r>
              <a:rPr lang="de-AT" sz="1200" dirty="0" smtClean="0">
                <a:solidFill>
                  <a:schemeClr val="accent5">
                    <a:lumMod val="75000"/>
                  </a:schemeClr>
                </a:solidFill>
              </a:rPr>
              <a:t> </a:t>
            </a:r>
            <a:r>
              <a:rPr lang="de-AT" sz="1200" dirty="0" err="1" smtClean="0">
                <a:solidFill>
                  <a:schemeClr val="accent5">
                    <a:lumMod val="75000"/>
                  </a:schemeClr>
                </a:solidFill>
              </a:rPr>
              <a:t>Process</a:t>
            </a:r>
            <a:endParaRPr lang="de-AT" sz="1200" dirty="0" smtClean="0">
              <a:solidFill>
                <a:schemeClr val="accent5">
                  <a:lumMod val="75000"/>
                </a:schemeClr>
              </a:solidFill>
            </a:endParaRPr>
          </a:p>
          <a:p>
            <a:r>
              <a:rPr lang="en-US" sz="1200" dirty="0" smtClean="0">
                <a:solidFill>
                  <a:schemeClr val="accent5">
                    <a:lumMod val="75000"/>
                  </a:schemeClr>
                </a:solidFill>
              </a:rPr>
              <a:t>Data Request</a:t>
            </a:r>
          </a:p>
          <a:p>
            <a:r>
              <a:rPr lang="en-US" sz="1200" dirty="0" smtClean="0">
                <a:solidFill>
                  <a:schemeClr val="accent5">
                    <a:lumMod val="75000"/>
                  </a:schemeClr>
                </a:solidFill>
              </a:rPr>
              <a:t>Export Metadata</a:t>
            </a:r>
          </a:p>
          <a:p>
            <a:r>
              <a:rPr lang="de-AT" sz="1200" dirty="0" err="1" smtClean="0">
                <a:solidFill>
                  <a:schemeClr val="accent5">
                    <a:lumMod val="75000"/>
                  </a:schemeClr>
                </a:solidFill>
              </a:rPr>
              <a:t>Prepare</a:t>
            </a:r>
            <a:r>
              <a:rPr lang="de-AT" sz="1200" dirty="0" smtClean="0">
                <a:solidFill>
                  <a:schemeClr val="accent5">
                    <a:lumMod val="75000"/>
                  </a:schemeClr>
                </a:solidFill>
              </a:rPr>
              <a:t> Data Transfer</a:t>
            </a:r>
          </a:p>
          <a:p>
            <a:r>
              <a:rPr lang="de-AT" sz="1200" dirty="0" err="1" smtClean="0">
                <a:solidFill>
                  <a:schemeClr val="accent5">
                    <a:lumMod val="75000"/>
                  </a:schemeClr>
                </a:solidFill>
              </a:rPr>
              <a:t>Process</a:t>
            </a:r>
            <a:r>
              <a:rPr lang="de-AT" sz="1200" dirty="0" smtClean="0">
                <a:solidFill>
                  <a:schemeClr val="accent5">
                    <a:lumMod val="75000"/>
                  </a:schemeClr>
                </a:solidFill>
              </a:rPr>
              <a:t> Request</a:t>
            </a:r>
          </a:p>
          <a:p>
            <a:r>
              <a:rPr lang="de-AT" sz="1200" dirty="0" smtClean="0">
                <a:solidFill>
                  <a:schemeClr val="accent5">
                    <a:lumMod val="75000"/>
                  </a:schemeClr>
                </a:solidFill>
              </a:rPr>
              <a:t>Query Data</a:t>
            </a:r>
          </a:p>
          <a:p>
            <a:r>
              <a:rPr lang="de-AT" sz="1200" dirty="0" smtClean="0">
                <a:solidFill>
                  <a:schemeClr val="accent5">
                    <a:lumMod val="75000"/>
                  </a:schemeClr>
                </a:solidFill>
              </a:rPr>
              <a:t>Query </a:t>
            </a:r>
            <a:r>
              <a:rPr lang="de-AT" sz="1200" dirty="0" err="1" smtClean="0">
                <a:solidFill>
                  <a:schemeClr val="accent5">
                    <a:lumMod val="75000"/>
                  </a:schemeClr>
                </a:solidFill>
              </a:rPr>
              <a:t>Resource</a:t>
            </a:r>
            <a:endParaRPr lang="de-AT" sz="1200" dirty="0" smtClean="0">
              <a:solidFill>
                <a:schemeClr val="accent5">
                  <a:lumMod val="75000"/>
                </a:schemeClr>
              </a:solidFill>
            </a:endParaRPr>
          </a:p>
          <a:p>
            <a:r>
              <a:rPr lang="de-AT" sz="1200" dirty="0" smtClean="0">
                <a:solidFill>
                  <a:schemeClr val="accent5">
                    <a:lumMod val="75000"/>
                  </a:schemeClr>
                </a:solidFill>
              </a:rPr>
              <a:t>Request Data</a:t>
            </a:r>
          </a:p>
          <a:p>
            <a:r>
              <a:rPr lang="de-AT" sz="1200" dirty="0" err="1" smtClean="0">
                <a:solidFill>
                  <a:schemeClr val="accent5">
                    <a:lumMod val="75000"/>
                  </a:schemeClr>
                </a:solidFill>
              </a:rPr>
              <a:t>Resolve</a:t>
            </a:r>
            <a:r>
              <a:rPr lang="de-AT" sz="1200" dirty="0" smtClean="0">
                <a:solidFill>
                  <a:schemeClr val="accent5">
                    <a:lumMod val="75000"/>
                  </a:schemeClr>
                </a:solidFill>
              </a:rPr>
              <a:t> Identifier</a:t>
            </a:r>
          </a:p>
          <a:p>
            <a:r>
              <a:rPr lang="de-AT" sz="1200" dirty="0" err="1" smtClean="0">
                <a:solidFill>
                  <a:schemeClr val="accent5">
                    <a:lumMod val="75000"/>
                  </a:schemeClr>
                </a:solidFill>
              </a:rPr>
              <a:t>Retrieve</a:t>
            </a:r>
            <a:r>
              <a:rPr lang="de-AT" sz="1200" dirty="0" smtClean="0">
                <a:solidFill>
                  <a:schemeClr val="accent5">
                    <a:lumMod val="75000"/>
                  </a:schemeClr>
                </a:solidFill>
              </a:rPr>
              <a:t> Data</a:t>
            </a:r>
          </a:p>
          <a:p>
            <a:r>
              <a:rPr lang="en-US" sz="1200" dirty="0" smtClean="0">
                <a:solidFill>
                  <a:schemeClr val="accent5">
                    <a:lumMod val="75000"/>
                  </a:schemeClr>
                </a:solidFill>
              </a:rPr>
              <a:t>Translate Request</a:t>
            </a:r>
          </a:p>
          <a:p>
            <a:r>
              <a:rPr lang="en-US" sz="1200" dirty="0" smtClean="0">
                <a:solidFill>
                  <a:schemeClr val="accent5">
                    <a:lumMod val="75000"/>
                  </a:schemeClr>
                </a:solidFill>
              </a:rPr>
              <a:t>Update Catalogues</a:t>
            </a:r>
          </a:p>
          <a:p>
            <a:r>
              <a:rPr lang="en-US" sz="1200" dirty="0" smtClean="0">
                <a:solidFill>
                  <a:schemeClr val="accent5">
                    <a:lumMod val="75000"/>
                  </a:schemeClr>
                </a:solidFill>
              </a:rPr>
              <a:t>Update Model</a:t>
            </a:r>
          </a:p>
          <a:p>
            <a:r>
              <a:rPr lang="en-US" sz="1200" dirty="0" smtClean="0">
                <a:solidFill>
                  <a:schemeClr val="accent5">
                    <a:lumMod val="75000"/>
                  </a:schemeClr>
                </a:solidFill>
              </a:rPr>
              <a:t>Update Records</a:t>
            </a:r>
          </a:p>
          <a:p>
            <a:r>
              <a:rPr lang="en-US" sz="1200" dirty="0" smtClean="0">
                <a:solidFill>
                  <a:schemeClr val="accent5">
                    <a:lumMod val="75000"/>
                  </a:schemeClr>
                </a:solidFill>
              </a:rPr>
              <a:t>Update Registry</a:t>
            </a:r>
          </a:p>
          <a:p>
            <a:endParaRPr lang="de-AT" sz="1200" dirty="0" smtClean="0">
              <a:solidFill>
                <a:schemeClr val="accent5">
                  <a:lumMod val="75000"/>
                </a:schemeClr>
              </a:solidFill>
            </a:endParaRPr>
          </a:p>
          <a:p>
            <a:endParaRPr lang="de-AT" sz="1200" dirty="0" smtClean="0">
              <a:solidFill>
                <a:schemeClr val="accent5">
                  <a:lumMod val="75000"/>
                </a:schemeClr>
              </a:solidFill>
            </a:endParaRPr>
          </a:p>
          <a:p>
            <a:endParaRPr lang="de-AT" sz="1200" dirty="0" smtClean="0">
              <a:solidFill>
                <a:schemeClr val="accent5">
                  <a:lumMod val="75000"/>
                </a:schemeClr>
              </a:solidFill>
            </a:endParaRPr>
          </a:p>
        </p:txBody>
      </p:sp>
      <p:sp>
        <p:nvSpPr>
          <p:cNvPr id="51" name="Rechteck 50"/>
          <p:cNvSpPr/>
          <p:nvPr/>
        </p:nvSpPr>
        <p:spPr>
          <a:xfrm>
            <a:off x="3995936" y="644587"/>
            <a:ext cx="1344471" cy="307777"/>
          </a:xfrm>
          <a:prstGeom prst="rect">
            <a:avLst/>
          </a:prstGeom>
        </p:spPr>
        <p:txBody>
          <a:bodyPr wrap="none">
            <a:spAutoFit/>
          </a:bodyPr>
          <a:lstStyle/>
          <a:p>
            <a:r>
              <a:rPr lang="de-AT" sz="1400" smtClean="0">
                <a:solidFill>
                  <a:schemeClr val="accent5">
                    <a:lumMod val="75000"/>
                  </a:schemeClr>
                </a:solidFill>
              </a:rPr>
              <a:t>Server Interface</a:t>
            </a:r>
            <a:endParaRPr lang="de-AT" sz="1400">
              <a:solidFill>
                <a:schemeClr val="accent5">
                  <a:lumMod val="75000"/>
                </a:schemeClr>
              </a:solidFill>
            </a:endParaRPr>
          </a:p>
        </p:txBody>
      </p:sp>
      <p:sp>
        <p:nvSpPr>
          <p:cNvPr id="52" name="Rechteck 51"/>
          <p:cNvSpPr/>
          <p:nvPr/>
        </p:nvSpPr>
        <p:spPr>
          <a:xfrm>
            <a:off x="5508104" y="655847"/>
            <a:ext cx="1299587" cy="307777"/>
          </a:xfrm>
          <a:prstGeom prst="rect">
            <a:avLst/>
          </a:prstGeom>
        </p:spPr>
        <p:txBody>
          <a:bodyPr wrap="none">
            <a:spAutoFit/>
          </a:bodyPr>
          <a:lstStyle/>
          <a:p>
            <a:r>
              <a:rPr lang="de-AT" sz="1400" smtClean="0">
                <a:solidFill>
                  <a:schemeClr val="accent5">
                    <a:lumMod val="75000"/>
                  </a:schemeClr>
                </a:solidFill>
              </a:rPr>
              <a:t>Client Interface</a:t>
            </a:r>
            <a:endParaRPr lang="de-AT" sz="1400">
              <a:solidFill>
                <a:schemeClr val="accent5">
                  <a:lumMod val="75000"/>
                </a:schemeClr>
              </a:solidFill>
            </a:endParaRPr>
          </a:p>
        </p:txBody>
      </p:sp>
      <p:sp>
        <p:nvSpPr>
          <p:cNvPr id="56" name="Rechteck 55"/>
          <p:cNvSpPr/>
          <p:nvPr/>
        </p:nvSpPr>
        <p:spPr>
          <a:xfrm>
            <a:off x="4367690" y="330509"/>
            <a:ext cx="1960921" cy="338554"/>
          </a:xfrm>
          <a:prstGeom prst="rect">
            <a:avLst/>
          </a:prstGeom>
        </p:spPr>
        <p:txBody>
          <a:bodyPr wrap="none">
            <a:spAutoFit/>
          </a:bodyPr>
          <a:lstStyle/>
          <a:p>
            <a:r>
              <a:rPr lang="de-AT" sz="1600" smtClean="0">
                <a:solidFill>
                  <a:schemeClr val="accent5">
                    <a:lumMod val="75000"/>
                  </a:schemeClr>
                </a:solidFill>
              </a:rPr>
              <a:t>Operational Interface</a:t>
            </a:r>
            <a:endParaRPr lang="de-AT" sz="1600">
              <a:solidFill>
                <a:schemeClr val="accent5">
                  <a:lumMod val="75000"/>
                </a:schemeClr>
              </a:solidFill>
            </a:endParaRPr>
          </a:p>
        </p:txBody>
      </p:sp>
      <p:sp>
        <p:nvSpPr>
          <p:cNvPr id="57" name="Rechteck 56"/>
          <p:cNvSpPr/>
          <p:nvPr/>
        </p:nvSpPr>
        <p:spPr>
          <a:xfrm>
            <a:off x="4484184" y="4797152"/>
            <a:ext cx="1571649" cy="338554"/>
          </a:xfrm>
          <a:prstGeom prst="rect">
            <a:avLst/>
          </a:prstGeom>
        </p:spPr>
        <p:txBody>
          <a:bodyPr wrap="none">
            <a:spAutoFit/>
          </a:bodyPr>
          <a:lstStyle/>
          <a:p>
            <a:r>
              <a:rPr lang="de-AT" sz="1600" smtClean="0">
                <a:solidFill>
                  <a:schemeClr val="accent5">
                    <a:lumMod val="75000"/>
                  </a:schemeClr>
                </a:solidFill>
              </a:rPr>
              <a:t>Stream Interface</a:t>
            </a:r>
            <a:endParaRPr lang="de-AT" sz="1600">
              <a:solidFill>
                <a:schemeClr val="accent5">
                  <a:lumMod val="75000"/>
                </a:schemeClr>
              </a:solidFill>
            </a:endParaRPr>
          </a:p>
        </p:txBody>
      </p:sp>
      <p:sp>
        <p:nvSpPr>
          <p:cNvPr id="59" name="Rechteck 58"/>
          <p:cNvSpPr/>
          <p:nvPr/>
        </p:nvSpPr>
        <p:spPr>
          <a:xfrm>
            <a:off x="3997235" y="5057052"/>
            <a:ext cx="1540422" cy="307777"/>
          </a:xfrm>
          <a:prstGeom prst="rect">
            <a:avLst/>
          </a:prstGeom>
        </p:spPr>
        <p:txBody>
          <a:bodyPr wrap="none">
            <a:spAutoFit/>
          </a:bodyPr>
          <a:lstStyle/>
          <a:p>
            <a:r>
              <a:rPr lang="de-AT" sz="1400" smtClean="0">
                <a:solidFill>
                  <a:schemeClr val="accent5">
                    <a:lumMod val="75000"/>
                  </a:schemeClr>
                </a:solidFill>
              </a:rPr>
              <a:t>Producer Interface</a:t>
            </a:r>
            <a:endParaRPr lang="de-AT" sz="1400">
              <a:solidFill>
                <a:schemeClr val="accent5">
                  <a:lumMod val="75000"/>
                </a:schemeClr>
              </a:solidFill>
            </a:endParaRPr>
          </a:p>
        </p:txBody>
      </p:sp>
      <p:sp>
        <p:nvSpPr>
          <p:cNvPr id="61" name="Rechteck 60"/>
          <p:cNvSpPr/>
          <p:nvPr/>
        </p:nvSpPr>
        <p:spPr>
          <a:xfrm>
            <a:off x="5471725" y="5068048"/>
            <a:ext cx="1621854" cy="307777"/>
          </a:xfrm>
          <a:prstGeom prst="rect">
            <a:avLst/>
          </a:prstGeom>
        </p:spPr>
        <p:txBody>
          <a:bodyPr wrap="none">
            <a:spAutoFit/>
          </a:bodyPr>
          <a:lstStyle/>
          <a:p>
            <a:r>
              <a:rPr lang="de-AT" sz="1400" smtClean="0">
                <a:solidFill>
                  <a:schemeClr val="accent5">
                    <a:lumMod val="75000"/>
                  </a:schemeClr>
                </a:solidFill>
              </a:rPr>
              <a:t>Consumer Interface</a:t>
            </a:r>
            <a:endParaRPr lang="de-AT" sz="1400">
              <a:solidFill>
                <a:schemeClr val="accent5">
                  <a:lumMod val="75000"/>
                </a:schemeClr>
              </a:solidFill>
            </a:endParaRPr>
          </a:p>
        </p:txBody>
      </p:sp>
      <p:sp>
        <p:nvSpPr>
          <p:cNvPr id="62" name="Rechteck 61"/>
          <p:cNvSpPr/>
          <p:nvPr/>
        </p:nvSpPr>
        <p:spPr>
          <a:xfrm>
            <a:off x="5509403" y="5297622"/>
            <a:ext cx="1654885" cy="1277273"/>
          </a:xfrm>
          <a:prstGeom prst="rect">
            <a:avLst/>
          </a:prstGeom>
        </p:spPr>
        <p:txBody>
          <a:bodyPr wrap="square">
            <a:spAutoFit/>
          </a:bodyPr>
          <a:lstStyle/>
          <a:p>
            <a:r>
              <a:rPr lang="de-AT" sz="1100" smtClean="0">
                <a:solidFill>
                  <a:schemeClr val="accent5">
                    <a:lumMod val="75000"/>
                  </a:schemeClr>
                </a:solidFill>
              </a:rPr>
              <a:t>Deliver Raw Data</a:t>
            </a:r>
          </a:p>
          <a:p>
            <a:r>
              <a:rPr lang="de-AT" sz="1100" smtClean="0">
                <a:solidFill>
                  <a:schemeClr val="accent5">
                    <a:lumMod val="75000"/>
                  </a:schemeClr>
                </a:solidFill>
              </a:rPr>
              <a:t>Deliver Dataset</a:t>
            </a:r>
          </a:p>
          <a:p>
            <a:r>
              <a:rPr lang="de-AT" sz="1100" smtClean="0">
                <a:solidFill>
                  <a:schemeClr val="accent5">
                    <a:lumMod val="75000"/>
                  </a:schemeClr>
                </a:solidFill>
              </a:rPr>
              <a:t>Deliver Results</a:t>
            </a:r>
          </a:p>
          <a:p>
            <a:r>
              <a:rPr lang="en-US" sz="1100" smtClean="0">
                <a:solidFill>
                  <a:schemeClr val="accent5">
                    <a:lumMod val="75000"/>
                  </a:schemeClr>
                </a:solidFill>
              </a:rPr>
              <a:t>Deliver Data Product</a:t>
            </a:r>
          </a:p>
          <a:p>
            <a:r>
              <a:rPr lang="de-AT" sz="1100" smtClean="0">
                <a:solidFill>
                  <a:schemeClr val="accent5">
                    <a:lumMod val="75000"/>
                  </a:schemeClr>
                </a:solidFill>
              </a:rPr>
              <a:t>Export Curated Data</a:t>
            </a:r>
          </a:p>
          <a:p>
            <a:r>
              <a:rPr lang="de-AT" sz="1100" smtClean="0">
                <a:solidFill>
                  <a:schemeClr val="accent5">
                    <a:lumMod val="75000"/>
                  </a:schemeClr>
                </a:solidFill>
              </a:rPr>
              <a:t>Import Data for Curation</a:t>
            </a:r>
          </a:p>
          <a:p>
            <a:r>
              <a:rPr lang="de-AT" sz="1100" smtClean="0">
                <a:solidFill>
                  <a:schemeClr val="accent5">
                    <a:lumMod val="75000"/>
                  </a:schemeClr>
                </a:solidFill>
              </a:rPr>
              <a:t>Stage Data</a:t>
            </a:r>
          </a:p>
        </p:txBody>
      </p:sp>
      <p:sp>
        <p:nvSpPr>
          <p:cNvPr id="65" name="Rechteck 64"/>
          <p:cNvSpPr/>
          <p:nvPr/>
        </p:nvSpPr>
        <p:spPr>
          <a:xfrm>
            <a:off x="4630174" y="14677"/>
            <a:ext cx="1021946" cy="369332"/>
          </a:xfrm>
          <a:prstGeom prst="rect">
            <a:avLst/>
          </a:prstGeom>
        </p:spPr>
        <p:txBody>
          <a:bodyPr wrap="none">
            <a:spAutoFit/>
          </a:bodyPr>
          <a:lstStyle/>
          <a:p>
            <a:r>
              <a:rPr lang="de-AT" smtClean="0">
                <a:solidFill>
                  <a:schemeClr val="accent5">
                    <a:lumMod val="75000"/>
                  </a:schemeClr>
                </a:solidFill>
              </a:rPr>
              <a:t>Interface</a:t>
            </a:r>
            <a:endParaRPr lang="de-AT">
              <a:solidFill>
                <a:schemeClr val="accent5">
                  <a:lumMod val="75000"/>
                </a:schemeClr>
              </a:solidFill>
            </a:endParaRPr>
          </a:p>
        </p:txBody>
      </p:sp>
      <p:sp>
        <p:nvSpPr>
          <p:cNvPr id="73" name="Rechteck 72"/>
          <p:cNvSpPr/>
          <p:nvPr/>
        </p:nvSpPr>
        <p:spPr>
          <a:xfrm>
            <a:off x="5531413" y="908720"/>
            <a:ext cx="1704883" cy="3785652"/>
          </a:xfrm>
          <a:prstGeom prst="rect">
            <a:avLst/>
          </a:prstGeom>
          <a:noFill/>
        </p:spPr>
        <p:txBody>
          <a:bodyPr wrap="square">
            <a:spAutoFit/>
          </a:bodyPr>
          <a:lstStyle/>
          <a:p>
            <a:r>
              <a:rPr lang="de-AT" sz="1200" dirty="0" err="1" smtClean="0">
                <a:solidFill>
                  <a:schemeClr val="accent5">
                    <a:lumMod val="75000"/>
                  </a:schemeClr>
                </a:solidFill>
              </a:rPr>
              <a:t>Acquire</a:t>
            </a:r>
            <a:r>
              <a:rPr lang="de-AT" sz="1200" dirty="0" smtClean="0">
                <a:solidFill>
                  <a:schemeClr val="accent5">
                    <a:lumMod val="75000"/>
                  </a:schemeClr>
                </a:solidFill>
              </a:rPr>
              <a:t> Identifier</a:t>
            </a:r>
          </a:p>
          <a:p>
            <a:r>
              <a:rPr lang="de-AT" sz="1200" dirty="0" err="1" smtClean="0">
                <a:solidFill>
                  <a:schemeClr val="accent5">
                    <a:lumMod val="75000"/>
                  </a:schemeClr>
                </a:solidFill>
              </a:rPr>
              <a:t>Annotate</a:t>
            </a:r>
            <a:r>
              <a:rPr lang="de-AT" sz="1200" dirty="0" smtClean="0">
                <a:solidFill>
                  <a:schemeClr val="accent5">
                    <a:lumMod val="75000"/>
                  </a:schemeClr>
                </a:solidFill>
              </a:rPr>
              <a:t> Data</a:t>
            </a:r>
          </a:p>
          <a:p>
            <a:r>
              <a:rPr lang="de-AT" sz="1200" dirty="0" err="1" smtClean="0">
                <a:solidFill>
                  <a:schemeClr val="accent5">
                    <a:lumMod val="75000"/>
                  </a:schemeClr>
                </a:solidFill>
              </a:rPr>
              <a:t>Authorise</a:t>
            </a:r>
            <a:r>
              <a:rPr lang="de-AT" sz="1200" dirty="0" smtClean="0">
                <a:solidFill>
                  <a:schemeClr val="accent5">
                    <a:lumMod val="75000"/>
                  </a:schemeClr>
                </a:solidFill>
              </a:rPr>
              <a:t> Action</a:t>
            </a:r>
          </a:p>
          <a:p>
            <a:r>
              <a:rPr lang="de-AT" sz="1200" dirty="0" err="1" smtClean="0">
                <a:solidFill>
                  <a:schemeClr val="accent5">
                    <a:lumMod val="75000"/>
                  </a:schemeClr>
                </a:solidFill>
              </a:rPr>
              <a:t>Calibrate</a:t>
            </a:r>
            <a:r>
              <a:rPr lang="de-AT" sz="1200" dirty="0" smtClean="0">
                <a:solidFill>
                  <a:schemeClr val="accent5">
                    <a:lumMod val="75000"/>
                  </a:schemeClr>
                </a:solidFill>
              </a:rPr>
              <a:t> Instrument</a:t>
            </a:r>
          </a:p>
          <a:p>
            <a:r>
              <a:rPr lang="de-AT" sz="1200" dirty="0" err="1" smtClean="0">
                <a:solidFill>
                  <a:schemeClr val="accent5">
                    <a:lumMod val="75000"/>
                  </a:schemeClr>
                </a:solidFill>
              </a:rPr>
              <a:t>Configure</a:t>
            </a:r>
            <a:r>
              <a:rPr lang="de-AT" sz="1200" dirty="0" smtClean="0">
                <a:solidFill>
                  <a:schemeClr val="accent5">
                    <a:lumMod val="75000"/>
                  </a:schemeClr>
                </a:solidFill>
              </a:rPr>
              <a:t> Controller</a:t>
            </a:r>
          </a:p>
          <a:p>
            <a:r>
              <a:rPr lang="de-AT" sz="1200" dirty="0" err="1" smtClean="0">
                <a:solidFill>
                  <a:schemeClr val="accent5">
                    <a:lumMod val="75000"/>
                  </a:schemeClr>
                </a:solidFill>
              </a:rPr>
              <a:t>Coordinate</a:t>
            </a:r>
            <a:r>
              <a:rPr lang="de-AT" sz="1200" dirty="0" smtClean="0">
                <a:solidFill>
                  <a:schemeClr val="accent5">
                    <a:lumMod val="75000"/>
                  </a:schemeClr>
                </a:solidFill>
              </a:rPr>
              <a:t> </a:t>
            </a:r>
            <a:r>
              <a:rPr lang="de-AT" sz="1200" dirty="0" err="1" smtClean="0">
                <a:solidFill>
                  <a:schemeClr val="accent5">
                    <a:lumMod val="75000"/>
                  </a:schemeClr>
                </a:solidFill>
              </a:rPr>
              <a:t>Process</a:t>
            </a:r>
            <a:endParaRPr lang="de-AT" sz="1200" dirty="0" smtClean="0">
              <a:solidFill>
                <a:schemeClr val="accent5">
                  <a:lumMod val="75000"/>
                </a:schemeClr>
              </a:solidFill>
            </a:endParaRPr>
          </a:p>
          <a:p>
            <a:r>
              <a:rPr lang="en-US" sz="1200" dirty="0" smtClean="0">
                <a:solidFill>
                  <a:schemeClr val="accent5">
                    <a:lumMod val="75000"/>
                  </a:schemeClr>
                </a:solidFill>
              </a:rPr>
              <a:t>Data Request</a:t>
            </a:r>
          </a:p>
          <a:p>
            <a:r>
              <a:rPr lang="en-US" sz="1200" dirty="0" smtClean="0">
                <a:solidFill>
                  <a:schemeClr val="accent5">
                    <a:lumMod val="75000"/>
                  </a:schemeClr>
                </a:solidFill>
              </a:rPr>
              <a:t>Export Metadata</a:t>
            </a:r>
          </a:p>
          <a:p>
            <a:r>
              <a:rPr lang="de-AT" sz="1200" dirty="0" err="1" smtClean="0">
                <a:solidFill>
                  <a:schemeClr val="accent5">
                    <a:lumMod val="75000"/>
                  </a:schemeClr>
                </a:solidFill>
              </a:rPr>
              <a:t>Prepare</a:t>
            </a:r>
            <a:r>
              <a:rPr lang="de-AT" sz="1200" dirty="0" smtClean="0">
                <a:solidFill>
                  <a:schemeClr val="accent5">
                    <a:lumMod val="75000"/>
                  </a:schemeClr>
                </a:solidFill>
              </a:rPr>
              <a:t> Data Transfer</a:t>
            </a:r>
          </a:p>
          <a:p>
            <a:r>
              <a:rPr lang="de-AT" sz="1200" dirty="0" err="1" smtClean="0">
                <a:solidFill>
                  <a:schemeClr val="accent5">
                    <a:lumMod val="75000"/>
                  </a:schemeClr>
                </a:solidFill>
              </a:rPr>
              <a:t>Process</a:t>
            </a:r>
            <a:r>
              <a:rPr lang="de-AT" sz="1200" dirty="0" smtClean="0">
                <a:solidFill>
                  <a:schemeClr val="accent5">
                    <a:lumMod val="75000"/>
                  </a:schemeClr>
                </a:solidFill>
              </a:rPr>
              <a:t> Request</a:t>
            </a:r>
          </a:p>
          <a:p>
            <a:r>
              <a:rPr lang="de-AT" sz="1200" dirty="0" smtClean="0">
                <a:solidFill>
                  <a:schemeClr val="accent5">
                    <a:lumMod val="75000"/>
                  </a:schemeClr>
                </a:solidFill>
              </a:rPr>
              <a:t>Query Data</a:t>
            </a:r>
          </a:p>
          <a:p>
            <a:r>
              <a:rPr lang="de-AT" sz="1200" dirty="0" smtClean="0">
                <a:solidFill>
                  <a:schemeClr val="accent5">
                    <a:lumMod val="75000"/>
                  </a:schemeClr>
                </a:solidFill>
              </a:rPr>
              <a:t>Query </a:t>
            </a:r>
            <a:r>
              <a:rPr lang="de-AT" sz="1200" dirty="0" err="1" smtClean="0">
                <a:solidFill>
                  <a:schemeClr val="accent5">
                    <a:lumMod val="75000"/>
                  </a:schemeClr>
                </a:solidFill>
              </a:rPr>
              <a:t>Resource</a:t>
            </a:r>
            <a:endParaRPr lang="de-AT" sz="1200" dirty="0" smtClean="0">
              <a:solidFill>
                <a:schemeClr val="accent5">
                  <a:lumMod val="75000"/>
                </a:schemeClr>
              </a:solidFill>
            </a:endParaRPr>
          </a:p>
          <a:p>
            <a:r>
              <a:rPr lang="de-AT" sz="1200" dirty="0" smtClean="0">
                <a:solidFill>
                  <a:schemeClr val="accent5">
                    <a:lumMod val="75000"/>
                  </a:schemeClr>
                </a:solidFill>
              </a:rPr>
              <a:t>Request Data</a:t>
            </a:r>
          </a:p>
          <a:p>
            <a:r>
              <a:rPr lang="de-AT" sz="1200" dirty="0" err="1" smtClean="0">
                <a:solidFill>
                  <a:schemeClr val="accent5">
                    <a:lumMod val="75000"/>
                  </a:schemeClr>
                </a:solidFill>
              </a:rPr>
              <a:t>Resolve</a:t>
            </a:r>
            <a:r>
              <a:rPr lang="de-AT" sz="1200" dirty="0" smtClean="0">
                <a:solidFill>
                  <a:schemeClr val="accent5">
                    <a:lumMod val="75000"/>
                  </a:schemeClr>
                </a:solidFill>
              </a:rPr>
              <a:t> Identifier</a:t>
            </a:r>
          </a:p>
          <a:p>
            <a:r>
              <a:rPr lang="de-AT" sz="1200" dirty="0" err="1" smtClean="0">
                <a:solidFill>
                  <a:schemeClr val="accent5">
                    <a:lumMod val="75000"/>
                  </a:schemeClr>
                </a:solidFill>
              </a:rPr>
              <a:t>Retrieve</a:t>
            </a:r>
            <a:r>
              <a:rPr lang="de-AT" sz="1200" dirty="0" smtClean="0">
                <a:solidFill>
                  <a:schemeClr val="accent5">
                    <a:lumMod val="75000"/>
                  </a:schemeClr>
                </a:solidFill>
              </a:rPr>
              <a:t> Data</a:t>
            </a:r>
          </a:p>
          <a:p>
            <a:r>
              <a:rPr lang="en-US" sz="1200" dirty="0" smtClean="0">
                <a:solidFill>
                  <a:schemeClr val="accent5">
                    <a:lumMod val="75000"/>
                  </a:schemeClr>
                </a:solidFill>
              </a:rPr>
              <a:t>Translate Request</a:t>
            </a:r>
          </a:p>
          <a:p>
            <a:r>
              <a:rPr lang="en-US" sz="1200" dirty="0" smtClean="0">
                <a:solidFill>
                  <a:schemeClr val="accent5">
                    <a:lumMod val="75000"/>
                  </a:schemeClr>
                </a:solidFill>
              </a:rPr>
              <a:t>Update Catalogues</a:t>
            </a:r>
          </a:p>
          <a:p>
            <a:r>
              <a:rPr lang="en-US" sz="1200" dirty="0" smtClean="0">
                <a:solidFill>
                  <a:schemeClr val="accent5">
                    <a:lumMod val="75000"/>
                  </a:schemeClr>
                </a:solidFill>
              </a:rPr>
              <a:t>Update Model</a:t>
            </a:r>
          </a:p>
          <a:p>
            <a:r>
              <a:rPr lang="en-US" sz="1200" dirty="0" smtClean="0">
                <a:solidFill>
                  <a:schemeClr val="accent5">
                    <a:lumMod val="75000"/>
                  </a:schemeClr>
                </a:solidFill>
              </a:rPr>
              <a:t>Update Records</a:t>
            </a:r>
          </a:p>
          <a:p>
            <a:r>
              <a:rPr lang="en-US" sz="1200" dirty="0" smtClean="0">
                <a:solidFill>
                  <a:schemeClr val="accent5">
                    <a:lumMod val="75000"/>
                  </a:schemeClr>
                </a:solidFill>
              </a:rPr>
              <a:t>Update Registry</a:t>
            </a:r>
          </a:p>
        </p:txBody>
      </p:sp>
      <p:sp>
        <p:nvSpPr>
          <p:cNvPr id="76" name="Rechteck 75"/>
          <p:cNvSpPr/>
          <p:nvPr/>
        </p:nvSpPr>
        <p:spPr>
          <a:xfrm>
            <a:off x="7452320" y="644587"/>
            <a:ext cx="1440160" cy="830997"/>
          </a:xfrm>
          <a:prstGeom prst="rect">
            <a:avLst/>
          </a:prstGeom>
        </p:spPr>
        <p:txBody>
          <a:bodyPr wrap="square">
            <a:spAutoFit/>
          </a:bodyPr>
          <a:lstStyle/>
          <a:p>
            <a:r>
              <a:rPr lang="en-US" sz="1200" smtClean="0">
                <a:solidFill>
                  <a:schemeClr val="accent5">
                    <a:lumMod val="75000"/>
                  </a:schemeClr>
                </a:solidFill>
              </a:rPr>
              <a:t>Create Controller</a:t>
            </a:r>
          </a:p>
          <a:p>
            <a:r>
              <a:rPr lang="en-US" sz="1200" smtClean="0">
                <a:solidFill>
                  <a:schemeClr val="accent5">
                    <a:lumMod val="75000"/>
                  </a:schemeClr>
                </a:solidFill>
              </a:rPr>
              <a:t>Create Laboratory</a:t>
            </a:r>
          </a:p>
          <a:p>
            <a:r>
              <a:rPr lang="en-US" sz="1200" smtClean="0">
                <a:solidFill>
                  <a:schemeClr val="accent5">
                    <a:lumMod val="75000"/>
                  </a:schemeClr>
                </a:solidFill>
              </a:rPr>
              <a:t>Create Transporter</a:t>
            </a:r>
          </a:p>
          <a:p>
            <a:r>
              <a:rPr lang="en-US" sz="1200" smtClean="0">
                <a:solidFill>
                  <a:schemeClr val="accent5">
                    <a:lumMod val="75000"/>
                  </a:schemeClr>
                </a:solidFill>
              </a:rPr>
              <a:t>Create Resource</a:t>
            </a:r>
            <a:endParaRPr lang="de-AT" sz="1200">
              <a:solidFill>
                <a:schemeClr val="accent5">
                  <a:lumMod val="75000"/>
                </a:schemeClr>
              </a:solidFill>
            </a:endParaRPr>
          </a:p>
        </p:txBody>
      </p:sp>
      <p:sp>
        <p:nvSpPr>
          <p:cNvPr id="77" name="Rechteck 76"/>
          <p:cNvSpPr/>
          <p:nvPr/>
        </p:nvSpPr>
        <p:spPr>
          <a:xfrm>
            <a:off x="7439811" y="334776"/>
            <a:ext cx="1005403" cy="338554"/>
          </a:xfrm>
          <a:prstGeom prst="rect">
            <a:avLst/>
          </a:prstGeom>
        </p:spPr>
        <p:txBody>
          <a:bodyPr wrap="none">
            <a:spAutoFit/>
          </a:bodyPr>
          <a:lstStyle/>
          <a:p>
            <a:r>
              <a:rPr lang="de-AT" sz="1600" smtClean="0">
                <a:solidFill>
                  <a:schemeClr val="accent5">
                    <a:lumMod val="75000"/>
                  </a:schemeClr>
                </a:solidFill>
              </a:rPr>
              <a:t>Capability</a:t>
            </a:r>
            <a:endParaRPr lang="de-AT" sz="1600">
              <a:solidFill>
                <a:schemeClr val="accent5">
                  <a:lumMod val="75000"/>
                </a:schemeClr>
              </a:solidFill>
            </a:endParaRPr>
          </a:p>
        </p:txBody>
      </p:sp>
      <p:sp>
        <p:nvSpPr>
          <p:cNvPr id="25" name="Espace réservé du numéro de diapositive 5"/>
          <p:cNvSpPr>
            <a:spLocks noGrp="1"/>
          </p:cNvSpPr>
          <p:nvPr>
            <p:ph type="sldNum" sz="quarter" idx="12"/>
          </p:nvPr>
        </p:nvSpPr>
        <p:spPr bwMode="auto">
          <a:xfrm>
            <a:off x="6553200" y="6376243"/>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3"/>
              </a:buBlip>
              <a:defRPr sz="1600">
                <a:solidFill>
                  <a:srgbClr val="1A171B"/>
                </a:solidFill>
                <a:latin typeface="Century Gothic" pitchFamily="34" charset="0"/>
              </a:defRPr>
            </a:lvl6pPr>
            <a:lvl7pPr eaLnBrk="0" fontAlgn="base" hangingPunct="0">
              <a:spcAft>
                <a:spcPct val="0"/>
              </a:spcAft>
              <a:buSzPct val="75000"/>
              <a:buBlip>
                <a:blip r:embed="rId3"/>
              </a:buBlip>
              <a:defRPr sz="1600">
                <a:solidFill>
                  <a:srgbClr val="1A171B"/>
                </a:solidFill>
                <a:latin typeface="Century Gothic" pitchFamily="34" charset="0"/>
              </a:defRPr>
            </a:lvl7pPr>
            <a:lvl8pPr eaLnBrk="0" fontAlgn="base" hangingPunct="0">
              <a:spcAft>
                <a:spcPct val="0"/>
              </a:spcAft>
              <a:buSzPct val="75000"/>
              <a:buBlip>
                <a:blip r:embed="rId3"/>
              </a:buBlip>
              <a:defRPr sz="1600">
                <a:solidFill>
                  <a:srgbClr val="1A171B"/>
                </a:solidFill>
                <a:latin typeface="Century Gothic" pitchFamily="34" charset="0"/>
              </a:defRPr>
            </a:lvl8pPr>
            <a:lvl9pPr eaLnBrk="0" fontAlgn="base" hangingPunct="0">
              <a:spcAft>
                <a:spcPct val="0"/>
              </a:spcAft>
              <a:buSzPct val="75000"/>
              <a:buBlip>
                <a:blip r:embed="rId3"/>
              </a:buBlip>
              <a:defRPr sz="1600">
                <a:solidFill>
                  <a:srgbClr val="1A171B"/>
                </a:solidFill>
                <a:latin typeface="Century Gothic" pitchFamily="34" charset="0"/>
              </a:defRPr>
            </a:lvl9pPr>
          </a:lstStyle>
          <a:p>
            <a:fld id="{23E38AF2-209B-4B4E-8A59-08B2283C74DF}" type="slidenum">
              <a:rPr lang="fr-FR" altLang="en-US" sz="1200" b="0">
                <a:solidFill>
                  <a:srgbClr val="595959"/>
                </a:solidFill>
              </a:rPr>
              <a:pPr/>
              <a:t>20</a:t>
            </a:fld>
            <a:endParaRPr lang="fr-FR" altLang="en-US" sz="1200" b="0" dirty="0">
              <a:solidFill>
                <a:srgbClr val="595959"/>
              </a:solidFill>
            </a:endParaRPr>
          </a:p>
        </p:txBody>
      </p:sp>
    </p:spTree>
    <p:extLst>
      <p:ext uri="{BB962C8B-B14F-4D97-AF65-F5344CB8AC3E}">
        <p14:creationId xmlns:p14="http://schemas.microsoft.com/office/powerpoint/2010/main" val="791739267"/>
      </p:ext>
    </p:extLst>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0"/>
                                        <p:tgtEl>
                                          <p:spTgt spid="26"/>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6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56"/>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57"/>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51"/>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52"/>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wipe(up)">
                                      <p:cBhvr>
                                        <p:cTn id="32" dur="2000"/>
                                        <p:tgtEl>
                                          <p:spTgt spid="47"/>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73"/>
                                        </p:tgtEl>
                                        <p:attrNameLst>
                                          <p:attrName>style.visibility</p:attrName>
                                        </p:attrNameLst>
                                      </p:cBhvr>
                                      <p:to>
                                        <p:strVal val="visible"/>
                                      </p:to>
                                    </p:set>
                                    <p:animEffect transition="in" filter="wipe(up)">
                                      <p:cBhvr>
                                        <p:cTn id="35" dur="2000"/>
                                        <p:tgtEl>
                                          <p:spTgt spid="73"/>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59"/>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61"/>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22" presetClass="entr" presetSubtype="1" fill="hold" grpId="0" nodeType="click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up)">
                                      <p:cBhvr>
                                        <p:cTn id="46" dur="2000"/>
                                        <p:tgtEl>
                                          <p:spTgt spid="46"/>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62"/>
                                        </p:tgtEl>
                                        <p:attrNameLst>
                                          <p:attrName>style.visibility</p:attrName>
                                        </p:attrNameLst>
                                      </p:cBhvr>
                                      <p:to>
                                        <p:strVal val="visible"/>
                                      </p:to>
                                    </p:set>
                                    <p:animEffect transition="in" filter="wipe(up)">
                                      <p:cBhvr>
                                        <p:cTn id="49" dur="2000"/>
                                        <p:tgtEl>
                                          <p:spTgt spid="62"/>
                                        </p:tgtEl>
                                      </p:cBhvr>
                                    </p:animEffec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77"/>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22" presetClass="entr" presetSubtype="1" fill="hold" grpId="0" nodeType="clickEffect">
                                  <p:stCondLst>
                                    <p:cond delay="0"/>
                                  </p:stCondLst>
                                  <p:childTnLst>
                                    <p:set>
                                      <p:cBhvr>
                                        <p:cTn id="57" dur="1" fill="hold">
                                          <p:stCondLst>
                                            <p:cond delay="0"/>
                                          </p:stCondLst>
                                        </p:cTn>
                                        <p:tgtEl>
                                          <p:spTgt spid="76"/>
                                        </p:tgtEl>
                                        <p:attrNameLst>
                                          <p:attrName>style.visibility</p:attrName>
                                        </p:attrNameLst>
                                      </p:cBhvr>
                                      <p:to>
                                        <p:strVal val="visible"/>
                                      </p:to>
                                    </p:set>
                                    <p:animEffect transition="in" filter="wipe(up)">
                                      <p:cBhvr>
                                        <p:cTn id="58" dur="20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6" grpId="0"/>
      <p:bldP spid="47" grpId="0"/>
      <p:bldP spid="51" grpId="0"/>
      <p:bldP spid="52" grpId="0"/>
      <p:bldP spid="56" grpId="0"/>
      <p:bldP spid="57" grpId="0"/>
      <p:bldP spid="59" grpId="0"/>
      <p:bldP spid="61" grpId="0"/>
      <p:bldP spid="62" grpId="0"/>
      <p:bldP spid="65" grpId="0"/>
      <p:bldP spid="73" grpId="0"/>
      <p:bldP spid="76" grpId="0"/>
      <p:bldP spid="7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object_instantiation"/>
          <p:cNvPicPr>
            <a:picLocks noChangeAspect="1" noChangeArrowheads="1"/>
          </p:cNvPicPr>
          <p:nvPr/>
        </p:nvPicPr>
        <p:blipFill>
          <a:blip r:embed="rId3" cstate="print">
            <a:clrChange>
              <a:clrFrom>
                <a:srgbClr val="FFFFFF"/>
              </a:clrFrom>
              <a:clrTo>
                <a:srgbClr val="FFFFFF">
                  <a:alpha val="0"/>
                </a:srgbClr>
              </a:clrTo>
            </a:clrChange>
          </a:blip>
          <a:srcRect r="34142"/>
          <a:stretch>
            <a:fillRect/>
          </a:stretch>
        </p:blipFill>
        <p:spPr bwMode="auto">
          <a:xfrm>
            <a:off x="6516216" y="2996952"/>
            <a:ext cx="2429718" cy="739775"/>
          </a:xfrm>
          <a:prstGeom prst="rect">
            <a:avLst/>
          </a:prstGeom>
          <a:noFill/>
          <a:ln w="9525">
            <a:noFill/>
            <a:miter lim="800000"/>
            <a:headEnd/>
            <a:tailEnd/>
          </a:ln>
        </p:spPr>
      </p:pic>
      <p:pic>
        <p:nvPicPr>
          <p:cNvPr id="1026" name="Picture 2" descr="primitive_bindin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187624" y="5273005"/>
            <a:ext cx="5276295" cy="892299"/>
          </a:xfrm>
          <a:prstGeom prst="rect">
            <a:avLst/>
          </a:prstGeom>
          <a:noFill/>
          <a:ln w="9525">
            <a:noFill/>
            <a:miter lim="800000"/>
            <a:headEnd/>
            <a:tailEnd/>
          </a:ln>
        </p:spPr>
      </p:pic>
      <p:sp>
        <p:nvSpPr>
          <p:cNvPr id="41" name="Rechteck 40"/>
          <p:cNvSpPr/>
          <p:nvPr/>
        </p:nvSpPr>
        <p:spPr>
          <a:xfrm>
            <a:off x="6588224" y="3068960"/>
            <a:ext cx="864096" cy="504056"/>
          </a:xfrm>
          <a:prstGeom prst="rect">
            <a:avLst/>
          </a:prstGeom>
          <a:solidFill>
            <a:srgbClr val="FFFF00">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50" name="Gruppieren 49"/>
          <p:cNvGrpSpPr/>
          <p:nvPr/>
        </p:nvGrpSpPr>
        <p:grpSpPr>
          <a:xfrm>
            <a:off x="7452320" y="3068960"/>
            <a:ext cx="1512168" cy="504056"/>
            <a:chOff x="7452320" y="3068960"/>
            <a:chExt cx="1512168" cy="504056"/>
          </a:xfrm>
        </p:grpSpPr>
        <p:sp>
          <p:nvSpPr>
            <p:cNvPr id="48" name="Rechteck 47"/>
            <p:cNvSpPr/>
            <p:nvPr/>
          </p:nvSpPr>
          <p:spPr>
            <a:xfrm>
              <a:off x="7452320" y="3068960"/>
              <a:ext cx="792088" cy="504056"/>
            </a:xfrm>
            <a:prstGeom prst="rect">
              <a:avLst/>
            </a:prstGeom>
            <a:solidFill>
              <a:srgbClr val="FFFF00">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9" name="Rechteck 48"/>
            <p:cNvSpPr/>
            <p:nvPr/>
          </p:nvSpPr>
          <p:spPr>
            <a:xfrm>
              <a:off x="8244408" y="3068960"/>
              <a:ext cx="720080" cy="504056"/>
            </a:xfrm>
            <a:prstGeom prst="rect">
              <a:avLst/>
            </a:prstGeom>
            <a:solidFill>
              <a:srgbClr val="FFFF00">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32" name="Rechteck 31"/>
          <p:cNvSpPr/>
          <p:nvPr/>
        </p:nvSpPr>
        <p:spPr>
          <a:xfrm>
            <a:off x="1259632" y="5373216"/>
            <a:ext cx="1512168" cy="648072"/>
          </a:xfrm>
          <a:prstGeom prst="rect">
            <a:avLst/>
          </a:prstGeom>
          <a:solidFill>
            <a:srgbClr val="FFFF00">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6" name="Rechteck 35"/>
          <p:cNvSpPr/>
          <p:nvPr/>
        </p:nvSpPr>
        <p:spPr>
          <a:xfrm>
            <a:off x="3059832" y="5373216"/>
            <a:ext cx="1296144" cy="648072"/>
          </a:xfrm>
          <a:prstGeom prst="rect">
            <a:avLst/>
          </a:prstGeom>
          <a:solidFill>
            <a:srgbClr val="FFFF00">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0" name="Rechteck 39"/>
          <p:cNvSpPr/>
          <p:nvPr/>
        </p:nvSpPr>
        <p:spPr>
          <a:xfrm>
            <a:off x="3491880" y="5373216"/>
            <a:ext cx="1872208" cy="648072"/>
          </a:xfrm>
          <a:prstGeom prst="rect">
            <a:avLst/>
          </a:prstGeom>
          <a:solidFill>
            <a:srgbClr val="FFFF00">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2" name="Rechteck 41"/>
          <p:cNvSpPr/>
          <p:nvPr/>
        </p:nvSpPr>
        <p:spPr>
          <a:xfrm>
            <a:off x="2780184" y="5373216"/>
            <a:ext cx="279648" cy="648072"/>
          </a:xfrm>
          <a:prstGeom prst="rect">
            <a:avLst/>
          </a:prstGeom>
          <a:solidFill>
            <a:srgbClr val="FF0000">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3" name="Rechteck 42"/>
          <p:cNvSpPr/>
          <p:nvPr/>
        </p:nvSpPr>
        <p:spPr>
          <a:xfrm>
            <a:off x="5508104" y="5373216"/>
            <a:ext cx="792088" cy="648072"/>
          </a:xfrm>
          <a:prstGeom prst="rect">
            <a:avLst/>
          </a:prstGeom>
          <a:solidFill>
            <a:srgbClr val="FFFF00">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4" name="Rechteck 43"/>
          <p:cNvSpPr/>
          <p:nvPr/>
        </p:nvSpPr>
        <p:spPr>
          <a:xfrm>
            <a:off x="5220072" y="5373216"/>
            <a:ext cx="279648" cy="648072"/>
          </a:xfrm>
          <a:prstGeom prst="rect">
            <a:avLst/>
          </a:prstGeom>
          <a:solidFill>
            <a:srgbClr val="FF0000">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2"/>
          <p:cNvSpPr/>
          <p:nvPr/>
        </p:nvSpPr>
        <p:spPr>
          <a:xfrm>
            <a:off x="1979712" y="1484784"/>
            <a:ext cx="1684757" cy="338554"/>
          </a:xfrm>
          <a:prstGeom prst="rect">
            <a:avLst/>
          </a:prstGeom>
        </p:spPr>
        <p:txBody>
          <a:bodyPr wrap="none">
            <a:spAutoFit/>
          </a:bodyPr>
          <a:lstStyle/>
          <a:p>
            <a:r>
              <a:rPr lang="de-AT" sz="1600" i="1" dirty="0" err="1" smtClean="0">
                <a:solidFill>
                  <a:schemeClr val="accent5">
                    <a:lumMod val="50000"/>
                  </a:schemeClr>
                </a:solidFill>
              </a:rPr>
              <a:t>hasClientInterface</a:t>
            </a:r>
            <a:endParaRPr lang="de-AT" sz="1600" i="1" dirty="0">
              <a:solidFill>
                <a:schemeClr val="accent5">
                  <a:lumMod val="50000"/>
                </a:schemeClr>
              </a:solidFill>
            </a:endParaRPr>
          </a:p>
        </p:txBody>
      </p:sp>
      <p:sp>
        <p:nvSpPr>
          <p:cNvPr id="15" name="Rechteck 14"/>
          <p:cNvSpPr/>
          <p:nvPr/>
        </p:nvSpPr>
        <p:spPr>
          <a:xfrm>
            <a:off x="1115615" y="771393"/>
            <a:ext cx="1800637" cy="536715"/>
          </a:xfrm>
          <a:prstGeom prst="rect">
            <a:avLst/>
          </a:prstGeom>
          <a:solidFill>
            <a:schemeClr val="accent5">
              <a:lumMod val="40000"/>
              <a:lumOff val="60000"/>
            </a:schemeClr>
          </a:solidFill>
          <a:ln>
            <a:solidFill>
              <a:schemeClr val="accent5">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AT" sz="1000" i="1" dirty="0" smtClean="0">
              <a:latin typeface="+mj-lt"/>
            </a:endParaRPr>
          </a:p>
          <a:p>
            <a:pPr algn="ctr"/>
            <a:endParaRPr lang="de-AT" sz="1000" dirty="0" smtClean="0">
              <a:solidFill>
                <a:schemeClr val="bg1">
                  <a:lumMod val="50000"/>
                </a:schemeClr>
              </a:solidFill>
              <a:latin typeface="+mj-lt"/>
              <a:cs typeface="Aparajita" pitchFamily="34" charset="0"/>
            </a:endParaRPr>
          </a:p>
          <a:p>
            <a:pPr algn="ctr"/>
            <a:r>
              <a:rPr lang="de-AT" dirty="0" err="1" smtClean="0">
                <a:solidFill>
                  <a:schemeClr val="accent5">
                    <a:lumMod val="50000"/>
                  </a:schemeClr>
                </a:solidFill>
                <a:latin typeface="+mj-lt"/>
                <a:cs typeface="Aparajita" pitchFamily="34" charset="0"/>
              </a:rPr>
              <a:t>Computational</a:t>
            </a:r>
            <a:r>
              <a:rPr lang="de-AT" dirty="0" smtClean="0">
                <a:solidFill>
                  <a:schemeClr val="accent5">
                    <a:lumMod val="50000"/>
                  </a:schemeClr>
                </a:solidFill>
                <a:latin typeface="+mj-lt"/>
                <a:cs typeface="Aparajita" pitchFamily="34" charset="0"/>
              </a:rPr>
              <a:t> </a:t>
            </a:r>
            <a:r>
              <a:rPr lang="de-AT" dirty="0" err="1" smtClean="0">
                <a:solidFill>
                  <a:schemeClr val="accent5">
                    <a:lumMod val="50000"/>
                  </a:schemeClr>
                </a:solidFill>
                <a:latin typeface="+mj-lt"/>
                <a:cs typeface="Aparajita" pitchFamily="34" charset="0"/>
              </a:rPr>
              <a:t>Object</a:t>
            </a:r>
            <a:endParaRPr lang="de-AT" dirty="0" smtClean="0">
              <a:solidFill>
                <a:schemeClr val="accent5">
                  <a:lumMod val="50000"/>
                </a:schemeClr>
              </a:solidFill>
              <a:latin typeface="+mj-lt"/>
              <a:cs typeface="Aparajita" pitchFamily="34" charset="0"/>
            </a:endParaRPr>
          </a:p>
          <a:p>
            <a:pPr algn="ctr"/>
            <a:endParaRPr lang="de-AT" dirty="0">
              <a:solidFill>
                <a:schemeClr val="accent2">
                  <a:lumMod val="75000"/>
                </a:schemeClr>
              </a:solidFill>
              <a:latin typeface="+mj-lt"/>
            </a:endParaRPr>
          </a:p>
        </p:txBody>
      </p:sp>
      <p:sp>
        <p:nvSpPr>
          <p:cNvPr id="19" name="Rechteck 18"/>
          <p:cNvSpPr/>
          <p:nvPr/>
        </p:nvSpPr>
        <p:spPr>
          <a:xfrm>
            <a:off x="1187624" y="2064433"/>
            <a:ext cx="1584176" cy="504056"/>
          </a:xfrm>
          <a:prstGeom prst="rect">
            <a:avLst/>
          </a:prstGeom>
          <a:solidFill>
            <a:schemeClr val="accent5">
              <a:lumMod val="40000"/>
              <a:lumOff val="60000"/>
            </a:schemeClr>
          </a:solidFill>
          <a:ln>
            <a:solidFill>
              <a:schemeClr val="accent5">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AT" sz="1000" i="1" dirty="0" smtClean="0">
              <a:latin typeface="+mj-lt"/>
            </a:endParaRPr>
          </a:p>
          <a:p>
            <a:pPr algn="ctr"/>
            <a:endParaRPr lang="de-AT" sz="1000" dirty="0" smtClean="0">
              <a:solidFill>
                <a:schemeClr val="bg1">
                  <a:lumMod val="50000"/>
                </a:schemeClr>
              </a:solidFill>
              <a:latin typeface="+mj-lt"/>
              <a:cs typeface="Aparajita" pitchFamily="34" charset="0"/>
            </a:endParaRPr>
          </a:p>
          <a:p>
            <a:pPr algn="ctr"/>
            <a:r>
              <a:rPr lang="de-AT" dirty="0" smtClean="0">
                <a:solidFill>
                  <a:schemeClr val="accent5">
                    <a:lumMod val="50000"/>
                  </a:schemeClr>
                </a:solidFill>
                <a:latin typeface="+mj-lt"/>
                <a:cs typeface="Aparajita" pitchFamily="34" charset="0"/>
              </a:rPr>
              <a:t>ClientInterface</a:t>
            </a:r>
          </a:p>
          <a:p>
            <a:pPr algn="ctr"/>
            <a:endParaRPr lang="de-AT" dirty="0">
              <a:solidFill>
                <a:schemeClr val="accent2">
                  <a:lumMod val="75000"/>
                </a:schemeClr>
              </a:solidFill>
              <a:latin typeface="+mj-lt"/>
            </a:endParaRPr>
          </a:p>
        </p:txBody>
      </p:sp>
      <p:cxnSp>
        <p:nvCxnSpPr>
          <p:cNvPr id="23" name="Gerade Verbindung mit Pfeil 22"/>
          <p:cNvCxnSpPr/>
          <p:nvPr/>
        </p:nvCxnSpPr>
        <p:spPr>
          <a:xfrm>
            <a:off x="1907704" y="1308108"/>
            <a:ext cx="1545" cy="756325"/>
          </a:xfrm>
          <a:prstGeom prst="straightConnector1">
            <a:avLst/>
          </a:prstGeom>
          <a:ln w="28575">
            <a:solidFill>
              <a:schemeClr val="accent5">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4" name="Gerade Verbindung mit Pfeil 23"/>
          <p:cNvCxnSpPr>
            <a:stCxn id="19" idx="2"/>
          </p:cNvCxnSpPr>
          <p:nvPr/>
        </p:nvCxnSpPr>
        <p:spPr>
          <a:xfrm>
            <a:off x="1979712" y="2568489"/>
            <a:ext cx="0" cy="500471"/>
          </a:xfrm>
          <a:prstGeom prst="straightConnector1">
            <a:avLst/>
          </a:prstGeom>
          <a:ln w="28575">
            <a:solidFill>
              <a:schemeClr val="accent5">
                <a:lumMod val="50000"/>
              </a:schemeClr>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5" name="Gerade Verbindung mit Pfeil 24"/>
          <p:cNvCxnSpPr/>
          <p:nvPr/>
        </p:nvCxnSpPr>
        <p:spPr>
          <a:xfrm>
            <a:off x="1979712" y="3612365"/>
            <a:ext cx="218" cy="864096"/>
          </a:xfrm>
          <a:prstGeom prst="straightConnector1">
            <a:avLst/>
          </a:prstGeom>
          <a:ln w="28575">
            <a:solidFill>
              <a:schemeClr val="accent5">
                <a:lumMod val="50000"/>
              </a:schemeClr>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9" name="Rechteck 28"/>
          <p:cNvSpPr/>
          <p:nvPr/>
        </p:nvSpPr>
        <p:spPr>
          <a:xfrm>
            <a:off x="1259632" y="3108309"/>
            <a:ext cx="1656184" cy="504056"/>
          </a:xfrm>
          <a:prstGeom prst="rect">
            <a:avLst/>
          </a:prstGeom>
          <a:solidFill>
            <a:schemeClr val="accent5">
              <a:lumMod val="40000"/>
              <a:lumOff val="60000"/>
            </a:schemeClr>
          </a:solidFill>
          <a:ln>
            <a:solidFill>
              <a:schemeClr val="accent5">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AT" sz="1000" i="1" dirty="0" smtClean="0">
              <a:latin typeface="+mj-lt"/>
            </a:endParaRPr>
          </a:p>
          <a:p>
            <a:pPr algn="ctr"/>
            <a:endParaRPr lang="de-AT" sz="1000" dirty="0" smtClean="0">
              <a:solidFill>
                <a:schemeClr val="bg1">
                  <a:lumMod val="50000"/>
                </a:schemeClr>
              </a:solidFill>
              <a:latin typeface="+mj-lt"/>
              <a:cs typeface="Aparajita" pitchFamily="34" charset="0"/>
            </a:endParaRPr>
          </a:p>
          <a:p>
            <a:pPr algn="ctr"/>
            <a:r>
              <a:rPr lang="de-AT" dirty="0" smtClean="0">
                <a:solidFill>
                  <a:schemeClr val="accent5">
                    <a:lumMod val="50000"/>
                  </a:schemeClr>
                </a:solidFill>
                <a:latin typeface="+mj-lt"/>
                <a:cs typeface="Aparajita" pitchFamily="34" charset="0"/>
              </a:rPr>
              <a:t>ServerInterface</a:t>
            </a:r>
          </a:p>
          <a:p>
            <a:pPr algn="ctr"/>
            <a:endParaRPr lang="de-AT" dirty="0">
              <a:solidFill>
                <a:schemeClr val="accent2">
                  <a:lumMod val="75000"/>
                </a:schemeClr>
              </a:solidFill>
              <a:latin typeface="+mj-lt"/>
            </a:endParaRPr>
          </a:p>
        </p:txBody>
      </p:sp>
      <p:sp>
        <p:nvSpPr>
          <p:cNvPr id="31" name="Rechteck 30"/>
          <p:cNvSpPr/>
          <p:nvPr/>
        </p:nvSpPr>
        <p:spPr>
          <a:xfrm>
            <a:off x="1115179" y="4476461"/>
            <a:ext cx="1800637" cy="536715"/>
          </a:xfrm>
          <a:prstGeom prst="rect">
            <a:avLst/>
          </a:prstGeom>
          <a:solidFill>
            <a:schemeClr val="accent5">
              <a:lumMod val="40000"/>
              <a:lumOff val="60000"/>
            </a:schemeClr>
          </a:solidFill>
          <a:ln>
            <a:solidFill>
              <a:schemeClr val="accent5">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AT" sz="1000" i="1" dirty="0" smtClean="0">
              <a:latin typeface="+mj-lt"/>
            </a:endParaRPr>
          </a:p>
          <a:p>
            <a:pPr algn="ctr"/>
            <a:endParaRPr lang="de-AT" sz="1000" dirty="0" smtClean="0">
              <a:solidFill>
                <a:schemeClr val="bg1">
                  <a:lumMod val="50000"/>
                </a:schemeClr>
              </a:solidFill>
              <a:latin typeface="+mj-lt"/>
              <a:cs typeface="Aparajita" pitchFamily="34" charset="0"/>
            </a:endParaRPr>
          </a:p>
          <a:p>
            <a:pPr algn="ctr"/>
            <a:r>
              <a:rPr lang="de-AT" dirty="0" err="1" smtClean="0">
                <a:solidFill>
                  <a:schemeClr val="accent5">
                    <a:lumMod val="50000"/>
                  </a:schemeClr>
                </a:solidFill>
                <a:latin typeface="+mj-lt"/>
                <a:cs typeface="Aparajita" pitchFamily="34" charset="0"/>
              </a:rPr>
              <a:t>Computational</a:t>
            </a:r>
            <a:r>
              <a:rPr lang="de-AT" dirty="0" smtClean="0">
                <a:solidFill>
                  <a:schemeClr val="accent5">
                    <a:lumMod val="50000"/>
                  </a:schemeClr>
                </a:solidFill>
                <a:latin typeface="+mj-lt"/>
                <a:cs typeface="Aparajita" pitchFamily="34" charset="0"/>
              </a:rPr>
              <a:t> </a:t>
            </a:r>
            <a:r>
              <a:rPr lang="de-AT" dirty="0" err="1" smtClean="0">
                <a:solidFill>
                  <a:schemeClr val="accent5">
                    <a:lumMod val="50000"/>
                  </a:schemeClr>
                </a:solidFill>
                <a:latin typeface="+mj-lt"/>
                <a:cs typeface="Aparajita" pitchFamily="34" charset="0"/>
              </a:rPr>
              <a:t>Object</a:t>
            </a:r>
            <a:endParaRPr lang="de-AT" dirty="0" smtClean="0">
              <a:solidFill>
                <a:schemeClr val="accent5">
                  <a:lumMod val="50000"/>
                </a:schemeClr>
              </a:solidFill>
              <a:latin typeface="+mj-lt"/>
              <a:cs typeface="Aparajita" pitchFamily="34" charset="0"/>
            </a:endParaRPr>
          </a:p>
          <a:p>
            <a:pPr algn="ctr"/>
            <a:endParaRPr lang="de-AT" dirty="0">
              <a:solidFill>
                <a:schemeClr val="accent2">
                  <a:lumMod val="75000"/>
                </a:schemeClr>
              </a:solidFill>
              <a:latin typeface="+mj-lt"/>
            </a:endParaRPr>
          </a:p>
        </p:txBody>
      </p:sp>
      <p:sp>
        <p:nvSpPr>
          <p:cNvPr id="33" name="Rechteck 32"/>
          <p:cNvSpPr/>
          <p:nvPr/>
        </p:nvSpPr>
        <p:spPr>
          <a:xfrm>
            <a:off x="2051720" y="3861048"/>
            <a:ext cx="1736757" cy="338554"/>
          </a:xfrm>
          <a:prstGeom prst="rect">
            <a:avLst/>
          </a:prstGeom>
        </p:spPr>
        <p:txBody>
          <a:bodyPr wrap="none">
            <a:spAutoFit/>
          </a:bodyPr>
          <a:lstStyle/>
          <a:p>
            <a:r>
              <a:rPr lang="de-AT" sz="1600" i="1" dirty="0" err="1" smtClean="0">
                <a:solidFill>
                  <a:schemeClr val="accent5">
                    <a:lumMod val="50000"/>
                  </a:schemeClr>
                </a:solidFill>
              </a:rPr>
              <a:t>hasServerInterface</a:t>
            </a:r>
            <a:endParaRPr lang="de-AT" sz="1600" i="1" dirty="0">
              <a:solidFill>
                <a:schemeClr val="accent5">
                  <a:lumMod val="50000"/>
                </a:schemeClr>
              </a:solidFill>
            </a:endParaRPr>
          </a:p>
        </p:txBody>
      </p:sp>
      <p:sp>
        <p:nvSpPr>
          <p:cNvPr id="34" name="Rechteck 33"/>
          <p:cNvSpPr/>
          <p:nvPr/>
        </p:nvSpPr>
        <p:spPr>
          <a:xfrm>
            <a:off x="2123728" y="2636912"/>
            <a:ext cx="442750" cy="338554"/>
          </a:xfrm>
          <a:prstGeom prst="rect">
            <a:avLst/>
          </a:prstGeom>
        </p:spPr>
        <p:txBody>
          <a:bodyPr wrap="none">
            <a:spAutoFit/>
          </a:bodyPr>
          <a:lstStyle/>
          <a:p>
            <a:r>
              <a:rPr lang="de-AT" sz="1600" i="1" dirty="0" err="1" smtClean="0">
                <a:solidFill>
                  <a:schemeClr val="accent5">
                    <a:lumMod val="50000"/>
                  </a:schemeClr>
                </a:solidFill>
              </a:rPr>
              <a:t>fits</a:t>
            </a:r>
            <a:endParaRPr lang="de-AT" sz="1600" i="1" dirty="0">
              <a:solidFill>
                <a:schemeClr val="accent5">
                  <a:lumMod val="50000"/>
                </a:schemeClr>
              </a:solidFill>
            </a:endParaRPr>
          </a:p>
        </p:txBody>
      </p:sp>
      <p:sp>
        <p:nvSpPr>
          <p:cNvPr id="35" name="Rechteck 34"/>
          <p:cNvSpPr/>
          <p:nvPr/>
        </p:nvSpPr>
        <p:spPr>
          <a:xfrm>
            <a:off x="7513704" y="1589451"/>
            <a:ext cx="1306768" cy="338554"/>
          </a:xfrm>
          <a:prstGeom prst="rect">
            <a:avLst/>
          </a:prstGeom>
        </p:spPr>
        <p:txBody>
          <a:bodyPr wrap="none">
            <a:spAutoFit/>
          </a:bodyPr>
          <a:lstStyle/>
          <a:p>
            <a:r>
              <a:rPr lang="de-AT" sz="1600" i="1" dirty="0" err="1" smtClean="0">
                <a:solidFill>
                  <a:schemeClr val="accent5">
                    <a:lumMod val="50000"/>
                  </a:schemeClr>
                </a:solidFill>
              </a:rPr>
              <a:t>hasCapability</a:t>
            </a:r>
            <a:endParaRPr lang="de-AT" sz="1600" i="1" dirty="0">
              <a:solidFill>
                <a:schemeClr val="accent5">
                  <a:lumMod val="50000"/>
                </a:schemeClr>
              </a:solidFill>
            </a:endParaRPr>
          </a:p>
        </p:txBody>
      </p:sp>
      <p:sp>
        <p:nvSpPr>
          <p:cNvPr id="37" name="Rechteck 36"/>
          <p:cNvSpPr/>
          <p:nvPr/>
        </p:nvSpPr>
        <p:spPr>
          <a:xfrm>
            <a:off x="6649607" y="876060"/>
            <a:ext cx="1800637" cy="536715"/>
          </a:xfrm>
          <a:prstGeom prst="rect">
            <a:avLst/>
          </a:prstGeom>
          <a:solidFill>
            <a:schemeClr val="accent5">
              <a:lumMod val="40000"/>
              <a:lumOff val="60000"/>
            </a:schemeClr>
          </a:solidFill>
          <a:ln>
            <a:solidFill>
              <a:schemeClr val="accent5">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AT" sz="1000" i="1" dirty="0" smtClean="0">
              <a:latin typeface="+mj-lt"/>
            </a:endParaRPr>
          </a:p>
          <a:p>
            <a:pPr algn="ctr"/>
            <a:endParaRPr lang="de-AT" sz="1000" dirty="0" smtClean="0">
              <a:solidFill>
                <a:schemeClr val="bg1">
                  <a:lumMod val="50000"/>
                </a:schemeClr>
              </a:solidFill>
              <a:latin typeface="+mj-lt"/>
              <a:cs typeface="Aparajita" pitchFamily="34" charset="0"/>
            </a:endParaRPr>
          </a:p>
          <a:p>
            <a:pPr algn="ctr"/>
            <a:r>
              <a:rPr lang="de-AT" dirty="0" err="1" smtClean="0">
                <a:solidFill>
                  <a:schemeClr val="accent5">
                    <a:lumMod val="50000"/>
                  </a:schemeClr>
                </a:solidFill>
                <a:latin typeface="+mj-lt"/>
                <a:cs typeface="Aparajita" pitchFamily="34" charset="0"/>
              </a:rPr>
              <a:t>Computational</a:t>
            </a:r>
            <a:r>
              <a:rPr lang="de-AT" dirty="0" smtClean="0">
                <a:solidFill>
                  <a:schemeClr val="accent5">
                    <a:lumMod val="50000"/>
                  </a:schemeClr>
                </a:solidFill>
                <a:latin typeface="+mj-lt"/>
                <a:cs typeface="Aparajita" pitchFamily="34" charset="0"/>
              </a:rPr>
              <a:t> </a:t>
            </a:r>
            <a:r>
              <a:rPr lang="de-AT" dirty="0" err="1" smtClean="0">
                <a:solidFill>
                  <a:schemeClr val="accent5">
                    <a:lumMod val="50000"/>
                  </a:schemeClr>
                </a:solidFill>
                <a:latin typeface="+mj-lt"/>
                <a:cs typeface="Aparajita" pitchFamily="34" charset="0"/>
              </a:rPr>
              <a:t>Object</a:t>
            </a:r>
            <a:endParaRPr lang="de-AT" dirty="0" smtClean="0">
              <a:solidFill>
                <a:schemeClr val="accent5">
                  <a:lumMod val="50000"/>
                </a:schemeClr>
              </a:solidFill>
              <a:latin typeface="+mj-lt"/>
              <a:cs typeface="Aparajita" pitchFamily="34" charset="0"/>
            </a:endParaRPr>
          </a:p>
          <a:p>
            <a:pPr algn="ctr"/>
            <a:endParaRPr lang="de-AT" dirty="0">
              <a:solidFill>
                <a:schemeClr val="accent2">
                  <a:lumMod val="75000"/>
                </a:schemeClr>
              </a:solidFill>
              <a:latin typeface="+mj-lt"/>
            </a:endParaRPr>
          </a:p>
        </p:txBody>
      </p:sp>
      <p:sp>
        <p:nvSpPr>
          <p:cNvPr id="38" name="Rechteck 37"/>
          <p:cNvSpPr/>
          <p:nvPr/>
        </p:nvSpPr>
        <p:spPr>
          <a:xfrm>
            <a:off x="6759383" y="2169100"/>
            <a:ext cx="1584176" cy="504056"/>
          </a:xfrm>
          <a:prstGeom prst="rect">
            <a:avLst/>
          </a:prstGeom>
          <a:solidFill>
            <a:schemeClr val="accent5">
              <a:lumMod val="40000"/>
              <a:lumOff val="60000"/>
            </a:schemeClr>
          </a:solidFill>
          <a:ln>
            <a:solidFill>
              <a:schemeClr val="accent5">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AT" sz="1000" i="1" dirty="0" smtClean="0">
              <a:latin typeface="+mj-lt"/>
            </a:endParaRPr>
          </a:p>
          <a:p>
            <a:pPr algn="ctr"/>
            <a:endParaRPr lang="de-AT" sz="1000" dirty="0" smtClean="0">
              <a:solidFill>
                <a:schemeClr val="bg1">
                  <a:lumMod val="50000"/>
                </a:schemeClr>
              </a:solidFill>
              <a:latin typeface="+mj-lt"/>
              <a:cs typeface="Aparajita" pitchFamily="34" charset="0"/>
            </a:endParaRPr>
          </a:p>
          <a:p>
            <a:pPr algn="ctr"/>
            <a:r>
              <a:rPr lang="de-AT" dirty="0" err="1" smtClean="0">
                <a:solidFill>
                  <a:schemeClr val="accent5">
                    <a:lumMod val="50000"/>
                  </a:schemeClr>
                </a:solidFill>
                <a:latin typeface="+mj-lt"/>
                <a:cs typeface="Aparajita" pitchFamily="34" charset="0"/>
              </a:rPr>
              <a:t>Capability</a:t>
            </a:r>
            <a:endParaRPr lang="de-AT" dirty="0" smtClean="0">
              <a:solidFill>
                <a:schemeClr val="accent5">
                  <a:lumMod val="50000"/>
                </a:schemeClr>
              </a:solidFill>
              <a:latin typeface="+mj-lt"/>
              <a:cs typeface="Aparajita" pitchFamily="34" charset="0"/>
            </a:endParaRPr>
          </a:p>
          <a:p>
            <a:pPr algn="ctr"/>
            <a:endParaRPr lang="de-AT" dirty="0">
              <a:solidFill>
                <a:schemeClr val="accent2">
                  <a:lumMod val="75000"/>
                </a:schemeClr>
              </a:solidFill>
              <a:latin typeface="+mj-lt"/>
            </a:endParaRPr>
          </a:p>
        </p:txBody>
      </p:sp>
      <p:cxnSp>
        <p:nvCxnSpPr>
          <p:cNvPr id="39" name="Gerade Verbindung mit Pfeil 38"/>
          <p:cNvCxnSpPr>
            <a:stCxn id="37" idx="2"/>
            <a:endCxn id="38" idx="0"/>
          </p:cNvCxnSpPr>
          <p:nvPr/>
        </p:nvCxnSpPr>
        <p:spPr>
          <a:xfrm>
            <a:off x="7549926" y="1412775"/>
            <a:ext cx="1545" cy="756325"/>
          </a:xfrm>
          <a:prstGeom prst="straightConnector1">
            <a:avLst/>
          </a:prstGeom>
          <a:ln w="28575">
            <a:solidFill>
              <a:schemeClr val="accent5">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58" name="Rechteck 57"/>
          <p:cNvSpPr/>
          <p:nvPr/>
        </p:nvSpPr>
        <p:spPr>
          <a:xfrm>
            <a:off x="4851467" y="1406087"/>
            <a:ext cx="1959575" cy="338554"/>
          </a:xfrm>
          <a:prstGeom prst="rect">
            <a:avLst/>
          </a:prstGeom>
        </p:spPr>
        <p:txBody>
          <a:bodyPr wrap="none">
            <a:spAutoFit/>
          </a:bodyPr>
          <a:lstStyle/>
          <a:p>
            <a:r>
              <a:rPr lang="de-AT" sz="1600" i="1" dirty="0" err="1" smtClean="0">
                <a:solidFill>
                  <a:schemeClr val="accent5">
                    <a:lumMod val="50000"/>
                  </a:schemeClr>
                </a:solidFill>
              </a:rPr>
              <a:t>hasProducerInterface</a:t>
            </a:r>
            <a:endParaRPr lang="de-AT" sz="1600" i="1" dirty="0">
              <a:solidFill>
                <a:schemeClr val="accent5">
                  <a:lumMod val="50000"/>
                </a:schemeClr>
              </a:solidFill>
            </a:endParaRPr>
          </a:p>
        </p:txBody>
      </p:sp>
      <p:sp>
        <p:nvSpPr>
          <p:cNvPr id="60" name="Rechteck 59"/>
          <p:cNvSpPr/>
          <p:nvPr/>
        </p:nvSpPr>
        <p:spPr>
          <a:xfrm>
            <a:off x="3987370" y="692696"/>
            <a:ext cx="1800637" cy="536715"/>
          </a:xfrm>
          <a:prstGeom prst="rect">
            <a:avLst/>
          </a:prstGeom>
          <a:solidFill>
            <a:schemeClr val="accent5">
              <a:lumMod val="40000"/>
              <a:lumOff val="60000"/>
            </a:schemeClr>
          </a:solidFill>
          <a:ln>
            <a:solidFill>
              <a:schemeClr val="accent5">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AT" sz="1000" i="1" dirty="0" smtClean="0">
              <a:latin typeface="+mj-lt"/>
            </a:endParaRPr>
          </a:p>
          <a:p>
            <a:pPr algn="ctr"/>
            <a:endParaRPr lang="de-AT" sz="1000" dirty="0" smtClean="0">
              <a:solidFill>
                <a:schemeClr val="bg1">
                  <a:lumMod val="50000"/>
                </a:schemeClr>
              </a:solidFill>
              <a:latin typeface="+mj-lt"/>
              <a:cs typeface="Aparajita" pitchFamily="34" charset="0"/>
            </a:endParaRPr>
          </a:p>
          <a:p>
            <a:pPr algn="ctr"/>
            <a:r>
              <a:rPr lang="de-AT" dirty="0" err="1" smtClean="0">
                <a:solidFill>
                  <a:schemeClr val="accent5">
                    <a:lumMod val="50000"/>
                  </a:schemeClr>
                </a:solidFill>
                <a:latin typeface="+mj-lt"/>
                <a:cs typeface="Aparajita" pitchFamily="34" charset="0"/>
              </a:rPr>
              <a:t>Computational</a:t>
            </a:r>
            <a:r>
              <a:rPr lang="de-AT" dirty="0" smtClean="0">
                <a:solidFill>
                  <a:schemeClr val="accent5">
                    <a:lumMod val="50000"/>
                  </a:schemeClr>
                </a:solidFill>
                <a:latin typeface="+mj-lt"/>
                <a:cs typeface="Aparajita" pitchFamily="34" charset="0"/>
              </a:rPr>
              <a:t> </a:t>
            </a:r>
            <a:r>
              <a:rPr lang="de-AT" dirty="0" err="1" smtClean="0">
                <a:solidFill>
                  <a:schemeClr val="accent5">
                    <a:lumMod val="50000"/>
                  </a:schemeClr>
                </a:solidFill>
                <a:latin typeface="+mj-lt"/>
                <a:cs typeface="Aparajita" pitchFamily="34" charset="0"/>
              </a:rPr>
              <a:t>Object</a:t>
            </a:r>
            <a:endParaRPr lang="de-AT" dirty="0" smtClean="0">
              <a:solidFill>
                <a:schemeClr val="accent5">
                  <a:lumMod val="50000"/>
                </a:schemeClr>
              </a:solidFill>
              <a:latin typeface="+mj-lt"/>
              <a:cs typeface="Aparajita" pitchFamily="34" charset="0"/>
            </a:endParaRPr>
          </a:p>
          <a:p>
            <a:pPr algn="ctr"/>
            <a:endParaRPr lang="de-AT" dirty="0">
              <a:solidFill>
                <a:schemeClr val="accent2">
                  <a:lumMod val="75000"/>
                </a:schemeClr>
              </a:solidFill>
              <a:latin typeface="+mj-lt"/>
            </a:endParaRPr>
          </a:p>
        </p:txBody>
      </p:sp>
      <p:sp>
        <p:nvSpPr>
          <p:cNvPr id="61" name="Rechteck 60"/>
          <p:cNvSpPr/>
          <p:nvPr/>
        </p:nvSpPr>
        <p:spPr>
          <a:xfrm>
            <a:off x="4097146" y="1985736"/>
            <a:ext cx="1626982" cy="504056"/>
          </a:xfrm>
          <a:prstGeom prst="rect">
            <a:avLst/>
          </a:prstGeom>
          <a:solidFill>
            <a:schemeClr val="accent5">
              <a:lumMod val="40000"/>
              <a:lumOff val="60000"/>
            </a:schemeClr>
          </a:solidFill>
          <a:ln>
            <a:solidFill>
              <a:schemeClr val="accent5">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AT" sz="1000" i="1" dirty="0" smtClean="0">
              <a:latin typeface="+mj-lt"/>
            </a:endParaRPr>
          </a:p>
          <a:p>
            <a:pPr algn="ctr"/>
            <a:endParaRPr lang="de-AT" sz="1000" dirty="0" smtClean="0">
              <a:solidFill>
                <a:schemeClr val="bg1">
                  <a:lumMod val="50000"/>
                </a:schemeClr>
              </a:solidFill>
              <a:latin typeface="+mj-lt"/>
              <a:cs typeface="Aparajita" pitchFamily="34" charset="0"/>
            </a:endParaRPr>
          </a:p>
          <a:p>
            <a:pPr algn="ctr"/>
            <a:r>
              <a:rPr lang="de-AT" dirty="0" smtClean="0">
                <a:solidFill>
                  <a:schemeClr val="accent5">
                    <a:lumMod val="50000"/>
                  </a:schemeClr>
                </a:solidFill>
                <a:latin typeface="+mj-lt"/>
                <a:cs typeface="Aparajita" pitchFamily="34" charset="0"/>
              </a:rPr>
              <a:t>Producer</a:t>
            </a:r>
            <a:br>
              <a:rPr lang="de-AT" dirty="0" smtClean="0">
                <a:solidFill>
                  <a:schemeClr val="accent5">
                    <a:lumMod val="50000"/>
                  </a:schemeClr>
                </a:solidFill>
                <a:latin typeface="+mj-lt"/>
                <a:cs typeface="Aparajita" pitchFamily="34" charset="0"/>
              </a:rPr>
            </a:br>
            <a:r>
              <a:rPr lang="de-AT" dirty="0" smtClean="0">
                <a:solidFill>
                  <a:schemeClr val="accent5">
                    <a:lumMod val="50000"/>
                  </a:schemeClr>
                </a:solidFill>
                <a:latin typeface="+mj-lt"/>
                <a:cs typeface="Aparajita" pitchFamily="34" charset="0"/>
              </a:rPr>
              <a:t>Interface</a:t>
            </a:r>
          </a:p>
          <a:p>
            <a:pPr algn="ctr"/>
            <a:endParaRPr lang="de-AT" dirty="0">
              <a:solidFill>
                <a:schemeClr val="accent2">
                  <a:lumMod val="75000"/>
                </a:schemeClr>
              </a:solidFill>
              <a:latin typeface="+mj-lt"/>
            </a:endParaRPr>
          </a:p>
        </p:txBody>
      </p:sp>
      <p:cxnSp>
        <p:nvCxnSpPr>
          <p:cNvPr id="62" name="Gerade Verbindung mit Pfeil 61"/>
          <p:cNvCxnSpPr/>
          <p:nvPr/>
        </p:nvCxnSpPr>
        <p:spPr>
          <a:xfrm>
            <a:off x="4779459" y="1229411"/>
            <a:ext cx="1545" cy="756325"/>
          </a:xfrm>
          <a:prstGeom prst="straightConnector1">
            <a:avLst/>
          </a:prstGeom>
          <a:ln w="28575">
            <a:solidFill>
              <a:schemeClr val="accent5">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4" name="Gerade Verbindung mit Pfeil 63"/>
          <p:cNvCxnSpPr/>
          <p:nvPr/>
        </p:nvCxnSpPr>
        <p:spPr>
          <a:xfrm>
            <a:off x="4851467" y="3533668"/>
            <a:ext cx="218" cy="864096"/>
          </a:xfrm>
          <a:prstGeom prst="straightConnector1">
            <a:avLst/>
          </a:prstGeom>
          <a:ln w="28575">
            <a:solidFill>
              <a:schemeClr val="accent5">
                <a:lumMod val="50000"/>
              </a:schemeClr>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65" name="Rechteck 64"/>
          <p:cNvSpPr/>
          <p:nvPr/>
        </p:nvSpPr>
        <p:spPr>
          <a:xfrm>
            <a:off x="4131387" y="3029612"/>
            <a:ext cx="1656184" cy="504056"/>
          </a:xfrm>
          <a:prstGeom prst="rect">
            <a:avLst/>
          </a:prstGeom>
          <a:solidFill>
            <a:schemeClr val="accent5">
              <a:lumMod val="40000"/>
              <a:lumOff val="60000"/>
            </a:schemeClr>
          </a:solidFill>
          <a:ln>
            <a:solidFill>
              <a:schemeClr val="accent5">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AT" sz="1000" i="1" dirty="0" smtClean="0">
              <a:latin typeface="+mj-lt"/>
            </a:endParaRPr>
          </a:p>
          <a:p>
            <a:pPr algn="ctr"/>
            <a:endParaRPr lang="de-AT" sz="1000" dirty="0" smtClean="0">
              <a:solidFill>
                <a:schemeClr val="bg1">
                  <a:lumMod val="50000"/>
                </a:schemeClr>
              </a:solidFill>
              <a:latin typeface="+mj-lt"/>
              <a:cs typeface="Aparajita" pitchFamily="34" charset="0"/>
            </a:endParaRPr>
          </a:p>
          <a:p>
            <a:pPr algn="ctr"/>
            <a:r>
              <a:rPr lang="de-AT" dirty="0" smtClean="0">
                <a:solidFill>
                  <a:schemeClr val="accent5">
                    <a:lumMod val="50000"/>
                  </a:schemeClr>
                </a:solidFill>
                <a:latin typeface="+mj-lt"/>
                <a:cs typeface="Aparajita" pitchFamily="34" charset="0"/>
              </a:rPr>
              <a:t>Consumer</a:t>
            </a:r>
          </a:p>
          <a:p>
            <a:pPr algn="ctr"/>
            <a:r>
              <a:rPr lang="de-AT" dirty="0" smtClean="0">
                <a:solidFill>
                  <a:schemeClr val="accent5">
                    <a:lumMod val="50000"/>
                  </a:schemeClr>
                </a:solidFill>
                <a:latin typeface="+mj-lt"/>
                <a:cs typeface="Aparajita" pitchFamily="34" charset="0"/>
              </a:rPr>
              <a:t>Interface</a:t>
            </a:r>
          </a:p>
          <a:p>
            <a:pPr algn="ctr"/>
            <a:endParaRPr lang="de-AT" dirty="0">
              <a:solidFill>
                <a:schemeClr val="accent2">
                  <a:lumMod val="75000"/>
                </a:schemeClr>
              </a:solidFill>
              <a:latin typeface="+mj-lt"/>
            </a:endParaRPr>
          </a:p>
        </p:txBody>
      </p:sp>
      <p:sp>
        <p:nvSpPr>
          <p:cNvPr id="66" name="Rechteck 65"/>
          <p:cNvSpPr/>
          <p:nvPr/>
        </p:nvSpPr>
        <p:spPr>
          <a:xfrm>
            <a:off x="3915363" y="4397764"/>
            <a:ext cx="1800637" cy="536715"/>
          </a:xfrm>
          <a:prstGeom prst="rect">
            <a:avLst/>
          </a:prstGeom>
          <a:solidFill>
            <a:schemeClr val="accent5">
              <a:lumMod val="40000"/>
              <a:lumOff val="60000"/>
            </a:schemeClr>
          </a:solidFill>
          <a:ln>
            <a:solidFill>
              <a:schemeClr val="accent5">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AT" sz="1000" i="1" dirty="0" smtClean="0">
              <a:latin typeface="+mj-lt"/>
            </a:endParaRPr>
          </a:p>
          <a:p>
            <a:pPr algn="ctr"/>
            <a:endParaRPr lang="de-AT" sz="1000" dirty="0" smtClean="0">
              <a:solidFill>
                <a:schemeClr val="bg1">
                  <a:lumMod val="50000"/>
                </a:schemeClr>
              </a:solidFill>
              <a:latin typeface="+mj-lt"/>
              <a:cs typeface="Aparajita" pitchFamily="34" charset="0"/>
            </a:endParaRPr>
          </a:p>
          <a:p>
            <a:pPr algn="ctr"/>
            <a:r>
              <a:rPr lang="de-AT" dirty="0" err="1" smtClean="0">
                <a:solidFill>
                  <a:schemeClr val="accent5">
                    <a:lumMod val="50000"/>
                  </a:schemeClr>
                </a:solidFill>
                <a:latin typeface="+mj-lt"/>
                <a:cs typeface="Aparajita" pitchFamily="34" charset="0"/>
              </a:rPr>
              <a:t>Computational</a:t>
            </a:r>
            <a:r>
              <a:rPr lang="de-AT" dirty="0" smtClean="0">
                <a:solidFill>
                  <a:schemeClr val="accent5">
                    <a:lumMod val="50000"/>
                  </a:schemeClr>
                </a:solidFill>
                <a:latin typeface="+mj-lt"/>
                <a:cs typeface="Aparajita" pitchFamily="34" charset="0"/>
              </a:rPr>
              <a:t> </a:t>
            </a:r>
            <a:r>
              <a:rPr lang="de-AT" dirty="0" err="1" smtClean="0">
                <a:solidFill>
                  <a:schemeClr val="accent5">
                    <a:lumMod val="50000"/>
                  </a:schemeClr>
                </a:solidFill>
                <a:latin typeface="+mj-lt"/>
                <a:cs typeface="Aparajita" pitchFamily="34" charset="0"/>
              </a:rPr>
              <a:t>Object</a:t>
            </a:r>
            <a:endParaRPr lang="de-AT" dirty="0" smtClean="0">
              <a:solidFill>
                <a:schemeClr val="accent5">
                  <a:lumMod val="50000"/>
                </a:schemeClr>
              </a:solidFill>
              <a:latin typeface="+mj-lt"/>
              <a:cs typeface="Aparajita" pitchFamily="34" charset="0"/>
            </a:endParaRPr>
          </a:p>
          <a:p>
            <a:pPr algn="ctr"/>
            <a:endParaRPr lang="de-AT" dirty="0">
              <a:solidFill>
                <a:schemeClr val="accent2">
                  <a:lumMod val="75000"/>
                </a:schemeClr>
              </a:solidFill>
              <a:latin typeface="+mj-lt"/>
            </a:endParaRPr>
          </a:p>
        </p:txBody>
      </p:sp>
      <p:sp>
        <p:nvSpPr>
          <p:cNvPr id="67" name="Rechteck 66"/>
          <p:cNvSpPr/>
          <p:nvPr/>
        </p:nvSpPr>
        <p:spPr>
          <a:xfrm>
            <a:off x="4923475" y="3782351"/>
            <a:ext cx="2049022" cy="338554"/>
          </a:xfrm>
          <a:prstGeom prst="rect">
            <a:avLst/>
          </a:prstGeom>
        </p:spPr>
        <p:txBody>
          <a:bodyPr wrap="none">
            <a:spAutoFit/>
          </a:bodyPr>
          <a:lstStyle/>
          <a:p>
            <a:r>
              <a:rPr lang="de-AT" sz="1600" i="1" dirty="0" err="1" smtClean="0">
                <a:solidFill>
                  <a:schemeClr val="accent5">
                    <a:lumMod val="50000"/>
                  </a:schemeClr>
                </a:solidFill>
              </a:rPr>
              <a:t>hasConsumerInterface</a:t>
            </a:r>
            <a:endParaRPr lang="de-AT" sz="1600" i="1" dirty="0">
              <a:solidFill>
                <a:schemeClr val="accent5">
                  <a:lumMod val="50000"/>
                </a:schemeClr>
              </a:solidFill>
            </a:endParaRPr>
          </a:p>
        </p:txBody>
      </p:sp>
      <p:sp>
        <p:nvSpPr>
          <p:cNvPr id="68" name="Rechteck 67"/>
          <p:cNvSpPr/>
          <p:nvPr/>
        </p:nvSpPr>
        <p:spPr>
          <a:xfrm>
            <a:off x="4995483" y="2558215"/>
            <a:ext cx="442750" cy="338554"/>
          </a:xfrm>
          <a:prstGeom prst="rect">
            <a:avLst/>
          </a:prstGeom>
        </p:spPr>
        <p:txBody>
          <a:bodyPr wrap="none">
            <a:spAutoFit/>
          </a:bodyPr>
          <a:lstStyle/>
          <a:p>
            <a:r>
              <a:rPr lang="de-AT" sz="1600" i="1" dirty="0" err="1" smtClean="0">
                <a:solidFill>
                  <a:schemeClr val="accent5">
                    <a:lumMod val="50000"/>
                  </a:schemeClr>
                </a:solidFill>
              </a:rPr>
              <a:t>fits</a:t>
            </a:r>
            <a:endParaRPr lang="de-AT" sz="1600" i="1" dirty="0">
              <a:solidFill>
                <a:schemeClr val="accent5">
                  <a:lumMod val="50000"/>
                </a:schemeClr>
              </a:solidFill>
            </a:endParaRPr>
          </a:p>
        </p:txBody>
      </p:sp>
      <p:cxnSp>
        <p:nvCxnSpPr>
          <p:cNvPr id="72" name="Gerade Verbindung mit Pfeil 71"/>
          <p:cNvCxnSpPr/>
          <p:nvPr/>
        </p:nvCxnSpPr>
        <p:spPr>
          <a:xfrm>
            <a:off x="4860032" y="2492896"/>
            <a:ext cx="0" cy="500471"/>
          </a:xfrm>
          <a:prstGeom prst="straightConnector1">
            <a:avLst/>
          </a:prstGeom>
          <a:ln w="28575">
            <a:solidFill>
              <a:schemeClr val="accent5">
                <a:lumMod val="50000"/>
              </a:schemeClr>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74" name="Textfeld 73"/>
          <p:cNvSpPr txBox="1"/>
          <p:nvPr/>
        </p:nvSpPr>
        <p:spPr>
          <a:xfrm rot="16200000">
            <a:off x="-2931237" y="2603923"/>
            <a:ext cx="6662257" cy="892552"/>
          </a:xfrm>
          <a:prstGeom prst="rect">
            <a:avLst/>
          </a:prstGeom>
          <a:noFill/>
        </p:spPr>
        <p:txBody>
          <a:bodyPr wrap="square" rtlCol="0">
            <a:spAutoFit/>
          </a:bodyPr>
          <a:lstStyle/>
          <a:p>
            <a:r>
              <a:rPr lang="de-AT" sz="3200" dirty="0" err="1" smtClean="0">
                <a:solidFill>
                  <a:schemeClr val="accent5">
                    <a:lumMod val="75000"/>
                  </a:schemeClr>
                </a:solidFill>
              </a:rPr>
              <a:t>Computational</a:t>
            </a:r>
            <a:r>
              <a:rPr lang="de-AT" sz="3200" dirty="0" smtClean="0">
                <a:solidFill>
                  <a:schemeClr val="accent5">
                    <a:lumMod val="75000"/>
                  </a:schemeClr>
                </a:solidFill>
              </a:rPr>
              <a:t> </a:t>
            </a:r>
            <a:r>
              <a:rPr lang="de-AT" sz="3200" dirty="0" err="1" smtClean="0">
                <a:solidFill>
                  <a:schemeClr val="accent5">
                    <a:lumMod val="75000"/>
                  </a:schemeClr>
                </a:solidFill>
              </a:rPr>
              <a:t>Viewpoint</a:t>
            </a:r>
            <a:r>
              <a:rPr lang="de-AT" sz="3200" dirty="0" smtClean="0">
                <a:solidFill>
                  <a:schemeClr val="accent5">
                    <a:lumMod val="75000"/>
                  </a:schemeClr>
                </a:solidFill>
              </a:rPr>
              <a:t> </a:t>
            </a:r>
            <a:r>
              <a:rPr lang="de-AT" sz="2000" dirty="0" err="1" smtClean="0">
                <a:solidFill>
                  <a:schemeClr val="accent5">
                    <a:lumMod val="75000"/>
                  </a:schemeClr>
                </a:solidFill>
              </a:rPr>
              <a:t>relationships</a:t>
            </a:r>
            <a:r>
              <a:rPr lang="de-AT" sz="2000" dirty="0" smtClean="0">
                <a:solidFill>
                  <a:schemeClr val="accent5">
                    <a:lumMod val="75000"/>
                  </a:schemeClr>
                </a:solidFill>
              </a:rPr>
              <a:t> (</a:t>
            </a:r>
            <a:r>
              <a:rPr lang="de-AT" sz="2000" dirty="0" err="1" smtClean="0">
                <a:solidFill>
                  <a:schemeClr val="accent5">
                    <a:lumMod val="75000"/>
                  </a:schemeClr>
                </a:solidFill>
              </a:rPr>
              <a:t>properties</a:t>
            </a:r>
            <a:r>
              <a:rPr lang="de-AT" sz="2000" dirty="0" smtClean="0">
                <a:solidFill>
                  <a:schemeClr val="accent5">
                    <a:lumMod val="75000"/>
                  </a:schemeClr>
                </a:solidFill>
              </a:rPr>
              <a:t>)</a:t>
            </a:r>
            <a:endParaRPr lang="de-AT" sz="2000" dirty="0">
              <a:solidFill>
                <a:schemeClr val="accent5">
                  <a:lumMod val="75000"/>
                </a:schemeClr>
              </a:solidFill>
            </a:endParaRPr>
          </a:p>
        </p:txBody>
      </p:sp>
      <p:sp>
        <p:nvSpPr>
          <p:cNvPr id="27" name="Espace réservé du numéro de diapositive 5"/>
          <p:cNvSpPr>
            <a:spLocks noGrp="1"/>
          </p:cNvSpPr>
          <p:nvPr>
            <p:ph type="sldNum" sz="quarter" idx="12"/>
          </p:nvPr>
        </p:nvSpPr>
        <p:spPr bwMode="auto">
          <a:xfrm>
            <a:off x="6553200" y="6376243"/>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5"/>
              </a:buBlip>
              <a:defRPr sz="1600">
                <a:solidFill>
                  <a:srgbClr val="1A171B"/>
                </a:solidFill>
                <a:latin typeface="Century Gothic" pitchFamily="34" charset="0"/>
              </a:defRPr>
            </a:lvl6pPr>
            <a:lvl7pPr eaLnBrk="0" fontAlgn="base" hangingPunct="0">
              <a:spcAft>
                <a:spcPct val="0"/>
              </a:spcAft>
              <a:buSzPct val="75000"/>
              <a:buBlip>
                <a:blip r:embed="rId5"/>
              </a:buBlip>
              <a:defRPr sz="1600">
                <a:solidFill>
                  <a:srgbClr val="1A171B"/>
                </a:solidFill>
                <a:latin typeface="Century Gothic" pitchFamily="34" charset="0"/>
              </a:defRPr>
            </a:lvl7pPr>
            <a:lvl8pPr eaLnBrk="0" fontAlgn="base" hangingPunct="0">
              <a:spcAft>
                <a:spcPct val="0"/>
              </a:spcAft>
              <a:buSzPct val="75000"/>
              <a:buBlip>
                <a:blip r:embed="rId5"/>
              </a:buBlip>
              <a:defRPr sz="1600">
                <a:solidFill>
                  <a:srgbClr val="1A171B"/>
                </a:solidFill>
                <a:latin typeface="Century Gothic" pitchFamily="34" charset="0"/>
              </a:defRPr>
            </a:lvl8pPr>
            <a:lvl9pPr eaLnBrk="0" fontAlgn="base" hangingPunct="0">
              <a:spcAft>
                <a:spcPct val="0"/>
              </a:spcAft>
              <a:buSzPct val="75000"/>
              <a:buBlip>
                <a:blip r:embed="rId5"/>
              </a:buBlip>
              <a:defRPr sz="1600">
                <a:solidFill>
                  <a:srgbClr val="1A171B"/>
                </a:solidFill>
                <a:latin typeface="Century Gothic" pitchFamily="34" charset="0"/>
              </a:defRPr>
            </a:lvl9pPr>
          </a:lstStyle>
          <a:p>
            <a:fld id="{23E38AF2-209B-4B4E-8A59-08B2283C74DF}" type="slidenum">
              <a:rPr lang="fr-FR" altLang="en-US" sz="1200" b="0">
                <a:solidFill>
                  <a:srgbClr val="595959"/>
                </a:solidFill>
              </a:rPr>
              <a:pPr/>
              <a:t>21</a:t>
            </a:fld>
            <a:endParaRPr lang="fr-FR" altLang="en-US" sz="1200" b="0">
              <a:solidFill>
                <a:srgbClr val="595959"/>
              </a:solidFill>
            </a:endParaRPr>
          </a:p>
        </p:txBody>
      </p:sp>
      <p:sp>
        <p:nvSpPr>
          <p:cNvPr id="28" name="Espace réservé de la date 3"/>
          <p:cNvSpPr>
            <a:spLocks noGrp="1"/>
          </p:cNvSpPr>
          <p:nvPr>
            <p:ph type="dt" sz="half" idx="4294967295"/>
          </p:nvPr>
        </p:nvSpPr>
        <p:spPr bwMode="auto">
          <a:xfrm>
            <a:off x="710208" y="6376243"/>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5"/>
              </a:buBlip>
              <a:defRPr sz="1600">
                <a:solidFill>
                  <a:srgbClr val="1A171B"/>
                </a:solidFill>
                <a:latin typeface="Century Gothic" pitchFamily="34" charset="0"/>
              </a:defRPr>
            </a:lvl6pPr>
            <a:lvl7pPr eaLnBrk="0" fontAlgn="base" hangingPunct="0">
              <a:spcAft>
                <a:spcPct val="0"/>
              </a:spcAft>
              <a:buSzPct val="75000"/>
              <a:buBlip>
                <a:blip r:embed="rId5"/>
              </a:buBlip>
              <a:defRPr sz="1600">
                <a:solidFill>
                  <a:srgbClr val="1A171B"/>
                </a:solidFill>
                <a:latin typeface="Century Gothic" pitchFamily="34" charset="0"/>
              </a:defRPr>
            </a:lvl7pPr>
            <a:lvl8pPr eaLnBrk="0" fontAlgn="base" hangingPunct="0">
              <a:spcAft>
                <a:spcPct val="0"/>
              </a:spcAft>
              <a:buSzPct val="75000"/>
              <a:buBlip>
                <a:blip r:embed="rId5"/>
              </a:buBlip>
              <a:defRPr sz="1600">
                <a:solidFill>
                  <a:srgbClr val="1A171B"/>
                </a:solidFill>
                <a:latin typeface="Century Gothic" pitchFamily="34" charset="0"/>
              </a:defRPr>
            </a:lvl8pPr>
            <a:lvl9pPr eaLnBrk="0" fontAlgn="base" hangingPunct="0">
              <a:spcAft>
                <a:spcPct val="0"/>
              </a:spcAft>
              <a:buSzPct val="75000"/>
              <a:buBlip>
                <a:blip r:embed="rId5"/>
              </a:buBlip>
              <a:defRPr sz="1600">
                <a:solidFill>
                  <a:srgbClr val="1A171B"/>
                </a:solidFill>
                <a:latin typeface="Century Gothic" pitchFamily="34" charset="0"/>
              </a:defRPr>
            </a:lvl9pPr>
          </a:lstStyle>
          <a:p>
            <a:fld id="{1F8ECFE6-21CB-48E5-8CB8-14FEEE1ACAF5}" type="datetime1">
              <a:rPr lang="fr-FR" altLang="en-US" sz="1200" b="0">
                <a:solidFill>
                  <a:srgbClr val="595959"/>
                </a:solidFill>
              </a:rPr>
              <a:pPr/>
              <a:t>19/11/2013</a:t>
            </a:fld>
            <a:endParaRPr lang="fr-FR" altLang="en-US" sz="1200" b="0" dirty="0">
              <a:solidFill>
                <a:srgbClr val="595959"/>
              </a:solidFill>
            </a:endParaRPr>
          </a:p>
        </p:txBody>
      </p:sp>
      <p:sp>
        <p:nvSpPr>
          <p:cNvPr id="45" name="Rechteck 44"/>
          <p:cNvSpPr/>
          <p:nvPr/>
        </p:nvSpPr>
        <p:spPr>
          <a:xfrm>
            <a:off x="1043608" y="260648"/>
            <a:ext cx="2004331" cy="338554"/>
          </a:xfrm>
          <a:prstGeom prst="rect">
            <a:avLst/>
          </a:prstGeom>
        </p:spPr>
        <p:txBody>
          <a:bodyPr wrap="none">
            <a:spAutoFit/>
          </a:bodyPr>
          <a:lstStyle/>
          <a:p>
            <a:r>
              <a:rPr lang="de-AT" sz="1600" b="1" dirty="0" smtClean="0">
                <a:solidFill>
                  <a:schemeClr val="accent5">
                    <a:lumMod val="50000"/>
                  </a:schemeClr>
                </a:solidFill>
              </a:rPr>
              <a:t>Operational Interface</a:t>
            </a:r>
            <a:endParaRPr lang="de-AT" sz="1600" b="1" dirty="0">
              <a:solidFill>
                <a:schemeClr val="accent5">
                  <a:lumMod val="50000"/>
                </a:schemeClr>
              </a:solidFill>
            </a:endParaRPr>
          </a:p>
        </p:txBody>
      </p:sp>
      <p:sp>
        <p:nvSpPr>
          <p:cNvPr id="46" name="Rechteck 45"/>
          <p:cNvSpPr/>
          <p:nvPr/>
        </p:nvSpPr>
        <p:spPr>
          <a:xfrm>
            <a:off x="3978840" y="260648"/>
            <a:ext cx="1601272" cy="338554"/>
          </a:xfrm>
          <a:prstGeom prst="rect">
            <a:avLst/>
          </a:prstGeom>
        </p:spPr>
        <p:txBody>
          <a:bodyPr wrap="none">
            <a:spAutoFit/>
          </a:bodyPr>
          <a:lstStyle/>
          <a:p>
            <a:r>
              <a:rPr lang="de-AT" sz="1600" b="1" dirty="0" smtClean="0">
                <a:solidFill>
                  <a:schemeClr val="accent5">
                    <a:lumMod val="50000"/>
                  </a:schemeClr>
                </a:solidFill>
              </a:rPr>
              <a:t>Stream Interface</a:t>
            </a:r>
            <a:endParaRPr lang="de-AT" sz="1600" b="1" dirty="0">
              <a:solidFill>
                <a:schemeClr val="accent5">
                  <a:lumMod val="50000"/>
                </a:schemeClr>
              </a:solidFill>
            </a:endParaRPr>
          </a:p>
        </p:txBody>
      </p:sp>
      <p:sp>
        <p:nvSpPr>
          <p:cNvPr id="47" name="Rechteck 46"/>
          <p:cNvSpPr/>
          <p:nvPr/>
        </p:nvSpPr>
        <p:spPr>
          <a:xfrm>
            <a:off x="6660232" y="260648"/>
            <a:ext cx="1170513" cy="338554"/>
          </a:xfrm>
          <a:prstGeom prst="rect">
            <a:avLst/>
          </a:prstGeom>
        </p:spPr>
        <p:txBody>
          <a:bodyPr wrap="none">
            <a:spAutoFit/>
          </a:bodyPr>
          <a:lstStyle/>
          <a:p>
            <a:r>
              <a:rPr lang="de-AT" sz="1600" b="1" dirty="0" err="1" smtClean="0">
                <a:solidFill>
                  <a:schemeClr val="accent5">
                    <a:lumMod val="50000"/>
                  </a:schemeClr>
                </a:solidFill>
              </a:rPr>
              <a:t>Capabilities</a:t>
            </a:r>
            <a:endParaRPr lang="de-AT" sz="1600" b="1" dirty="0">
              <a:solidFill>
                <a:schemeClr val="accent5">
                  <a:lumMod val="50000"/>
                </a:schemeClr>
              </a:solidFill>
            </a:endParaRPr>
          </a:p>
        </p:txBody>
      </p:sp>
      <p:sp useBgFill="1">
        <p:nvSpPr>
          <p:cNvPr id="51" name="Rechteck 50"/>
          <p:cNvSpPr/>
          <p:nvPr/>
        </p:nvSpPr>
        <p:spPr>
          <a:xfrm>
            <a:off x="1187624" y="5273005"/>
            <a:ext cx="3240360" cy="82029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useBgFill="1">
        <p:nvSpPr>
          <p:cNvPr id="52" name="Rechteck 51"/>
          <p:cNvSpPr/>
          <p:nvPr/>
        </p:nvSpPr>
        <p:spPr>
          <a:xfrm>
            <a:off x="4427984" y="5273005"/>
            <a:ext cx="2016224" cy="82029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useBgFill="1">
        <p:nvSpPr>
          <p:cNvPr id="53" name="Rechteck 52"/>
          <p:cNvSpPr/>
          <p:nvPr/>
        </p:nvSpPr>
        <p:spPr>
          <a:xfrm>
            <a:off x="6588224" y="3068960"/>
            <a:ext cx="2376264" cy="6480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6"/>
                                        </p:tgtEl>
                                        <p:attrNameLst>
                                          <p:attrName>style.visibility</p:attrName>
                                        </p:attrNameLst>
                                      </p:cBhvr>
                                      <p:to>
                                        <p:strVal val="visible"/>
                                      </p:to>
                                    </p:set>
                                  </p:childTnLst>
                                </p:cTn>
                              </p:par>
                              <p:par>
                                <p:cTn id="19" presetID="1" presetClass="exit" presetSubtype="0" fill="hold" grpId="1" nodeType="withEffect">
                                  <p:stCondLst>
                                    <p:cond delay="0"/>
                                  </p:stCondLst>
                                  <p:childTnLst>
                                    <p:set>
                                      <p:cBhvr>
                                        <p:cTn id="20" dur="1" fill="hold">
                                          <p:stCondLst>
                                            <p:cond delay="0"/>
                                          </p:stCondLst>
                                        </p:cTn>
                                        <p:tgtEl>
                                          <p:spTgt spid="52"/>
                                        </p:tgtEl>
                                        <p:attrNameLst>
                                          <p:attrName>style.visibility</p:attrName>
                                        </p:attrNameLst>
                                      </p:cBhvr>
                                      <p:to>
                                        <p:strVal val="hidden"/>
                                      </p:to>
                                    </p:set>
                                  </p:childTnLst>
                                </p:cTn>
                              </p:par>
                              <p:par>
                                <p:cTn id="21" presetID="1" presetClass="entr" presetSubtype="0" fill="hold" grpId="0" nodeType="withEffect">
                                  <p:stCondLst>
                                    <p:cond delay="0"/>
                                  </p:stCondLst>
                                  <p:childTnLst>
                                    <p:set>
                                      <p:cBhvr>
                                        <p:cTn id="22" dur="1" fill="hold">
                                          <p:stCondLst>
                                            <p:cond delay="0"/>
                                          </p:stCondLst>
                                        </p:cTn>
                                        <p:tgtEl>
                                          <p:spTgt spid="5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7"/>
                                        </p:tgtEl>
                                        <p:attrNameLst>
                                          <p:attrName>style.visibility</p:attrName>
                                        </p:attrNameLst>
                                      </p:cBhvr>
                                      <p:to>
                                        <p:strVal val="visible"/>
                                      </p:to>
                                    </p:set>
                                  </p:childTnLst>
                                </p:cTn>
                              </p:par>
                              <p:par>
                                <p:cTn id="27" presetID="1" presetClass="entr" presetSubtype="0" fill="hold" grpId="2" nodeType="withEffect">
                                  <p:stCondLst>
                                    <p:cond delay="0"/>
                                  </p:stCondLst>
                                  <p:childTnLst>
                                    <p:set>
                                      <p:cBhvr>
                                        <p:cTn id="28" dur="1" fill="hold">
                                          <p:stCondLst>
                                            <p:cond delay="0"/>
                                          </p:stCondLst>
                                        </p:cTn>
                                        <p:tgtEl>
                                          <p:spTgt spid="52"/>
                                        </p:tgtEl>
                                        <p:attrNameLst>
                                          <p:attrName>style.visibility</p:attrName>
                                        </p:attrNameLst>
                                      </p:cBhvr>
                                      <p:to>
                                        <p:strVal val="visible"/>
                                      </p:to>
                                    </p:set>
                                  </p:childTnLst>
                                </p:cTn>
                              </p:par>
                              <p:par>
                                <p:cTn id="29" presetID="1" presetClass="exit" presetSubtype="0" fill="hold" grpId="1" nodeType="withEffect">
                                  <p:stCondLst>
                                    <p:cond delay="0"/>
                                  </p:stCondLst>
                                  <p:childTnLst>
                                    <p:set>
                                      <p:cBhvr>
                                        <p:cTn id="30" dur="1" fill="hold">
                                          <p:stCondLst>
                                            <p:cond delay="0"/>
                                          </p:stCondLst>
                                        </p:cTn>
                                        <p:tgtEl>
                                          <p:spTgt spid="53"/>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dissolve">
                                      <p:cBhvr>
                                        <p:cTn id="35" dur="500"/>
                                        <p:tgtEl>
                                          <p:spTgt spid="15"/>
                                        </p:tgtEl>
                                      </p:cBhvr>
                                    </p:animEffect>
                                  </p:childTnLst>
                                </p:cTn>
                              </p:par>
                              <p:par>
                                <p:cTn id="36" presetID="1" presetClass="exit" presetSubtype="0" fill="hold" grpId="1" nodeType="withEffect">
                                  <p:stCondLst>
                                    <p:cond delay="0"/>
                                  </p:stCondLst>
                                  <p:childTnLst>
                                    <p:set>
                                      <p:cBhvr>
                                        <p:cTn id="37" dur="1" fill="hold">
                                          <p:stCondLst>
                                            <p:cond delay="0"/>
                                          </p:stCondLst>
                                        </p:cTn>
                                        <p:tgtEl>
                                          <p:spTgt spid="51"/>
                                        </p:tgtEl>
                                        <p:attrNameLst>
                                          <p:attrName>style.visibility</p:attrName>
                                        </p:attrNameLst>
                                      </p:cBhvr>
                                      <p:to>
                                        <p:strVal val="hidden"/>
                                      </p:to>
                                    </p:set>
                                  </p:childTnLst>
                                </p:cTn>
                              </p:par>
                              <p:par>
                                <p:cTn id="38" presetID="1" presetClass="exit" presetSubtype="0" fill="hold" grpId="3" nodeType="withEffect">
                                  <p:stCondLst>
                                    <p:cond delay="0"/>
                                  </p:stCondLst>
                                  <p:childTnLst>
                                    <p:set>
                                      <p:cBhvr>
                                        <p:cTn id="39" dur="1" fill="hold">
                                          <p:stCondLst>
                                            <p:cond delay="0"/>
                                          </p:stCondLst>
                                        </p:cTn>
                                        <p:tgtEl>
                                          <p:spTgt spid="52"/>
                                        </p:tgtEl>
                                        <p:attrNameLst>
                                          <p:attrName>style.visibility</p:attrName>
                                        </p:attrNameLst>
                                      </p:cBhvr>
                                      <p:to>
                                        <p:strVal val="hidden"/>
                                      </p:to>
                                    </p:set>
                                  </p:childTnLst>
                                </p:cTn>
                              </p:par>
                              <p:par>
                                <p:cTn id="40" presetID="22" presetClass="entr" presetSubtype="1" fill="hold" nodeType="with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wipe(up)">
                                      <p:cBhvr>
                                        <p:cTn id="42" dur="500"/>
                                        <p:tgtEl>
                                          <p:spTgt spid="23"/>
                                        </p:tgtEl>
                                      </p:cBhvr>
                                    </p:animEffect>
                                  </p:childTnLst>
                                </p:cTn>
                              </p:par>
                              <p:par>
                                <p:cTn id="43" presetID="1" presetClass="entr" presetSubtype="0" fill="hold" grpId="0" nodeType="withEffect">
                                  <p:stCondLst>
                                    <p:cond delay="0"/>
                                  </p:stCondLst>
                                  <p:childTnLst>
                                    <p:set>
                                      <p:cBhvr>
                                        <p:cTn id="44" dur="1" fill="hold">
                                          <p:stCondLst>
                                            <p:cond delay="0"/>
                                          </p:stCondLst>
                                        </p:cTn>
                                        <p:tgtEl>
                                          <p:spTgt spid="3"/>
                                        </p:tgtEl>
                                        <p:attrNameLst>
                                          <p:attrName>style.visibility</p:attrName>
                                        </p:attrNameLst>
                                      </p:cBhvr>
                                      <p:to>
                                        <p:strVal val="visible"/>
                                      </p:to>
                                    </p:set>
                                  </p:childTnLst>
                                </p:cTn>
                              </p:par>
                              <p:par>
                                <p:cTn id="45" presetID="9" presetClass="entr" presetSubtype="0" fill="hold" grpId="1" nodeType="withEffect">
                                  <p:stCondLst>
                                    <p:cond delay="500"/>
                                  </p:stCondLst>
                                  <p:childTnLst>
                                    <p:set>
                                      <p:cBhvr>
                                        <p:cTn id="46" dur="1" fill="hold">
                                          <p:stCondLst>
                                            <p:cond delay="0"/>
                                          </p:stCondLst>
                                        </p:cTn>
                                        <p:tgtEl>
                                          <p:spTgt spid="19"/>
                                        </p:tgtEl>
                                        <p:attrNameLst>
                                          <p:attrName>style.visibility</p:attrName>
                                        </p:attrNameLst>
                                      </p:cBhvr>
                                      <p:to>
                                        <p:strVal val="visible"/>
                                      </p:to>
                                    </p:set>
                                    <p:animEffect transition="in" filter="dissolve">
                                      <p:cBhvr>
                                        <p:cTn id="47" dur="500"/>
                                        <p:tgtEl>
                                          <p:spTgt spid="19"/>
                                        </p:tgtEl>
                                      </p:cBhvr>
                                    </p:animEffect>
                                  </p:childTnLst>
                                </p:cTn>
                              </p:par>
                              <p:par>
                                <p:cTn id="48" presetID="22" presetClass="entr" presetSubtype="8" fill="hold" grpId="0" nodeType="withEffect">
                                  <p:stCondLst>
                                    <p:cond delay="500"/>
                                  </p:stCondLst>
                                  <p:childTnLst>
                                    <p:set>
                                      <p:cBhvr>
                                        <p:cTn id="49" dur="1" fill="hold">
                                          <p:stCondLst>
                                            <p:cond delay="0"/>
                                          </p:stCondLst>
                                        </p:cTn>
                                        <p:tgtEl>
                                          <p:spTgt spid="32"/>
                                        </p:tgtEl>
                                        <p:attrNameLst>
                                          <p:attrName>style.visibility</p:attrName>
                                        </p:attrNameLst>
                                      </p:cBhvr>
                                      <p:to>
                                        <p:strVal val="visible"/>
                                      </p:to>
                                    </p:set>
                                    <p:animEffect transition="in" filter="wipe(left)">
                                      <p:cBhvr>
                                        <p:cTn id="50" dur="500"/>
                                        <p:tgtEl>
                                          <p:spTgt spid="32"/>
                                        </p:tgtEl>
                                      </p:cBhvr>
                                    </p:animEffect>
                                  </p:childTnLst>
                                  <p:subTnLst>
                                    <p:set>
                                      <p:cBhvr override="childStyle">
                                        <p:cTn dur="1" fill="hold" display="0" masterRel="nextClick" afterEffect="1"/>
                                        <p:tgtEl>
                                          <p:spTgt spid="32"/>
                                        </p:tgtEl>
                                        <p:attrNameLst>
                                          <p:attrName>style.visibility</p:attrName>
                                        </p:attrNameLst>
                                      </p:cBhvr>
                                      <p:to>
                                        <p:strVal val="hidden"/>
                                      </p:to>
                                    </p:set>
                                  </p:subTnLst>
                                </p:cTn>
                              </p:par>
                            </p:childTnLst>
                          </p:cTn>
                        </p:par>
                      </p:childTnLst>
                    </p:cTn>
                  </p:par>
                  <p:par>
                    <p:cTn id="51" fill="hold">
                      <p:stCondLst>
                        <p:cond delay="indefinite"/>
                      </p:stCondLst>
                      <p:childTnLst>
                        <p:par>
                          <p:cTn id="52" fill="hold">
                            <p:stCondLst>
                              <p:cond delay="0"/>
                            </p:stCondLst>
                            <p:childTnLst>
                              <p:par>
                                <p:cTn id="53" presetID="9" presetClass="entr" presetSubtype="0" fill="hold" grpId="0" nodeType="click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dissolve">
                                      <p:cBhvr>
                                        <p:cTn id="55" dur="500"/>
                                        <p:tgtEl>
                                          <p:spTgt spid="31"/>
                                        </p:tgtEl>
                                      </p:cBhvr>
                                    </p:animEffect>
                                  </p:childTnLst>
                                </p:cTn>
                              </p:par>
                              <p:par>
                                <p:cTn id="56" presetID="1" presetClass="entr" presetSubtype="0" fill="hold" grpId="0" nodeType="withEffect">
                                  <p:stCondLst>
                                    <p:cond delay="500"/>
                                  </p:stCondLst>
                                  <p:childTnLst>
                                    <p:set>
                                      <p:cBhvr>
                                        <p:cTn id="57" dur="1" fill="hold">
                                          <p:stCondLst>
                                            <p:cond delay="0"/>
                                          </p:stCondLst>
                                        </p:cTn>
                                        <p:tgtEl>
                                          <p:spTgt spid="29"/>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childTnLst>
                                </p:cTn>
                              </p:par>
                              <p:par>
                                <p:cTn id="60" presetID="22" presetClass="entr" presetSubtype="4" fill="hold" nodeType="with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wipe(down)">
                                      <p:cBhvr>
                                        <p:cTn id="62" dur="500"/>
                                        <p:tgtEl>
                                          <p:spTgt spid="25"/>
                                        </p:tgtEl>
                                      </p:cBhvr>
                                    </p:animEffect>
                                  </p:childTnLst>
                                </p:cTn>
                              </p:par>
                              <p:par>
                                <p:cTn id="63" presetID="22" presetClass="entr" presetSubtype="2"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right)">
                                      <p:cBhvr>
                                        <p:cTn id="65" dur="500"/>
                                        <p:tgtEl>
                                          <p:spTgt spid="36"/>
                                        </p:tgtEl>
                                      </p:cBhvr>
                                    </p:animEffect>
                                  </p:childTnLst>
                                  <p:subTnLst>
                                    <p:set>
                                      <p:cBhvr override="childStyle">
                                        <p:cTn dur="1" fill="hold" display="0" masterRel="nextClick" afterEffect="1"/>
                                        <p:tgtEl>
                                          <p:spTgt spid="36"/>
                                        </p:tgtEl>
                                        <p:attrNameLst>
                                          <p:attrName>style.visibility</p:attrName>
                                        </p:attrNameLst>
                                      </p:cBhvr>
                                      <p:to>
                                        <p:strVal val="hidden"/>
                                      </p:to>
                                    </p:set>
                                  </p:subTnLst>
                                </p:cTn>
                              </p:par>
                            </p:childTnLst>
                          </p:cTn>
                        </p:par>
                      </p:childTnLst>
                    </p:cTn>
                  </p:par>
                  <p:par>
                    <p:cTn id="66" fill="hold">
                      <p:stCondLst>
                        <p:cond delay="indefinite"/>
                      </p:stCondLst>
                      <p:childTnLst>
                        <p:par>
                          <p:cTn id="67" fill="hold">
                            <p:stCondLst>
                              <p:cond delay="0"/>
                            </p:stCondLst>
                            <p:childTnLst>
                              <p:par>
                                <p:cTn id="68" presetID="16" presetClass="entr" presetSubtype="42" fill="hold" nodeType="click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barn(outHorizontal)">
                                      <p:cBhvr>
                                        <p:cTn id="70" dur="500"/>
                                        <p:tgtEl>
                                          <p:spTgt spid="24"/>
                                        </p:tgtEl>
                                      </p:cBhvr>
                                    </p:animEffect>
                                  </p:childTnLst>
                                </p:cTn>
                              </p:par>
                              <p:par>
                                <p:cTn id="71" presetID="1" presetClass="entr" presetSubtype="0" fill="hold" grpId="0" nodeType="withEffect">
                                  <p:stCondLst>
                                    <p:cond delay="0"/>
                                  </p:stCondLst>
                                  <p:childTnLst>
                                    <p:set>
                                      <p:cBhvr>
                                        <p:cTn id="72" dur="1" fill="hold">
                                          <p:stCondLst>
                                            <p:cond delay="0"/>
                                          </p:stCondLst>
                                        </p:cTn>
                                        <p:tgtEl>
                                          <p:spTgt spid="34"/>
                                        </p:tgtEl>
                                        <p:attrNameLst>
                                          <p:attrName>style.visibility</p:attrName>
                                        </p:attrNameLst>
                                      </p:cBhvr>
                                      <p:to>
                                        <p:strVal val="visible"/>
                                      </p:to>
                                    </p:set>
                                  </p:childTnLst>
                                </p:cTn>
                              </p:par>
                              <p:par>
                                <p:cTn id="73" presetID="16" presetClass="entr" presetSubtype="21" fill="hold" grpId="1" nodeType="withEffect">
                                  <p:stCondLst>
                                    <p:cond delay="0"/>
                                  </p:stCondLst>
                                  <p:childTnLst>
                                    <p:set>
                                      <p:cBhvr>
                                        <p:cTn id="74" dur="1" fill="hold">
                                          <p:stCondLst>
                                            <p:cond delay="0"/>
                                          </p:stCondLst>
                                        </p:cTn>
                                        <p:tgtEl>
                                          <p:spTgt spid="42"/>
                                        </p:tgtEl>
                                        <p:attrNameLst>
                                          <p:attrName>style.visibility</p:attrName>
                                        </p:attrNameLst>
                                      </p:cBhvr>
                                      <p:to>
                                        <p:strVal val="visible"/>
                                      </p:to>
                                    </p:set>
                                    <p:animEffect transition="in" filter="barn(inVertical)">
                                      <p:cBhvr>
                                        <p:cTn id="75" dur="500"/>
                                        <p:tgtEl>
                                          <p:spTgt spid="42"/>
                                        </p:tgtEl>
                                      </p:cBhvr>
                                    </p:animEffect>
                                  </p:childTnLst>
                                  <p:subTnLst>
                                    <p:set>
                                      <p:cBhvr override="childStyle">
                                        <p:cTn dur="1" fill="hold" display="0" masterRel="nextClick" afterEffect="1"/>
                                        <p:tgtEl>
                                          <p:spTgt spid="42"/>
                                        </p:tgtEl>
                                        <p:attrNameLst>
                                          <p:attrName>style.visibility</p:attrName>
                                        </p:attrNameLst>
                                      </p:cBhvr>
                                      <p:to>
                                        <p:strVal val="hidden"/>
                                      </p:to>
                                    </p:set>
                                  </p:subTnLst>
                                </p:cTn>
                              </p:par>
                            </p:childTnLst>
                          </p:cTn>
                        </p:par>
                      </p:childTnLst>
                    </p:cTn>
                  </p:par>
                  <p:par>
                    <p:cTn id="76" fill="hold">
                      <p:stCondLst>
                        <p:cond delay="indefinite"/>
                      </p:stCondLst>
                      <p:childTnLst>
                        <p:par>
                          <p:cTn id="77" fill="hold">
                            <p:stCondLst>
                              <p:cond delay="0"/>
                            </p:stCondLst>
                            <p:childTnLst>
                              <p:par>
                                <p:cTn id="78" presetID="9" presetClass="entr" presetSubtype="0" fill="hold" grpId="0" nodeType="clickEffect">
                                  <p:stCondLst>
                                    <p:cond delay="0"/>
                                  </p:stCondLst>
                                  <p:childTnLst>
                                    <p:set>
                                      <p:cBhvr>
                                        <p:cTn id="79" dur="1" fill="hold">
                                          <p:stCondLst>
                                            <p:cond delay="0"/>
                                          </p:stCondLst>
                                        </p:cTn>
                                        <p:tgtEl>
                                          <p:spTgt spid="60"/>
                                        </p:tgtEl>
                                        <p:attrNameLst>
                                          <p:attrName>style.visibility</p:attrName>
                                        </p:attrNameLst>
                                      </p:cBhvr>
                                      <p:to>
                                        <p:strVal val="visible"/>
                                      </p:to>
                                    </p:set>
                                    <p:animEffect transition="in" filter="dissolve">
                                      <p:cBhvr>
                                        <p:cTn id="80" dur="500"/>
                                        <p:tgtEl>
                                          <p:spTgt spid="60"/>
                                        </p:tgtEl>
                                      </p:cBhvr>
                                    </p:animEffect>
                                  </p:childTnLst>
                                </p:cTn>
                              </p:par>
                              <p:par>
                                <p:cTn id="81" presetID="1" presetClass="entr" presetSubtype="0" fill="hold" grpId="0" nodeType="withEffect">
                                  <p:stCondLst>
                                    <p:cond delay="0"/>
                                  </p:stCondLst>
                                  <p:childTnLst>
                                    <p:set>
                                      <p:cBhvr>
                                        <p:cTn id="82" dur="1" fill="hold">
                                          <p:stCondLst>
                                            <p:cond delay="0"/>
                                          </p:stCondLst>
                                        </p:cTn>
                                        <p:tgtEl>
                                          <p:spTgt spid="58"/>
                                        </p:tgtEl>
                                        <p:attrNameLst>
                                          <p:attrName>style.visibility</p:attrName>
                                        </p:attrNameLst>
                                      </p:cBhvr>
                                      <p:to>
                                        <p:strVal val="visible"/>
                                      </p:to>
                                    </p:set>
                                  </p:childTnLst>
                                </p:cTn>
                              </p:par>
                              <p:par>
                                <p:cTn id="83" presetID="22" presetClass="entr" presetSubtype="1" fill="hold" nodeType="withEffect">
                                  <p:stCondLst>
                                    <p:cond delay="0"/>
                                  </p:stCondLst>
                                  <p:childTnLst>
                                    <p:set>
                                      <p:cBhvr>
                                        <p:cTn id="84" dur="1" fill="hold">
                                          <p:stCondLst>
                                            <p:cond delay="0"/>
                                          </p:stCondLst>
                                        </p:cTn>
                                        <p:tgtEl>
                                          <p:spTgt spid="62"/>
                                        </p:tgtEl>
                                        <p:attrNameLst>
                                          <p:attrName>style.visibility</p:attrName>
                                        </p:attrNameLst>
                                      </p:cBhvr>
                                      <p:to>
                                        <p:strVal val="visible"/>
                                      </p:to>
                                    </p:set>
                                    <p:animEffect transition="in" filter="wipe(up)">
                                      <p:cBhvr>
                                        <p:cTn id="85" dur="500"/>
                                        <p:tgtEl>
                                          <p:spTgt spid="62"/>
                                        </p:tgtEl>
                                      </p:cBhvr>
                                    </p:animEffect>
                                  </p:childTnLst>
                                </p:cTn>
                              </p:par>
                              <p:par>
                                <p:cTn id="86" presetID="9" presetClass="entr" presetSubtype="0" fill="hold" grpId="0" nodeType="withEffect">
                                  <p:stCondLst>
                                    <p:cond delay="500"/>
                                  </p:stCondLst>
                                  <p:childTnLst>
                                    <p:set>
                                      <p:cBhvr>
                                        <p:cTn id="87" dur="1" fill="hold">
                                          <p:stCondLst>
                                            <p:cond delay="0"/>
                                          </p:stCondLst>
                                        </p:cTn>
                                        <p:tgtEl>
                                          <p:spTgt spid="61"/>
                                        </p:tgtEl>
                                        <p:attrNameLst>
                                          <p:attrName>style.visibility</p:attrName>
                                        </p:attrNameLst>
                                      </p:cBhvr>
                                      <p:to>
                                        <p:strVal val="visible"/>
                                      </p:to>
                                    </p:set>
                                    <p:animEffect transition="in" filter="dissolve">
                                      <p:cBhvr>
                                        <p:cTn id="88" dur="500"/>
                                        <p:tgtEl>
                                          <p:spTgt spid="61"/>
                                        </p:tgtEl>
                                      </p:cBhvr>
                                    </p:animEffect>
                                  </p:childTnLst>
                                </p:cTn>
                              </p:par>
                              <p:par>
                                <p:cTn id="89" presetID="22" presetClass="entr" presetSubtype="8" fill="hold" grpId="0" nodeType="withEffect">
                                  <p:stCondLst>
                                    <p:cond delay="500"/>
                                  </p:stCondLst>
                                  <p:childTnLst>
                                    <p:set>
                                      <p:cBhvr>
                                        <p:cTn id="90" dur="1" fill="hold">
                                          <p:stCondLst>
                                            <p:cond delay="0"/>
                                          </p:stCondLst>
                                        </p:cTn>
                                        <p:tgtEl>
                                          <p:spTgt spid="40"/>
                                        </p:tgtEl>
                                        <p:attrNameLst>
                                          <p:attrName>style.visibility</p:attrName>
                                        </p:attrNameLst>
                                      </p:cBhvr>
                                      <p:to>
                                        <p:strVal val="visible"/>
                                      </p:to>
                                    </p:set>
                                    <p:animEffect transition="in" filter="wipe(left)">
                                      <p:cBhvr>
                                        <p:cTn id="91" dur="500"/>
                                        <p:tgtEl>
                                          <p:spTgt spid="40"/>
                                        </p:tgtEl>
                                      </p:cBhvr>
                                    </p:animEffect>
                                  </p:childTnLst>
                                  <p:subTnLst>
                                    <p:set>
                                      <p:cBhvr override="childStyle">
                                        <p:cTn dur="1" fill="hold" display="0" masterRel="nextClick" afterEffect="1"/>
                                        <p:tgtEl>
                                          <p:spTgt spid="40"/>
                                        </p:tgtEl>
                                        <p:attrNameLst>
                                          <p:attrName>style.visibility</p:attrName>
                                        </p:attrNameLst>
                                      </p:cBhvr>
                                      <p:to>
                                        <p:strVal val="hidden"/>
                                      </p:to>
                                    </p:set>
                                  </p:subTnLst>
                                </p:cTn>
                              </p:par>
                            </p:childTnLst>
                          </p:cTn>
                        </p:par>
                      </p:childTnLst>
                    </p:cTn>
                  </p:par>
                  <p:par>
                    <p:cTn id="92" fill="hold">
                      <p:stCondLst>
                        <p:cond delay="indefinite"/>
                      </p:stCondLst>
                      <p:childTnLst>
                        <p:par>
                          <p:cTn id="93" fill="hold">
                            <p:stCondLst>
                              <p:cond delay="0"/>
                            </p:stCondLst>
                            <p:childTnLst>
                              <p:par>
                                <p:cTn id="94" presetID="9" presetClass="entr" presetSubtype="0" fill="hold" grpId="0" nodeType="clickEffect">
                                  <p:stCondLst>
                                    <p:cond delay="500"/>
                                  </p:stCondLst>
                                  <p:childTnLst>
                                    <p:set>
                                      <p:cBhvr>
                                        <p:cTn id="95" dur="1" fill="hold">
                                          <p:stCondLst>
                                            <p:cond delay="0"/>
                                          </p:stCondLst>
                                        </p:cTn>
                                        <p:tgtEl>
                                          <p:spTgt spid="65"/>
                                        </p:tgtEl>
                                        <p:attrNameLst>
                                          <p:attrName>style.visibility</p:attrName>
                                        </p:attrNameLst>
                                      </p:cBhvr>
                                      <p:to>
                                        <p:strVal val="visible"/>
                                      </p:to>
                                    </p:set>
                                    <p:animEffect transition="in" filter="dissolve">
                                      <p:cBhvr>
                                        <p:cTn id="96" dur="500"/>
                                        <p:tgtEl>
                                          <p:spTgt spid="65"/>
                                        </p:tgtEl>
                                      </p:cBhvr>
                                    </p:animEffect>
                                  </p:childTnLst>
                                </p:cTn>
                              </p:par>
                              <p:par>
                                <p:cTn id="97" presetID="9" presetClass="entr" presetSubtype="0" fill="hold" grpId="0" nodeType="withEffect">
                                  <p:stCondLst>
                                    <p:cond delay="0"/>
                                  </p:stCondLst>
                                  <p:childTnLst>
                                    <p:set>
                                      <p:cBhvr>
                                        <p:cTn id="98" dur="1" fill="hold">
                                          <p:stCondLst>
                                            <p:cond delay="0"/>
                                          </p:stCondLst>
                                        </p:cTn>
                                        <p:tgtEl>
                                          <p:spTgt spid="66"/>
                                        </p:tgtEl>
                                        <p:attrNameLst>
                                          <p:attrName>style.visibility</p:attrName>
                                        </p:attrNameLst>
                                      </p:cBhvr>
                                      <p:to>
                                        <p:strVal val="visible"/>
                                      </p:to>
                                    </p:set>
                                    <p:animEffect transition="in" filter="dissolve">
                                      <p:cBhvr>
                                        <p:cTn id="99" dur="500"/>
                                        <p:tgtEl>
                                          <p:spTgt spid="66"/>
                                        </p:tgtEl>
                                      </p:cBhvr>
                                    </p:animEffect>
                                  </p:childTnLst>
                                </p:cTn>
                              </p:par>
                              <p:par>
                                <p:cTn id="100" presetID="1" presetClass="entr" presetSubtype="0" fill="hold" grpId="0" nodeType="withEffect">
                                  <p:stCondLst>
                                    <p:cond delay="0"/>
                                  </p:stCondLst>
                                  <p:childTnLst>
                                    <p:set>
                                      <p:cBhvr>
                                        <p:cTn id="101" dur="1" fill="hold">
                                          <p:stCondLst>
                                            <p:cond delay="0"/>
                                          </p:stCondLst>
                                        </p:cTn>
                                        <p:tgtEl>
                                          <p:spTgt spid="67"/>
                                        </p:tgtEl>
                                        <p:attrNameLst>
                                          <p:attrName>style.visibility</p:attrName>
                                        </p:attrNameLst>
                                      </p:cBhvr>
                                      <p:to>
                                        <p:strVal val="visible"/>
                                      </p:to>
                                    </p:set>
                                  </p:childTnLst>
                                </p:cTn>
                              </p:par>
                              <p:par>
                                <p:cTn id="102" presetID="22" presetClass="entr" presetSubtype="4" fill="hold" nodeType="withEffect">
                                  <p:stCondLst>
                                    <p:cond delay="0"/>
                                  </p:stCondLst>
                                  <p:childTnLst>
                                    <p:set>
                                      <p:cBhvr>
                                        <p:cTn id="103" dur="1" fill="hold">
                                          <p:stCondLst>
                                            <p:cond delay="0"/>
                                          </p:stCondLst>
                                        </p:cTn>
                                        <p:tgtEl>
                                          <p:spTgt spid="64"/>
                                        </p:tgtEl>
                                        <p:attrNameLst>
                                          <p:attrName>style.visibility</p:attrName>
                                        </p:attrNameLst>
                                      </p:cBhvr>
                                      <p:to>
                                        <p:strVal val="visible"/>
                                      </p:to>
                                    </p:set>
                                    <p:animEffect transition="in" filter="wipe(down)">
                                      <p:cBhvr>
                                        <p:cTn id="104" dur="500"/>
                                        <p:tgtEl>
                                          <p:spTgt spid="64"/>
                                        </p:tgtEl>
                                      </p:cBhvr>
                                    </p:animEffect>
                                  </p:childTnLst>
                                </p:cTn>
                              </p:par>
                              <p:par>
                                <p:cTn id="105" presetID="22" presetClass="entr" presetSubtype="2" fill="hold" grpId="1" nodeType="withEffect">
                                  <p:stCondLst>
                                    <p:cond delay="0"/>
                                  </p:stCondLst>
                                  <p:childTnLst>
                                    <p:set>
                                      <p:cBhvr>
                                        <p:cTn id="106" dur="1" fill="hold">
                                          <p:stCondLst>
                                            <p:cond delay="0"/>
                                          </p:stCondLst>
                                        </p:cTn>
                                        <p:tgtEl>
                                          <p:spTgt spid="43"/>
                                        </p:tgtEl>
                                        <p:attrNameLst>
                                          <p:attrName>style.visibility</p:attrName>
                                        </p:attrNameLst>
                                      </p:cBhvr>
                                      <p:to>
                                        <p:strVal val="visible"/>
                                      </p:to>
                                    </p:set>
                                    <p:animEffect transition="in" filter="wipe(right)">
                                      <p:cBhvr>
                                        <p:cTn id="107" dur="500"/>
                                        <p:tgtEl>
                                          <p:spTgt spid="43"/>
                                        </p:tgtEl>
                                      </p:cBhvr>
                                    </p:animEffect>
                                  </p:childTnLst>
                                  <p:subTnLst>
                                    <p:set>
                                      <p:cBhvr override="childStyle">
                                        <p:cTn dur="1" fill="hold" display="0" masterRel="nextClick" afterEffect="1"/>
                                        <p:tgtEl>
                                          <p:spTgt spid="43"/>
                                        </p:tgtEl>
                                        <p:attrNameLst>
                                          <p:attrName>style.visibility</p:attrName>
                                        </p:attrNameLst>
                                      </p:cBhvr>
                                      <p:to>
                                        <p:strVal val="hidden"/>
                                      </p:to>
                                    </p:set>
                                  </p:subTnLst>
                                </p:cTn>
                              </p:par>
                            </p:childTnLst>
                          </p:cTn>
                        </p:par>
                      </p:childTnLst>
                    </p:cTn>
                  </p:par>
                  <p:par>
                    <p:cTn id="108" fill="hold">
                      <p:stCondLst>
                        <p:cond delay="indefinite"/>
                      </p:stCondLst>
                      <p:childTnLst>
                        <p:par>
                          <p:cTn id="109" fill="hold">
                            <p:stCondLst>
                              <p:cond delay="0"/>
                            </p:stCondLst>
                            <p:childTnLst>
                              <p:par>
                                <p:cTn id="110" presetID="16" presetClass="entr" presetSubtype="42" fill="hold" nodeType="clickEffect">
                                  <p:stCondLst>
                                    <p:cond delay="0"/>
                                  </p:stCondLst>
                                  <p:childTnLst>
                                    <p:set>
                                      <p:cBhvr>
                                        <p:cTn id="111" dur="1" fill="hold">
                                          <p:stCondLst>
                                            <p:cond delay="0"/>
                                          </p:stCondLst>
                                        </p:cTn>
                                        <p:tgtEl>
                                          <p:spTgt spid="72"/>
                                        </p:tgtEl>
                                        <p:attrNameLst>
                                          <p:attrName>style.visibility</p:attrName>
                                        </p:attrNameLst>
                                      </p:cBhvr>
                                      <p:to>
                                        <p:strVal val="visible"/>
                                      </p:to>
                                    </p:set>
                                    <p:animEffect transition="in" filter="barn(outHorizontal)">
                                      <p:cBhvr>
                                        <p:cTn id="112" dur="500"/>
                                        <p:tgtEl>
                                          <p:spTgt spid="72"/>
                                        </p:tgtEl>
                                      </p:cBhvr>
                                    </p:animEffect>
                                  </p:childTnLst>
                                </p:cTn>
                              </p:par>
                              <p:par>
                                <p:cTn id="113" presetID="1" presetClass="entr" presetSubtype="0" fill="hold" grpId="0" nodeType="withEffect">
                                  <p:stCondLst>
                                    <p:cond delay="0"/>
                                  </p:stCondLst>
                                  <p:childTnLst>
                                    <p:set>
                                      <p:cBhvr>
                                        <p:cTn id="114" dur="1" fill="hold">
                                          <p:stCondLst>
                                            <p:cond delay="0"/>
                                          </p:stCondLst>
                                        </p:cTn>
                                        <p:tgtEl>
                                          <p:spTgt spid="68"/>
                                        </p:tgtEl>
                                        <p:attrNameLst>
                                          <p:attrName>style.visibility</p:attrName>
                                        </p:attrNameLst>
                                      </p:cBhvr>
                                      <p:to>
                                        <p:strVal val="visible"/>
                                      </p:to>
                                    </p:set>
                                  </p:childTnLst>
                                </p:cTn>
                              </p:par>
                              <p:par>
                                <p:cTn id="115" presetID="16" presetClass="entr" presetSubtype="26" fill="hold" grpId="2" nodeType="withEffect">
                                  <p:stCondLst>
                                    <p:cond delay="0"/>
                                  </p:stCondLst>
                                  <p:childTnLst>
                                    <p:set>
                                      <p:cBhvr>
                                        <p:cTn id="116" dur="1" fill="hold">
                                          <p:stCondLst>
                                            <p:cond delay="0"/>
                                          </p:stCondLst>
                                        </p:cTn>
                                        <p:tgtEl>
                                          <p:spTgt spid="44"/>
                                        </p:tgtEl>
                                        <p:attrNameLst>
                                          <p:attrName>style.visibility</p:attrName>
                                        </p:attrNameLst>
                                      </p:cBhvr>
                                      <p:to>
                                        <p:strVal val="visible"/>
                                      </p:to>
                                    </p:set>
                                    <p:animEffect transition="in" filter="barn(inHorizontal)">
                                      <p:cBhvr>
                                        <p:cTn id="117" dur="500"/>
                                        <p:tgtEl>
                                          <p:spTgt spid="44"/>
                                        </p:tgtEl>
                                      </p:cBhvr>
                                    </p:animEffect>
                                  </p:childTnLst>
                                  <p:subTnLst>
                                    <p:set>
                                      <p:cBhvr override="childStyle">
                                        <p:cTn dur="1" fill="hold" display="0" masterRel="nextClick" afterEffect="1"/>
                                        <p:tgtEl>
                                          <p:spTgt spid="44"/>
                                        </p:tgtEl>
                                        <p:attrNameLst>
                                          <p:attrName>style.visibility</p:attrName>
                                        </p:attrNameLst>
                                      </p:cBhvr>
                                      <p:to>
                                        <p:strVal val="hidden"/>
                                      </p:to>
                                    </p:set>
                                  </p:subTnLst>
                                </p:cTn>
                              </p:par>
                            </p:childTnLst>
                          </p:cTn>
                        </p:par>
                      </p:childTnLst>
                    </p:cTn>
                  </p:par>
                  <p:par>
                    <p:cTn id="118" fill="hold">
                      <p:stCondLst>
                        <p:cond delay="indefinite"/>
                      </p:stCondLst>
                      <p:childTnLst>
                        <p:par>
                          <p:cTn id="119" fill="hold">
                            <p:stCondLst>
                              <p:cond delay="0"/>
                            </p:stCondLst>
                            <p:childTnLst>
                              <p:par>
                                <p:cTn id="120" presetID="9" presetClass="entr" presetSubtype="0" fill="hold" grpId="0" nodeType="clickEffect">
                                  <p:stCondLst>
                                    <p:cond delay="0"/>
                                  </p:stCondLst>
                                  <p:childTnLst>
                                    <p:set>
                                      <p:cBhvr>
                                        <p:cTn id="121" dur="1" fill="hold">
                                          <p:stCondLst>
                                            <p:cond delay="0"/>
                                          </p:stCondLst>
                                        </p:cTn>
                                        <p:tgtEl>
                                          <p:spTgt spid="37"/>
                                        </p:tgtEl>
                                        <p:attrNameLst>
                                          <p:attrName>style.visibility</p:attrName>
                                        </p:attrNameLst>
                                      </p:cBhvr>
                                      <p:to>
                                        <p:strVal val="visible"/>
                                      </p:to>
                                    </p:set>
                                    <p:animEffect transition="in" filter="dissolve">
                                      <p:cBhvr>
                                        <p:cTn id="122" dur="500"/>
                                        <p:tgtEl>
                                          <p:spTgt spid="37"/>
                                        </p:tgtEl>
                                      </p:cBhvr>
                                    </p:animEffect>
                                  </p:childTnLst>
                                </p:cTn>
                              </p:par>
                              <p:par>
                                <p:cTn id="123" presetID="22" presetClass="entr" presetSubtype="8" fill="hold" grpId="0" nodeType="withEffect">
                                  <p:stCondLst>
                                    <p:cond delay="0"/>
                                  </p:stCondLst>
                                  <p:childTnLst>
                                    <p:set>
                                      <p:cBhvr>
                                        <p:cTn id="124" dur="1" fill="hold">
                                          <p:stCondLst>
                                            <p:cond delay="0"/>
                                          </p:stCondLst>
                                        </p:cTn>
                                        <p:tgtEl>
                                          <p:spTgt spid="41"/>
                                        </p:tgtEl>
                                        <p:attrNameLst>
                                          <p:attrName>style.visibility</p:attrName>
                                        </p:attrNameLst>
                                      </p:cBhvr>
                                      <p:to>
                                        <p:strVal val="visible"/>
                                      </p:to>
                                    </p:set>
                                    <p:animEffect transition="in" filter="wipe(left)">
                                      <p:cBhvr>
                                        <p:cTn id="125" dur="500"/>
                                        <p:tgtEl>
                                          <p:spTgt spid="41"/>
                                        </p:tgtEl>
                                      </p:cBhvr>
                                    </p:animEffect>
                                  </p:childTnLst>
                                </p:cTn>
                              </p:par>
                            </p:childTnLst>
                          </p:cTn>
                        </p:par>
                      </p:childTnLst>
                    </p:cTn>
                  </p:par>
                  <p:par>
                    <p:cTn id="126" fill="hold">
                      <p:stCondLst>
                        <p:cond delay="indefinite"/>
                      </p:stCondLst>
                      <p:childTnLst>
                        <p:par>
                          <p:cTn id="127" fill="hold">
                            <p:stCondLst>
                              <p:cond delay="0"/>
                            </p:stCondLst>
                            <p:childTnLst>
                              <p:par>
                                <p:cTn id="128" presetID="22" presetClass="entr" presetSubtype="1" fill="hold" nodeType="clickEffect">
                                  <p:stCondLst>
                                    <p:cond delay="0"/>
                                  </p:stCondLst>
                                  <p:childTnLst>
                                    <p:set>
                                      <p:cBhvr>
                                        <p:cTn id="129" dur="1" fill="hold">
                                          <p:stCondLst>
                                            <p:cond delay="0"/>
                                          </p:stCondLst>
                                        </p:cTn>
                                        <p:tgtEl>
                                          <p:spTgt spid="39"/>
                                        </p:tgtEl>
                                        <p:attrNameLst>
                                          <p:attrName>style.visibility</p:attrName>
                                        </p:attrNameLst>
                                      </p:cBhvr>
                                      <p:to>
                                        <p:strVal val="visible"/>
                                      </p:to>
                                    </p:set>
                                    <p:animEffect transition="in" filter="wipe(up)">
                                      <p:cBhvr>
                                        <p:cTn id="130" dur="500"/>
                                        <p:tgtEl>
                                          <p:spTgt spid="39"/>
                                        </p:tgtEl>
                                      </p:cBhvr>
                                    </p:animEffect>
                                  </p:childTnLst>
                                </p:cTn>
                              </p:par>
                              <p:par>
                                <p:cTn id="131" presetID="1" presetClass="entr" presetSubtype="0" fill="hold" grpId="0" nodeType="withEffect">
                                  <p:stCondLst>
                                    <p:cond delay="0"/>
                                  </p:stCondLst>
                                  <p:childTnLst>
                                    <p:set>
                                      <p:cBhvr>
                                        <p:cTn id="132" dur="1" fill="hold">
                                          <p:stCondLst>
                                            <p:cond delay="0"/>
                                          </p:stCondLst>
                                        </p:cTn>
                                        <p:tgtEl>
                                          <p:spTgt spid="35"/>
                                        </p:tgtEl>
                                        <p:attrNameLst>
                                          <p:attrName>style.visibility</p:attrName>
                                        </p:attrNameLst>
                                      </p:cBhvr>
                                      <p:to>
                                        <p:strVal val="visible"/>
                                      </p:to>
                                    </p:set>
                                  </p:childTnLst>
                                </p:cTn>
                              </p:par>
                              <p:par>
                                <p:cTn id="133" presetID="9" presetClass="entr" presetSubtype="0" fill="hold" grpId="0" nodeType="withEffect">
                                  <p:stCondLst>
                                    <p:cond delay="500"/>
                                  </p:stCondLst>
                                  <p:childTnLst>
                                    <p:set>
                                      <p:cBhvr>
                                        <p:cTn id="134" dur="1" fill="hold">
                                          <p:stCondLst>
                                            <p:cond delay="0"/>
                                          </p:stCondLst>
                                        </p:cTn>
                                        <p:tgtEl>
                                          <p:spTgt spid="38"/>
                                        </p:tgtEl>
                                        <p:attrNameLst>
                                          <p:attrName>style.visibility</p:attrName>
                                        </p:attrNameLst>
                                      </p:cBhvr>
                                      <p:to>
                                        <p:strVal val="visible"/>
                                      </p:to>
                                    </p:set>
                                    <p:animEffect transition="in" filter="dissolve">
                                      <p:cBhvr>
                                        <p:cTn id="135" dur="500"/>
                                        <p:tgtEl>
                                          <p:spTgt spid="38"/>
                                        </p:tgtEl>
                                      </p:cBhvr>
                                    </p:animEffect>
                                  </p:childTnLst>
                                </p:cTn>
                              </p:par>
                              <p:par>
                                <p:cTn id="136" presetID="22" presetClass="entr" presetSubtype="8" fill="hold" nodeType="withEffect">
                                  <p:stCondLst>
                                    <p:cond delay="0"/>
                                  </p:stCondLst>
                                  <p:childTnLst>
                                    <p:set>
                                      <p:cBhvr>
                                        <p:cTn id="137" dur="1" fill="hold">
                                          <p:stCondLst>
                                            <p:cond delay="0"/>
                                          </p:stCondLst>
                                        </p:cTn>
                                        <p:tgtEl>
                                          <p:spTgt spid="50"/>
                                        </p:tgtEl>
                                        <p:attrNameLst>
                                          <p:attrName>style.visibility</p:attrName>
                                        </p:attrNameLst>
                                      </p:cBhvr>
                                      <p:to>
                                        <p:strVal val="visible"/>
                                      </p:to>
                                    </p:set>
                                    <p:animEffect transition="in" filter="wipe(left)">
                                      <p:cBhvr>
                                        <p:cTn id="138"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32" grpId="0" animBg="1"/>
      <p:bldP spid="36" grpId="0" animBg="1"/>
      <p:bldP spid="40" grpId="0" animBg="1"/>
      <p:bldP spid="42" grpId="1" animBg="1"/>
      <p:bldP spid="43" grpId="1" animBg="1"/>
      <p:bldP spid="44" grpId="2" animBg="1"/>
      <p:bldP spid="3" grpId="0"/>
      <p:bldP spid="15" grpId="0" animBg="1"/>
      <p:bldP spid="19" grpId="1" animBg="1"/>
      <p:bldP spid="29" grpId="0" animBg="1"/>
      <p:bldP spid="31" grpId="0" animBg="1"/>
      <p:bldP spid="33" grpId="0"/>
      <p:bldP spid="34" grpId="0"/>
      <p:bldP spid="35" grpId="0"/>
      <p:bldP spid="37" grpId="0" animBg="1"/>
      <p:bldP spid="38" grpId="0" animBg="1"/>
      <p:bldP spid="58" grpId="0"/>
      <p:bldP spid="60" grpId="0" animBg="1"/>
      <p:bldP spid="61" grpId="0" animBg="1"/>
      <p:bldP spid="65" grpId="0" animBg="1"/>
      <p:bldP spid="66" grpId="0" animBg="1"/>
      <p:bldP spid="67" grpId="0"/>
      <p:bldP spid="68" grpId="0"/>
      <p:bldP spid="45" grpId="0"/>
      <p:bldP spid="46" grpId="0"/>
      <p:bldP spid="47" grpId="0"/>
      <p:bldP spid="51" grpId="0" animBg="1"/>
      <p:bldP spid="51" grpId="1" animBg="1"/>
      <p:bldP spid="52" grpId="0" animBg="1"/>
      <p:bldP spid="52" grpId="1" animBg="1"/>
      <p:bldP spid="52" grpId="2" animBg="1"/>
      <p:bldP spid="52" grpId="3" animBg="1"/>
      <p:bldP spid="53" grpId="0" animBg="1"/>
      <p:bldP spid="53"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solidFill>
                  <a:schemeClr val="tx1">
                    <a:lumMod val="85000"/>
                    <a:lumOff val="15000"/>
                  </a:schemeClr>
                </a:solidFill>
              </a:rPr>
              <a:t>Thank</a:t>
            </a:r>
            <a:r>
              <a:rPr lang="de-DE" dirty="0" smtClean="0">
                <a:solidFill>
                  <a:schemeClr val="tx1">
                    <a:lumMod val="85000"/>
                    <a:lumOff val="15000"/>
                  </a:schemeClr>
                </a:solidFill>
              </a:rPr>
              <a:t> </a:t>
            </a:r>
            <a:r>
              <a:rPr lang="de-DE" dirty="0" err="1" smtClean="0">
                <a:solidFill>
                  <a:schemeClr val="tx1">
                    <a:lumMod val="85000"/>
                    <a:lumOff val="15000"/>
                  </a:schemeClr>
                </a:solidFill>
              </a:rPr>
              <a:t>you</a:t>
            </a:r>
            <a:r>
              <a:rPr lang="de-DE" dirty="0" smtClean="0">
                <a:solidFill>
                  <a:schemeClr val="tx1">
                    <a:lumMod val="85000"/>
                    <a:lumOff val="15000"/>
                  </a:schemeClr>
                </a:solidFill>
              </a:rPr>
              <a:t> </a:t>
            </a:r>
            <a:r>
              <a:rPr lang="de-DE" dirty="0" err="1" smtClean="0">
                <a:solidFill>
                  <a:schemeClr val="tx1">
                    <a:lumMod val="85000"/>
                    <a:lumOff val="15000"/>
                  </a:schemeClr>
                </a:solidFill>
              </a:rPr>
              <a:t>for</a:t>
            </a:r>
            <a:r>
              <a:rPr lang="de-DE" dirty="0" smtClean="0">
                <a:solidFill>
                  <a:schemeClr val="tx1">
                    <a:lumMod val="85000"/>
                    <a:lumOff val="15000"/>
                  </a:schemeClr>
                </a:solidFill>
              </a:rPr>
              <a:t> </a:t>
            </a:r>
            <a:r>
              <a:rPr lang="de-DE" dirty="0" err="1" smtClean="0">
                <a:solidFill>
                  <a:schemeClr val="tx1">
                    <a:lumMod val="85000"/>
                    <a:lumOff val="15000"/>
                  </a:schemeClr>
                </a:solidFill>
              </a:rPr>
              <a:t>your</a:t>
            </a:r>
            <a:r>
              <a:rPr lang="de-DE" dirty="0" smtClean="0">
                <a:solidFill>
                  <a:schemeClr val="tx1">
                    <a:lumMod val="85000"/>
                    <a:lumOff val="15000"/>
                  </a:schemeClr>
                </a:solidFill>
              </a:rPr>
              <a:t> </a:t>
            </a:r>
            <a:r>
              <a:rPr lang="de-DE" dirty="0" err="1" smtClean="0">
                <a:solidFill>
                  <a:schemeClr val="tx1">
                    <a:lumMod val="85000"/>
                    <a:lumOff val="15000"/>
                  </a:schemeClr>
                </a:solidFill>
              </a:rPr>
              <a:t>attention</a:t>
            </a:r>
            <a:r>
              <a:rPr lang="de-DE" dirty="0" smtClean="0">
                <a:solidFill>
                  <a:schemeClr val="tx1">
                    <a:lumMod val="85000"/>
                    <a:lumOff val="15000"/>
                  </a:schemeClr>
                </a:solidFill>
              </a:rPr>
              <a:t>!</a:t>
            </a:r>
            <a:endParaRPr lang="de-DE" dirty="0">
              <a:solidFill>
                <a:schemeClr val="tx1">
                  <a:lumMod val="85000"/>
                  <a:lumOff val="15000"/>
                </a:schemeClr>
              </a:solidFill>
            </a:endParaRPr>
          </a:p>
        </p:txBody>
      </p:sp>
      <p:sp>
        <p:nvSpPr>
          <p:cNvPr id="3" name="Inhaltsplatzhalter 2"/>
          <p:cNvSpPr>
            <a:spLocks noGrp="1"/>
          </p:cNvSpPr>
          <p:nvPr>
            <p:ph idx="1"/>
          </p:nvPr>
        </p:nvSpPr>
        <p:spPr/>
        <p:txBody>
          <a:bodyPr>
            <a:normAutofit lnSpcReduction="10000"/>
          </a:bodyPr>
          <a:lstStyle/>
          <a:p>
            <a:pPr marL="0" indent="0">
              <a:buNone/>
            </a:pPr>
            <a:r>
              <a:rPr lang="de-DE" sz="2800" dirty="0" err="1" smtClean="0">
                <a:solidFill>
                  <a:schemeClr val="tx1">
                    <a:lumMod val="75000"/>
                    <a:lumOff val="25000"/>
                  </a:schemeClr>
                </a:solidFill>
              </a:rPr>
              <a:t>This</a:t>
            </a:r>
            <a:r>
              <a:rPr lang="de-DE" sz="2800" dirty="0" smtClean="0">
                <a:solidFill>
                  <a:schemeClr val="tx1">
                    <a:lumMod val="75000"/>
                    <a:lumOff val="25000"/>
                  </a:schemeClr>
                </a:solidFill>
              </a:rPr>
              <a:t> was </a:t>
            </a:r>
            <a:r>
              <a:rPr lang="de-DE" sz="2800" dirty="0" err="1" smtClean="0">
                <a:solidFill>
                  <a:schemeClr val="tx1">
                    <a:lumMod val="75000"/>
                    <a:lumOff val="25000"/>
                  </a:schemeClr>
                </a:solidFill>
              </a:rPr>
              <a:t>the</a:t>
            </a:r>
            <a:r>
              <a:rPr lang="de-DE" sz="2800" dirty="0" smtClean="0">
                <a:solidFill>
                  <a:schemeClr val="tx1">
                    <a:lumMod val="75000"/>
                    <a:lumOff val="25000"/>
                  </a:schemeClr>
                </a:solidFill>
              </a:rPr>
              <a:t> </a:t>
            </a:r>
            <a:r>
              <a:rPr lang="de-DE" sz="2800" dirty="0" err="1" smtClean="0">
                <a:solidFill>
                  <a:schemeClr val="tx1">
                    <a:lumMod val="75000"/>
                    <a:lumOff val="25000"/>
                  </a:schemeClr>
                </a:solidFill>
              </a:rPr>
              <a:t>first</a:t>
            </a:r>
            <a:r>
              <a:rPr lang="de-DE" sz="2800" dirty="0" smtClean="0">
                <a:solidFill>
                  <a:schemeClr val="tx1">
                    <a:lumMod val="75000"/>
                    <a:lumOff val="25000"/>
                  </a:schemeClr>
                </a:solidFill>
              </a:rPr>
              <a:t> </a:t>
            </a:r>
            <a:r>
              <a:rPr lang="de-DE" sz="2800" dirty="0" err="1" smtClean="0">
                <a:solidFill>
                  <a:schemeClr val="tx1">
                    <a:lumMod val="75000"/>
                    <a:lumOff val="25000"/>
                  </a:schemeClr>
                </a:solidFill>
              </a:rPr>
              <a:t>presentation</a:t>
            </a:r>
            <a:r>
              <a:rPr lang="de-DE" sz="2800" dirty="0" smtClean="0">
                <a:solidFill>
                  <a:schemeClr val="tx1">
                    <a:lumMod val="75000"/>
                    <a:lumOff val="25000"/>
                  </a:schemeClr>
                </a:solidFill>
              </a:rPr>
              <a:t> </a:t>
            </a:r>
            <a:r>
              <a:rPr lang="de-DE" sz="2800" dirty="0" err="1" smtClean="0">
                <a:solidFill>
                  <a:schemeClr val="tx1">
                    <a:lumMod val="75000"/>
                    <a:lumOff val="25000"/>
                  </a:schemeClr>
                </a:solidFill>
              </a:rPr>
              <a:t>within</a:t>
            </a:r>
            <a:r>
              <a:rPr lang="de-DE" sz="2800" dirty="0" smtClean="0">
                <a:solidFill>
                  <a:schemeClr val="tx1">
                    <a:lumMod val="75000"/>
                    <a:lumOff val="25000"/>
                  </a:schemeClr>
                </a:solidFill>
              </a:rPr>
              <a:t> a </a:t>
            </a:r>
            <a:r>
              <a:rPr lang="de-DE" sz="2800" dirty="0" err="1" smtClean="0">
                <a:solidFill>
                  <a:schemeClr val="tx1">
                    <a:lumMod val="75000"/>
                    <a:lumOff val="25000"/>
                  </a:schemeClr>
                </a:solidFill>
              </a:rPr>
              <a:t>threefold</a:t>
            </a:r>
            <a:r>
              <a:rPr lang="de-DE" sz="2800" dirty="0" smtClean="0">
                <a:solidFill>
                  <a:schemeClr val="tx1">
                    <a:lumMod val="75000"/>
                    <a:lumOff val="25000"/>
                  </a:schemeClr>
                </a:solidFill>
              </a:rPr>
              <a:t> </a:t>
            </a:r>
            <a:r>
              <a:rPr lang="de-DE" sz="2800" err="1" smtClean="0">
                <a:solidFill>
                  <a:schemeClr val="tx1">
                    <a:lumMod val="75000"/>
                    <a:lumOff val="25000"/>
                  </a:schemeClr>
                </a:solidFill>
              </a:rPr>
              <a:t>training</a:t>
            </a:r>
            <a:r>
              <a:rPr lang="de-DE" sz="2800" smtClean="0">
                <a:solidFill>
                  <a:schemeClr val="tx1">
                    <a:lumMod val="75000"/>
                    <a:lumOff val="25000"/>
                  </a:schemeClr>
                </a:solidFill>
              </a:rPr>
              <a:t> </a:t>
            </a:r>
            <a:r>
              <a:rPr lang="de-DE" sz="2800" smtClean="0">
                <a:solidFill>
                  <a:schemeClr val="tx1">
                    <a:lumMod val="75000"/>
                    <a:lumOff val="25000"/>
                  </a:schemeClr>
                </a:solidFill>
              </a:rPr>
              <a:t>package</a:t>
            </a:r>
            <a:r>
              <a:rPr lang="de-DE" sz="2800" dirty="0">
                <a:solidFill>
                  <a:schemeClr val="tx1">
                    <a:lumMod val="75000"/>
                    <a:lumOff val="25000"/>
                  </a:schemeClr>
                </a:solidFill>
              </a:rPr>
              <a:t>:</a:t>
            </a:r>
            <a:r>
              <a:rPr lang="de-DE" sz="2800" smtClean="0">
                <a:solidFill>
                  <a:schemeClr val="tx1">
                    <a:lumMod val="75000"/>
                    <a:lumOff val="25000"/>
                  </a:schemeClr>
                </a:solidFill>
              </a:rPr>
              <a:t> </a:t>
            </a:r>
            <a:endParaRPr lang="de-DE" sz="2800" dirty="0" smtClean="0">
              <a:solidFill>
                <a:schemeClr val="tx1">
                  <a:lumMod val="75000"/>
                  <a:lumOff val="25000"/>
                </a:schemeClr>
              </a:solidFill>
            </a:endParaRPr>
          </a:p>
          <a:p>
            <a:pPr marL="514350" indent="-514350">
              <a:buAutoNum type="arabicParenR"/>
            </a:pPr>
            <a:r>
              <a:rPr lang="de-DE" sz="2800" smtClean="0">
                <a:solidFill>
                  <a:schemeClr val="tx1">
                    <a:lumMod val="75000"/>
                    <a:lumOff val="25000"/>
                  </a:schemeClr>
                </a:solidFill>
              </a:rPr>
              <a:t>An introduction </a:t>
            </a:r>
            <a:r>
              <a:rPr lang="de-DE" sz="2800" dirty="0" err="1" smtClean="0">
                <a:solidFill>
                  <a:schemeClr val="tx1">
                    <a:lumMod val="75000"/>
                    <a:lumOff val="25000"/>
                  </a:schemeClr>
                </a:solidFill>
              </a:rPr>
              <a:t>and</a:t>
            </a:r>
            <a:r>
              <a:rPr lang="de-DE" sz="2800" dirty="0" smtClean="0">
                <a:solidFill>
                  <a:schemeClr val="tx1">
                    <a:lumMod val="75000"/>
                    <a:lumOff val="25000"/>
                  </a:schemeClr>
                </a:solidFill>
              </a:rPr>
              <a:t> </a:t>
            </a:r>
            <a:r>
              <a:rPr lang="de-DE" sz="2800" dirty="0" err="1" smtClean="0">
                <a:solidFill>
                  <a:schemeClr val="tx1">
                    <a:lumMod val="75000"/>
                    <a:lumOff val="25000"/>
                  </a:schemeClr>
                </a:solidFill>
              </a:rPr>
              <a:t>overview</a:t>
            </a:r>
            <a:r>
              <a:rPr lang="de-DE" sz="2800" dirty="0" smtClean="0">
                <a:solidFill>
                  <a:schemeClr val="tx1">
                    <a:lumMod val="75000"/>
                    <a:lumOff val="25000"/>
                  </a:schemeClr>
                </a:solidFill>
              </a:rPr>
              <a:t> </a:t>
            </a:r>
            <a:r>
              <a:rPr lang="de-DE" sz="2800" dirty="0" err="1" smtClean="0">
                <a:solidFill>
                  <a:schemeClr val="tx1">
                    <a:lumMod val="75000"/>
                    <a:lumOff val="25000"/>
                  </a:schemeClr>
                </a:solidFill>
              </a:rPr>
              <a:t>of</a:t>
            </a:r>
            <a:r>
              <a:rPr lang="de-DE" sz="2800" dirty="0" smtClean="0">
                <a:solidFill>
                  <a:schemeClr val="tx1">
                    <a:lumMod val="75000"/>
                    <a:lumOff val="25000"/>
                  </a:schemeClr>
                </a:solidFill>
              </a:rPr>
              <a:t> </a:t>
            </a:r>
            <a:r>
              <a:rPr lang="de-DE" sz="2800" dirty="0" err="1" smtClean="0">
                <a:solidFill>
                  <a:schemeClr val="tx1">
                    <a:lumMod val="75000"/>
                    <a:lumOff val="25000"/>
                  </a:schemeClr>
                </a:solidFill>
              </a:rPr>
              <a:t>the</a:t>
            </a:r>
            <a:r>
              <a:rPr lang="de-DE" sz="2800" dirty="0" smtClean="0">
                <a:solidFill>
                  <a:schemeClr val="tx1">
                    <a:lumMod val="75000"/>
                    <a:lumOff val="25000"/>
                  </a:schemeClr>
                </a:solidFill>
              </a:rPr>
              <a:t> </a:t>
            </a:r>
            <a:r>
              <a:rPr lang="de-DE" sz="2800" dirty="0" err="1" smtClean="0">
                <a:solidFill>
                  <a:schemeClr val="tx1">
                    <a:lumMod val="75000"/>
                    <a:lumOff val="25000"/>
                  </a:schemeClr>
                </a:solidFill>
              </a:rPr>
              <a:t>viewpoints</a:t>
            </a:r>
            <a:r>
              <a:rPr lang="de-DE" sz="2800" dirty="0" smtClean="0">
                <a:solidFill>
                  <a:schemeClr val="tx1">
                    <a:lumMod val="75000"/>
                    <a:lumOff val="25000"/>
                  </a:schemeClr>
                </a:solidFill>
              </a:rPr>
              <a:t> </a:t>
            </a:r>
            <a:r>
              <a:rPr lang="de-DE" sz="2800" dirty="0" err="1" smtClean="0">
                <a:solidFill>
                  <a:schemeClr val="tx1">
                    <a:lumMod val="75000"/>
                    <a:lumOff val="25000"/>
                  </a:schemeClr>
                </a:solidFill>
              </a:rPr>
              <a:t>and</a:t>
            </a:r>
            <a:r>
              <a:rPr lang="de-DE" sz="2800" dirty="0" smtClean="0">
                <a:solidFill>
                  <a:schemeClr val="tx1">
                    <a:lumMod val="75000"/>
                    <a:lumOff val="25000"/>
                  </a:schemeClr>
                </a:solidFill>
              </a:rPr>
              <a:t> </a:t>
            </a:r>
            <a:r>
              <a:rPr lang="de-DE" sz="2800" err="1" smtClean="0">
                <a:solidFill>
                  <a:schemeClr val="tx1">
                    <a:lumMod val="75000"/>
                    <a:lumOff val="25000"/>
                  </a:schemeClr>
                </a:solidFill>
              </a:rPr>
              <a:t>basic</a:t>
            </a:r>
            <a:r>
              <a:rPr lang="de-DE" sz="2800" smtClean="0">
                <a:solidFill>
                  <a:schemeClr val="tx1">
                    <a:lumMod val="75000"/>
                    <a:lumOff val="25000"/>
                  </a:schemeClr>
                </a:solidFill>
              </a:rPr>
              <a:t> </a:t>
            </a:r>
            <a:r>
              <a:rPr lang="de-DE" sz="2800" smtClean="0">
                <a:solidFill>
                  <a:schemeClr val="tx1">
                    <a:lumMod val="75000"/>
                    <a:lumOff val="25000"/>
                  </a:schemeClr>
                </a:solidFill>
              </a:rPr>
              <a:t>components of the Model.</a:t>
            </a:r>
            <a:endParaRPr lang="de-DE" sz="2800" dirty="0" smtClean="0">
              <a:solidFill>
                <a:schemeClr val="tx1">
                  <a:lumMod val="75000"/>
                  <a:lumOff val="25000"/>
                </a:schemeClr>
              </a:solidFill>
            </a:endParaRPr>
          </a:p>
          <a:p>
            <a:pPr marL="514350" indent="-514350">
              <a:buAutoNum type="arabicParenR"/>
            </a:pPr>
            <a:r>
              <a:rPr lang="de-DE" sz="2800" smtClean="0">
                <a:solidFill>
                  <a:schemeClr val="tx1">
                    <a:lumMod val="75000"/>
                    <a:lumOff val="25000"/>
                  </a:schemeClr>
                </a:solidFill>
              </a:rPr>
              <a:t>An e</a:t>
            </a:r>
            <a:r>
              <a:rPr lang="de-DE" sz="2800" smtClean="0">
                <a:solidFill>
                  <a:schemeClr val="tx1">
                    <a:lumMod val="75000"/>
                    <a:lumOff val="25000"/>
                  </a:schemeClr>
                </a:solidFill>
              </a:rPr>
              <a:t>xplanation of major processes </a:t>
            </a:r>
            <a:r>
              <a:rPr lang="de-DE" sz="2800" dirty="0" err="1" smtClean="0">
                <a:solidFill>
                  <a:schemeClr val="tx1">
                    <a:lumMod val="75000"/>
                    <a:lumOff val="25000"/>
                  </a:schemeClr>
                </a:solidFill>
              </a:rPr>
              <a:t>by</a:t>
            </a:r>
            <a:r>
              <a:rPr lang="de-DE" sz="2800" dirty="0" smtClean="0">
                <a:solidFill>
                  <a:schemeClr val="tx1">
                    <a:lumMod val="75000"/>
                    <a:lumOff val="25000"/>
                  </a:schemeClr>
                </a:solidFill>
              </a:rPr>
              <a:t> </a:t>
            </a:r>
            <a:r>
              <a:rPr lang="de-DE" sz="2800" dirty="0" err="1" smtClean="0">
                <a:solidFill>
                  <a:schemeClr val="tx1">
                    <a:lumMod val="75000"/>
                    <a:lumOff val="25000"/>
                  </a:schemeClr>
                </a:solidFill>
              </a:rPr>
              <a:t>comparing</a:t>
            </a:r>
            <a:r>
              <a:rPr lang="de-DE" sz="2800" dirty="0" smtClean="0">
                <a:solidFill>
                  <a:schemeClr val="tx1">
                    <a:lumMod val="75000"/>
                    <a:lumOff val="25000"/>
                  </a:schemeClr>
                </a:solidFill>
              </a:rPr>
              <a:t> </a:t>
            </a:r>
            <a:r>
              <a:rPr lang="de-DE" sz="2800" err="1" smtClean="0">
                <a:solidFill>
                  <a:schemeClr val="tx1">
                    <a:lumMod val="75000"/>
                    <a:lumOff val="25000"/>
                  </a:schemeClr>
                </a:solidFill>
              </a:rPr>
              <a:t>the</a:t>
            </a:r>
            <a:r>
              <a:rPr lang="de-DE" sz="2800" smtClean="0">
                <a:solidFill>
                  <a:schemeClr val="tx1">
                    <a:lumMod val="75000"/>
                    <a:lumOff val="25000"/>
                  </a:schemeClr>
                </a:solidFill>
              </a:rPr>
              <a:t> </a:t>
            </a:r>
            <a:r>
              <a:rPr lang="de-DE" sz="2800" smtClean="0">
                <a:solidFill>
                  <a:schemeClr val="tx1">
                    <a:lumMod val="75000"/>
                    <a:lumOff val="25000"/>
                  </a:schemeClr>
                </a:solidFill>
              </a:rPr>
              <a:t>different viewpoints of the Model.</a:t>
            </a:r>
            <a:endParaRPr lang="de-DE" sz="2800" dirty="0" smtClean="0">
              <a:solidFill>
                <a:schemeClr val="tx1">
                  <a:lumMod val="75000"/>
                  <a:lumOff val="25000"/>
                </a:schemeClr>
              </a:solidFill>
            </a:endParaRPr>
          </a:p>
          <a:p>
            <a:pPr marL="514350" indent="-514350">
              <a:buAutoNum type="arabicParenR"/>
            </a:pPr>
            <a:r>
              <a:rPr lang="de-DE" sz="2800" smtClean="0">
                <a:solidFill>
                  <a:schemeClr val="tx1">
                    <a:lumMod val="75000"/>
                    <a:lumOff val="25000"/>
                  </a:schemeClr>
                </a:solidFill>
              </a:rPr>
              <a:t>A number of examples </a:t>
            </a:r>
            <a:r>
              <a:rPr lang="de-DE" sz="2800" err="1" smtClean="0">
                <a:solidFill>
                  <a:schemeClr val="tx1">
                    <a:lumMod val="75000"/>
                    <a:lumOff val="25000"/>
                  </a:schemeClr>
                </a:solidFill>
              </a:rPr>
              <a:t>of</a:t>
            </a:r>
            <a:r>
              <a:rPr lang="de-DE" sz="2800" smtClean="0">
                <a:solidFill>
                  <a:schemeClr val="tx1">
                    <a:lumMod val="75000"/>
                    <a:lumOff val="25000"/>
                  </a:schemeClr>
                </a:solidFill>
              </a:rPr>
              <a:t> </a:t>
            </a:r>
            <a:r>
              <a:rPr lang="de-DE" sz="2800" smtClean="0">
                <a:solidFill>
                  <a:schemeClr val="tx1">
                    <a:lumMod val="75000"/>
                    <a:lumOff val="25000"/>
                  </a:schemeClr>
                </a:solidFill>
              </a:rPr>
              <a:t>realizations of the Model.</a:t>
            </a:r>
            <a:endParaRPr lang="de-DE" sz="2800" dirty="0" smtClean="0">
              <a:solidFill>
                <a:schemeClr val="tx1">
                  <a:lumMod val="75000"/>
                  <a:lumOff val="25000"/>
                </a:schemeClr>
              </a:solidFill>
            </a:endParaRPr>
          </a:p>
          <a:p>
            <a:pPr marL="514350" indent="-514350">
              <a:buNone/>
            </a:pPr>
            <a:endParaRPr lang="de-DE" sz="2800" dirty="0" smtClean="0">
              <a:solidFill>
                <a:schemeClr val="tx1">
                  <a:lumMod val="75000"/>
                  <a:lumOff val="25000"/>
                </a:schemeClr>
              </a:solidFill>
            </a:endParaRPr>
          </a:p>
          <a:p>
            <a:pPr marL="0" indent="0" algn="ctr">
              <a:buNone/>
            </a:pPr>
            <a:r>
              <a:rPr lang="de-DE" sz="2800" dirty="0" err="1" smtClean="0">
                <a:solidFill>
                  <a:schemeClr val="tx1">
                    <a:lumMod val="75000"/>
                    <a:lumOff val="25000"/>
                  </a:schemeClr>
                </a:solidFill>
              </a:rPr>
              <a:t>For</a:t>
            </a:r>
            <a:r>
              <a:rPr lang="de-DE" sz="2800" dirty="0" smtClean="0">
                <a:solidFill>
                  <a:schemeClr val="tx1">
                    <a:lumMod val="75000"/>
                    <a:lumOff val="25000"/>
                  </a:schemeClr>
                </a:solidFill>
              </a:rPr>
              <a:t> </a:t>
            </a:r>
            <a:r>
              <a:rPr lang="de-DE" sz="2800" dirty="0" err="1" smtClean="0">
                <a:solidFill>
                  <a:schemeClr val="tx1">
                    <a:lumMod val="75000"/>
                    <a:lumOff val="25000"/>
                  </a:schemeClr>
                </a:solidFill>
              </a:rPr>
              <a:t>more</a:t>
            </a:r>
            <a:r>
              <a:rPr lang="de-DE" sz="2800" dirty="0" smtClean="0">
                <a:solidFill>
                  <a:schemeClr val="tx1">
                    <a:lumMod val="75000"/>
                    <a:lumOff val="25000"/>
                  </a:schemeClr>
                </a:solidFill>
              </a:rPr>
              <a:t> </a:t>
            </a:r>
            <a:r>
              <a:rPr lang="de-DE" sz="2800" dirty="0" err="1" smtClean="0">
                <a:solidFill>
                  <a:schemeClr val="tx1">
                    <a:lumMod val="75000"/>
                    <a:lumOff val="25000"/>
                  </a:schemeClr>
                </a:solidFill>
              </a:rPr>
              <a:t>detailed</a:t>
            </a:r>
            <a:r>
              <a:rPr lang="de-DE" sz="2800" dirty="0" smtClean="0">
                <a:solidFill>
                  <a:schemeClr val="tx1">
                    <a:lumMod val="75000"/>
                    <a:lumOff val="25000"/>
                  </a:schemeClr>
                </a:solidFill>
              </a:rPr>
              <a:t> </a:t>
            </a:r>
            <a:r>
              <a:rPr lang="de-DE" sz="2800" dirty="0" err="1" smtClean="0">
                <a:solidFill>
                  <a:schemeClr val="tx1">
                    <a:lumMod val="75000"/>
                    <a:lumOff val="25000"/>
                  </a:schemeClr>
                </a:solidFill>
              </a:rPr>
              <a:t>information</a:t>
            </a:r>
            <a:r>
              <a:rPr lang="de-DE" sz="2800" dirty="0" smtClean="0">
                <a:solidFill>
                  <a:schemeClr val="tx1">
                    <a:lumMod val="75000"/>
                    <a:lumOff val="25000"/>
                  </a:schemeClr>
                </a:solidFill>
              </a:rPr>
              <a:t> </a:t>
            </a:r>
            <a:r>
              <a:rPr lang="de-DE" sz="2800" dirty="0" err="1" smtClean="0">
                <a:solidFill>
                  <a:schemeClr val="tx1">
                    <a:lumMod val="75000"/>
                    <a:lumOff val="25000"/>
                  </a:schemeClr>
                </a:solidFill>
              </a:rPr>
              <a:t>please</a:t>
            </a:r>
            <a:r>
              <a:rPr lang="de-DE" sz="2800" dirty="0" smtClean="0">
                <a:solidFill>
                  <a:schemeClr val="tx1">
                    <a:lumMod val="75000"/>
                    <a:lumOff val="25000"/>
                  </a:schemeClr>
                </a:solidFill>
              </a:rPr>
              <a:t> </a:t>
            </a:r>
            <a:r>
              <a:rPr lang="de-DE" sz="2800" dirty="0" err="1" smtClean="0">
                <a:solidFill>
                  <a:schemeClr val="tx1">
                    <a:lumMod val="75000"/>
                    <a:lumOff val="25000"/>
                  </a:schemeClr>
                </a:solidFill>
              </a:rPr>
              <a:t>go</a:t>
            </a:r>
            <a:r>
              <a:rPr lang="de-DE" sz="2800" dirty="0" smtClean="0">
                <a:solidFill>
                  <a:schemeClr val="tx1">
                    <a:lumMod val="75000"/>
                    <a:lumOff val="25000"/>
                  </a:schemeClr>
                </a:solidFill>
              </a:rPr>
              <a:t> </a:t>
            </a:r>
            <a:r>
              <a:rPr lang="de-DE" sz="2800" dirty="0" err="1" smtClean="0">
                <a:solidFill>
                  <a:schemeClr val="tx1">
                    <a:lumMod val="75000"/>
                    <a:lumOff val="25000"/>
                  </a:schemeClr>
                </a:solidFill>
              </a:rPr>
              <a:t>to</a:t>
            </a:r>
            <a:r>
              <a:rPr lang="de-DE" sz="2800" dirty="0" smtClean="0">
                <a:solidFill>
                  <a:schemeClr val="tx1">
                    <a:lumMod val="75000"/>
                    <a:lumOff val="25000"/>
                  </a:schemeClr>
                </a:solidFill>
              </a:rPr>
              <a:t>: </a:t>
            </a:r>
            <a:r>
              <a:rPr lang="de-DE" sz="2800" dirty="0" smtClean="0">
                <a:solidFill>
                  <a:schemeClr val="tx1">
                    <a:lumMod val="75000"/>
                    <a:lumOff val="25000"/>
                  </a:schemeClr>
                </a:solidFill>
                <a:hlinkClick r:id="rId3"/>
              </a:rPr>
              <a:t>http://envri.eu/rm</a:t>
            </a:r>
            <a:endParaRPr lang="de-DE" sz="2800" dirty="0" smtClean="0">
              <a:solidFill>
                <a:schemeClr val="tx1">
                  <a:lumMod val="75000"/>
                  <a:lumOff val="25000"/>
                </a:schemeClr>
              </a:solidFill>
            </a:endParaRPr>
          </a:p>
          <a:p>
            <a:pPr marL="514350" indent="-514350">
              <a:buNone/>
            </a:pPr>
            <a:endParaRPr lang="de-DE" dirty="0">
              <a:solidFill>
                <a:schemeClr val="tx1">
                  <a:lumMod val="75000"/>
                  <a:lumOff val="25000"/>
                </a:schemeClr>
              </a:solidFill>
            </a:endParaRPr>
          </a:p>
        </p:txBody>
      </p:sp>
      <p:sp>
        <p:nvSpPr>
          <p:cNvPr id="4" name="Espace réservé du numéro de diapositive 5"/>
          <p:cNvSpPr>
            <a:spLocks noGrp="1"/>
          </p:cNvSpPr>
          <p:nvPr>
            <p:ph type="sldNum" sz="quarter" idx="12"/>
          </p:nvPr>
        </p:nvSpPr>
        <p:spPr bwMode="auto">
          <a:xfrm>
            <a:off x="6553200" y="6376243"/>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4"/>
              </a:buBlip>
              <a:defRPr sz="1600">
                <a:solidFill>
                  <a:srgbClr val="1A171B"/>
                </a:solidFill>
                <a:latin typeface="Century Gothic" pitchFamily="34" charset="0"/>
              </a:defRPr>
            </a:lvl6pPr>
            <a:lvl7pPr eaLnBrk="0" fontAlgn="base" hangingPunct="0">
              <a:spcAft>
                <a:spcPct val="0"/>
              </a:spcAft>
              <a:buSzPct val="75000"/>
              <a:buBlip>
                <a:blip r:embed="rId4"/>
              </a:buBlip>
              <a:defRPr sz="1600">
                <a:solidFill>
                  <a:srgbClr val="1A171B"/>
                </a:solidFill>
                <a:latin typeface="Century Gothic" pitchFamily="34" charset="0"/>
              </a:defRPr>
            </a:lvl7pPr>
            <a:lvl8pPr eaLnBrk="0" fontAlgn="base" hangingPunct="0">
              <a:spcAft>
                <a:spcPct val="0"/>
              </a:spcAft>
              <a:buSzPct val="75000"/>
              <a:buBlip>
                <a:blip r:embed="rId4"/>
              </a:buBlip>
              <a:defRPr sz="1600">
                <a:solidFill>
                  <a:srgbClr val="1A171B"/>
                </a:solidFill>
                <a:latin typeface="Century Gothic" pitchFamily="34" charset="0"/>
              </a:defRPr>
            </a:lvl8pPr>
            <a:lvl9pPr eaLnBrk="0" fontAlgn="base" hangingPunct="0">
              <a:spcAft>
                <a:spcPct val="0"/>
              </a:spcAft>
              <a:buSzPct val="75000"/>
              <a:buBlip>
                <a:blip r:embed="rId4"/>
              </a:buBlip>
              <a:defRPr sz="1600">
                <a:solidFill>
                  <a:srgbClr val="1A171B"/>
                </a:solidFill>
                <a:latin typeface="Century Gothic" pitchFamily="34" charset="0"/>
              </a:defRPr>
            </a:lvl9pPr>
          </a:lstStyle>
          <a:p>
            <a:fld id="{23E38AF2-209B-4B4E-8A59-08B2283C74DF}" type="slidenum">
              <a:rPr lang="fr-FR" altLang="en-US" sz="1200" b="0">
                <a:solidFill>
                  <a:srgbClr val="595959"/>
                </a:solidFill>
              </a:rPr>
              <a:pPr/>
              <a:t>22</a:t>
            </a:fld>
            <a:endParaRPr lang="fr-FR" altLang="en-US" sz="1200" b="0" dirty="0">
              <a:solidFill>
                <a:srgbClr val="595959"/>
              </a:solidFill>
            </a:endParaRPr>
          </a:p>
        </p:txBody>
      </p:sp>
      <p:sp>
        <p:nvSpPr>
          <p:cNvPr id="5" name="Espace réservé de la date 3"/>
          <p:cNvSpPr>
            <a:spLocks noGrp="1"/>
          </p:cNvSpPr>
          <p:nvPr>
            <p:ph type="dt" sz="half" idx="4294967295"/>
          </p:nvPr>
        </p:nvSpPr>
        <p:spPr bwMode="auto">
          <a:xfrm>
            <a:off x="710208" y="6376243"/>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4"/>
              </a:buBlip>
              <a:defRPr sz="1600">
                <a:solidFill>
                  <a:srgbClr val="1A171B"/>
                </a:solidFill>
                <a:latin typeface="Century Gothic" pitchFamily="34" charset="0"/>
              </a:defRPr>
            </a:lvl6pPr>
            <a:lvl7pPr eaLnBrk="0" fontAlgn="base" hangingPunct="0">
              <a:spcAft>
                <a:spcPct val="0"/>
              </a:spcAft>
              <a:buSzPct val="75000"/>
              <a:buBlip>
                <a:blip r:embed="rId4"/>
              </a:buBlip>
              <a:defRPr sz="1600">
                <a:solidFill>
                  <a:srgbClr val="1A171B"/>
                </a:solidFill>
                <a:latin typeface="Century Gothic" pitchFamily="34" charset="0"/>
              </a:defRPr>
            </a:lvl7pPr>
            <a:lvl8pPr eaLnBrk="0" fontAlgn="base" hangingPunct="0">
              <a:spcAft>
                <a:spcPct val="0"/>
              </a:spcAft>
              <a:buSzPct val="75000"/>
              <a:buBlip>
                <a:blip r:embed="rId4"/>
              </a:buBlip>
              <a:defRPr sz="1600">
                <a:solidFill>
                  <a:srgbClr val="1A171B"/>
                </a:solidFill>
                <a:latin typeface="Century Gothic" pitchFamily="34" charset="0"/>
              </a:defRPr>
            </a:lvl8pPr>
            <a:lvl9pPr eaLnBrk="0" fontAlgn="base" hangingPunct="0">
              <a:spcAft>
                <a:spcPct val="0"/>
              </a:spcAft>
              <a:buSzPct val="75000"/>
              <a:buBlip>
                <a:blip r:embed="rId4"/>
              </a:buBlip>
              <a:defRPr sz="1600">
                <a:solidFill>
                  <a:srgbClr val="1A171B"/>
                </a:solidFill>
                <a:latin typeface="Century Gothic" pitchFamily="34" charset="0"/>
              </a:defRPr>
            </a:lvl9pPr>
          </a:lstStyle>
          <a:p>
            <a:fld id="{1F8ECFE6-21CB-48E5-8CB8-14FEEE1ACAF5}" type="datetime1">
              <a:rPr lang="fr-FR" altLang="en-US" sz="1200" b="0">
                <a:solidFill>
                  <a:srgbClr val="595959"/>
                </a:solidFill>
              </a:rPr>
              <a:pPr/>
              <a:t>19/11/2013</a:t>
            </a:fld>
            <a:endParaRPr lang="fr-FR" altLang="en-US" sz="1200" b="0" dirty="0">
              <a:solidFill>
                <a:srgbClr val="595959"/>
              </a:solidFill>
            </a:endParaRPr>
          </a:p>
        </p:txBody>
      </p:sp>
    </p:spTree>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childTnLst>
                                </p:cTn>
                              </p:par>
                              <p:par>
                                <p:cTn id="16" presetID="10" presetClass="exit" presetSubtype="0" fill="hold" nodeType="withEffect">
                                  <p:stCondLst>
                                    <p:cond delay="0"/>
                                  </p:stCondLst>
                                  <p:childTnLst>
                                    <p:animEffect transition="out" filter="fade">
                                      <p:cBhvr>
                                        <p:cTn id="17" dur="2000"/>
                                        <p:tgtEl>
                                          <p:spTgt spid="3">
                                            <p:txEl>
                                              <p:pRg st="1" end="1"/>
                                            </p:txEl>
                                          </p:spTgt>
                                        </p:tgtEl>
                                      </p:cBhvr>
                                    </p:animEffect>
                                    <p:set>
                                      <p:cBhvr>
                                        <p:cTn id="18" dur="1" fill="hold">
                                          <p:stCondLst>
                                            <p:cond delay="1999"/>
                                          </p:stCondLst>
                                        </p:cTn>
                                        <p:tgtEl>
                                          <p:spTgt spid="3">
                                            <p:txEl>
                                              <p:pRg st="1" end="1"/>
                                            </p:txEl>
                                          </p:spTgt>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re 1"/>
          <p:cNvSpPr>
            <a:spLocks noGrp="1"/>
          </p:cNvSpPr>
          <p:nvPr>
            <p:ph type="title"/>
          </p:nvPr>
        </p:nvSpPr>
        <p:spPr>
          <a:xfrm>
            <a:off x="1022920" y="274638"/>
            <a:ext cx="8229600" cy="1143000"/>
          </a:xfrm>
        </p:spPr>
        <p:txBody>
          <a:bodyPr>
            <a:normAutofit/>
          </a:bodyPr>
          <a:lstStyle/>
          <a:p>
            <a:pPr algn="l"/>
            <a:r>
              <a:rPr lang="en-US" sz="3200" b="1" dirty="0">
                <a:solidFill>
                  <a:schemeClr val="tx1">
                    <a:lumMod val="85000"/>
                    <a:lumOff val="15000"/>
                  </a:schemeClr>
                </a:solidFill>
                <a:latin typeface="Century Gothic" pitchFamily="34" charset="0"/>
                <a:ea typeface="ＭＳ Ｐゴシック" charset="0"/>
                <a:cs typeface="ＭＳ Ｐゴシック" charset="0"/>
              </a:rPr>
              <a:t>What is ENVRI </a:t>
            </a:r>
            <a:r>
              <a:rPr lang="en-US" sz="3200" b="1">
                <a:solidFill>
                  <a:schemeClr val="tx1">
                    <a:lumMod val="85000"/>
                    <a:lumOff val="15000"/>
                  </a:schemeClr>
                </a:solidFill>
                <a:latin typeface="Century Gothic" pitchFamily="34" charset="0"/>
                <a:ea typeface="ＭＳ Ｐゴシック" charset="0"/>
                <a:cs typeface="ＭＳ Ｐゴシック" charset="0"/>
              </a:rPr>
              <a:t>Reference </a:t>
            </a:r>
            <a:r>
              <a:rPr lang="en-US" sz="3200" b="1" smtClean="0">
                <a:solidFill>
                  <a:schemeClr val="tx1">
                    <a:lumMod val="85000"/>
                    <a:lumOff val="15000"/>
                  </a:schemeClr>
                </a:solidFill>
                <a:latin typeface="Century Gothic" pitchFamily="34" charset="0"/>
                <a:ea typeface="ＭＳ Ｐゴシック" charset="0"/>
                <a:cs typeface="ＭＳ Ｐゴシック" charset="0"/>
              </a:rPr>
              <a:t>Model?</a:t>
            </a:r>
            <a:endParaRPr lang="fr-FR" sz="3200" b="1" dirty="0">
              <a:solidFill>
                <a:schemeClr val="tx1">
                  <a:lumMod val="85000"/>
                  <a:lumOff val="15000"/>
                </a:schemeClr>
              </a:solidFill>
              <a:latin typeface="Century Gothic" pitchFamily="34" charset="0"/>
              <a:ea typeface="ＭＳ Ｐゴシック" charset="0"/>
              <a:cs typeface="ＭＳ Ｐゴシック" charset="0"/>
            </a:endParaRPr>
          </a:p>
        </p:txBody>
      </p:sp>
      <p:sp>
        <p:nvSpPr>
          <p:cNvPr id="4099" name="Espace réservé du contenu 2"/>
          <p:cNvSpPr>
            <a:spLocks noGrp="1"/>
          </p:cNvSpPr>
          <p:nvPr>
            <p:ph idx="1"/>
          </p:nvPr>
        </p:nvSpPr>
        <p:spPr>
          <a:xfrm>
            <a:off x="179064" y="1196975"/>
            <a:ext cx="8857432" cy="4968875"/>
          </a:xfrm>
        </p:spPr>
        <p:txBody>
          <a:bodyPr>
            <a:normAutofit/>
          </a:bodyPr>
          <a:lstStyle/>
          <a:p>
            <a:pPr marL="457200" lvl="1" indent="-457200">
              <a:buFont typeface="Arial" pitchFamily="34" charset="0"/>
              <a:buChar char="•"/>
              <a:defRPr/>
            </a:pPr>
            <a:r>
              <a:rPr lang="en-GB" sz="2800" dirty="0" smtClean="0">
                <a:solidFill>
                  <a:schemeClr val="tx1">
                    <a:lumMod val="75000"/>
                    <a:lumOff val="25000"/>
                  </a:schemeClr>
                </a:solidFill>
              </a:rPr>
              <a:t>An abstract conceptual model </a:t>
            </a:r>
            <a:r>
              <a:rPr lang="en-GB" sz="2800" smtClean="0">
                <a:solidFill>
                  <a:schemeClr val="tx1">
                    <a:lumMod val="75000"/>
                    <a:lumOff val="25000"/>
                  </a:schemeClr>
                </a:solidFill>
              </a:rPr>
              <a:t>to </a:t>
            </a:r>
            <a:r>
              <a:rPr lang="en-GB" sz="2800" smtClean="0">
                <a:solidFill>
                  <a:schemeClr val="tx1">
                    <a:lumMod val="75000"/>
                    <a:lumOff val="25000"/>
                  </a:schemeClr>
                </a:solidFill>
              </a:rPr>
              <a:t>describe the </a:t>
            </a:r>
            <a:r>
              <a:rPr lang="en-GB" sz="2800" dirty="0" smtClean="0">
                <a:solidFill>
                  <a:schemeClr val="tx1">
                    <a:lumMod val="75000"/>
                    <a:lumOff val="25000"/>
                  </a:schemeClr>
                </a:solidFill>
              </a:rPr>
              <a:t>data </a:t>
            </a:r>
            <a:r>
              <a:rPr lang="en-GB" sz="2800" smtClean="0">
                <a:solidFill>
                  <a:schemeClr val="tx1">
                    <a:lumMod val="75000"/>
                    <a:lumOff val="25000"/>
                  </a:schemeClr>
                </a:solidFill>
              </a:rPr>
              <a:t>and </a:t>
            </a:r>
            <a:r>
              <a:rPr lang="en-GB" sz="2800" smtClean="0">
                <a:solidFill>
                  <a:schemeClr val="tx1">
                    <a:lumMod val="75000"/>
                    <a:lumOff val="25000"/>
                  </a:schemeClr>
                </a:solidFill>
              </a:rPr>
              <a:t>computation requirements </a:t>
            </a:r>
            <a:r>
              <a:rPr lang="en-GB" sz="2800" dirty="0" smtClean="0">
                <a:solidFill>
                  <a:schemeClr val="tx1">
                    <a:lumMod val="75000"/>
                    <a:lumOff val="25000"/>
                  </a:schemeClr>
                </a:solidFill>
              </a:rPr>
              <a:t>of Environmental </a:t>
            </a:r>
            <a:r>
              <a:rPr lang="en-GB">
                <a:solidFill>
                  <a:schemeClr val="tx1">
                    <a:lumMod val="75000"/>
                    <a:lumOff val="25000"/>
                  </a:schemeClr>
                </a:solidFill>
              </a:rPr>
              <a:t>R</a:t>
            </a:r>
            <a:r>
              <a:rPr lang="en-GB" sz="2800" smtClean="0">
                <a:solidFill>
                  <a:schemeClr val="tx1">
                    <a:lumMod val="75000"/>
                    <a:lumOff val="25000"/>
                  </a:schemeClr>
                </a:solidFill>
              </a:rPr>
              <a:t>esearch </a:t>
            </a:r>
            <a:r>
              <a:rPr lang="en-GB" sz="2800" smtClean="0">
                <a:solidFill>
                  <a:schemeClr val="tx1">
                    <a:lumMod val="75000"/>
                    <a:lumOff val="25000"/>
                  </a:schemeClr>
                </a:solidFill>
              </a:rPr>
              <a:t>Infrastructures (RIs):</a:t>
            </a:r>
            <a:endParaRPr lang="en-GB" b="0" dirty="0" smtClean="0">
              <a:solidFill>
                <a:schemeClr val="tx1">
                  <a:lumMod val="75000"/>
                  <a:lumOff val="25000"/>
                </a:schemeClr>
              </a:solidFill>
            </a:endParaRPr>
          </a:p>
          <a:p>
            <a:pPr lvl="2" eaLnBrk="1" hangingPunct="1">
              <a:spcAft>
                <a:spcPts val="600"/>
              </a:spcAft>
              <a:defRPr/>
            </a:pPr>
            <a:r>
              <a:rPr lang="en-GB" smtClean="0">
                <a:solidFill>
                  <a:schemeClr val="tx1">
                    <a:lumMod val="75000"/>
                    <a:lumOff val="25000"/>
                  </a:schemeClr>
                </a:solidFill>
              </a:rPr>
              <a:t>C</a:t>
            </a:r>
            <a:r>
              <a:rPr lang="en-GB" sz="2400" b="0" smtClean="0">
                <a:solidFill>
                  <a:schemeClr val="tx1">
                    <a:lumMod val="75000"/>
                    <a:lumOff val="25000"/>
                  </a:schemeClr>
                </a:solidFill>
              </a:rPr>
              <a:t>apturing </a:t>
            </a:r>
            <a:r>
              <a:rPr lang="en-GB" sz="2400" smtClean="0">
                <a:solidFill>
                  <a:schemeClr val="tx1">
                    <a:lumMod val="75000"/>
                    <a:lumOff val="25000"/>
                  </a:schemeClr>
                </a:solidFill>
              </a:rPr>
              <a:t>common </a:t>
            </a:r>
            <a:r>
              <a:rPr lang="en-GB" sz="2400" smtClean="0">
                <a:solidFill>
                  <a:schemeClr val="tx1">
                    <a:lumMod val="75000"/>
                    <a:lumOff val="25000"/>
                  </a:schemeClr>
                </a:solidFill>
              </a:rPr>
              <a:t>requirements. </a:t>
            </a:r>
            <a:endParaRPr lang="en-GB" sz="2400" dirty="0" smtClean="0">
              <a:solidFill>
                <a:schemeClr val="tx1">
                  <a:lumMod val="75000"/>
                  <a:lumOff val="25000"/>
                </a:schemeClr>
              </a:solidFill>
            </a:endParaRPr>
          </a:p>
          <a:p>
            <a:pPr lvl="2" eaLnBrk="1" hangingPunct="1">
              <a:spcAft>
                <a:spcPts val="600"/>
              </a:spcAft>
              <a:defRPr/>
            </a:pPr>
            <a:r>
              <a:rPr lang="en-GB" smtClean="0">
                <a:solidFill>
                  <a:schemeClr val="tx1">
                    <a:lumMod val="75000"/>
                    <a:lumOff val="25000"/>
                  </a:schemeClr>
                </a:solidFill>
              </a:rPr>
              <a:t>C</a:t>
            </a:r>
            <a:r>
              <a:rPr lang="en-GB" sz="2400" b="0" smtClean="0">
                <a:solidFill>
                  <a:schemeClr val="tx1">
                    <a:lumMod val="75000"/>
                    <a:lumOff val="25000"/>
                  </a:schemeClr>
                </a:solidFill>
              </a:rPr>
              <a:t>apturing </a:t>
            </a:r>
            <a:r>
              <a:rPr lang="en-GB" sz="2400" dirty="0" smtClean="0">
                <a:solidFill>
                  <a:schemeClr val="tx1">
                    <a:lumMod val="75000"/>
                    <a:lumOff val="25000"/>
                  </a:schemeClr>
                </a:solidFill>
              </a:rPr>
              <a:t>state-of-the-art </a:t>
            </a:r>
            <a:r>
              <a:rPr lang="en-GB" sz="2400" smtClean="0">
                <a:solidFill>
                  <a:schemeClr val="tx1">
                    <a:lumMod val="75000"/>
                    <a:lumOff val="25000"/>
                  </a:schemeClr>
                </a:solidFill>
              </a:rPr>
              <a:t>design </a:t>
            </a:r>
            <a:r>
              <a:rPr lang="en-GB" sz="2400" smtClean="0">
                <a:solidFill>
                  <a:schemeClr val="tx1">
                    <a:lumMod val="75000"/>
                    <a:lumOff val="25000"/>
                  </a:schemeClr>
                </a:solidFill>
              </a:rPr>
              <a:t>experiences. </a:t>
            </a:r>
            <a:endParaRPr lang="en-GB" sz="2400" dirty="0" smtClean="0">
              <a:solidFill>
                <a:schemeClr val="tx1">
                  <a:lumMod val="75000"/>
                  <a:lumOff val="25000"/>
                </a:schemeClr>
              </a:solidFill>
            </a:endParaRPr>
          </a:p>
          <a:p>
            <a:pPr lvl="2" eaLnBrk="1" hangingPunct="1">
              <a:spcAft>
                <a:spcPts val="600"/>
              </a:spcAft>
              <a:defRPr/>
            </a:pPr>
            <a:r>
              <a:rPr lang="en-GB" smtClean="0">
                <a:solidFill>
                  <a:schemeClr val="tx1">
                    <a:lumMod val="75000"/>
                    <a:lumOff val="25000"/>
                  </a:schemeClr>
                </a:solidFill>
              </a:rPr>
              <a:t>Supporting future </a:t>
            </a:r>
            <a:r>
              <a:rPr lang="en-GB" sz="2400" b="0" smtClean="0">
                <a:solidFill>
                  <a:schemeClr val="tx1">
                    <a:lumMod val="75000"/>
                    <a:lumOff val="25000"/>
                  </a:schemeClr>
                </a:solidFill>
              </a:rPr>
              <a:t>implementations of RI services.</a:t>
            </a:r>
            <a:endParaRPr lang="en-GB" sz="2400" b="0" dirty="0" smtClean="0">
              <a:solidFill>
                <a:schemeClr val="tx1">
                  <a:lumMod val="75000"/>
                  <a:lumOff val="25000"/>
                </a:schemeClr>
              </a:solidFill>
            </a:endParaRPr>
          </a:p>
          <a:p>
            <a:pPr>
              <a:lnSpc>
                <a:spcPct val="110000"/>
              </a:lnSpc>
              <a:defRPr/>
            </a:pPr>
            <a:r>
              <a:rPr lang="en-GB" sz="2800" dirty="0">
                <a:solidFill>
                  <a:schemeClr val="tx1">
                    <a:lumMod val="75000"/>
                    <a:lumOff val="25000"/>
                  </a:schemeClr>
                </a:solidFill>
              </a:rPr>
              <a:t>A taxonomy for IT </a:t>
            </a:r>
            <a:r>
              <a:rPr lang="en-GB" sz="2800">
                <a:solidFill>
                  <a:schemeClr val="tx1">
                    <a:lumMod val="75000"/>
                    <a:lumOff val="25000"/>
                  </a:schemeClr>
                </a:solidFill>
              </a:rPr>
              <a:t>models (as a hierarchical </a:t>
            </a:r>
            <a:r>
              <a:rPr lang="en-GB" sz="2800" dirty="0">
                <a:solidFill>
                  <a:schemeClr val="tx1">
                    <a:lumMod val="75000"/>
                    <a:lumOff val="25000"/>
                  </a:schemeClr>
                </a:solidFill>
              </a:rPr>
              <a:t>list </a:t>
            </a:r>
            <a:r>
              <a:rPr lang="en-GB" sz="2800">
                <a:solidFill>
                  <a:schemeClr val="tx1">
                    <a:lumMod val="75000"/>
                    <a:lumOff val="25000"/>
                  </a:schemeClr>
                </a:solidFill>
              </a:rPr>
              <a:t>of </a:t>
            </a:r>
            <a:r>
              <a:rPr lang="en-GB" sz="2800" smtClean="0">
                <a:solidFill>
                  <a:schemeClr val="tx1">
                    <a:lumMod val="75000"/>
                    <a:lumOff val="25000"/>
                  </a:schemeClr>
                </a:solidFill>
              </a:rPr>
              <a:t>concepts + definitions</a:t>
            </a:r>
            <a:r>
              <a:rPr lang="en-GB" sz="2800" dirty="0">
                <a:solidFill>
                  <a:schemeClr val="tx1">
                    <a:lumMod val="75000"/>
                    <a:lumOff val="25000"/>
                  </a:schemeClr>
                </a:solidFill>
              </a:rPr>
              <a:t>), provided also </a:t>
            </a:r>
            <a:r>
              <a:rPr lang="en-GB" sz="2800">
                <a:solidFill>
                  <a:schemeClr val="tx1">
                    <a:lumMod val="75000"/>
                    <a:lumOff val="25000"/>
                  </a:schemeClr>
                </a:solidFill>
              </a:rPr>
              <a:t>as an ontology.</a:t>
            </a:r>
            <a:endParaRPr lang="en-GB" sz="2800" dirty="0">
              <a:solidFill>
                <a:schemeClr val="tx1">
                  <a:lumMod val="75000"/>
                  <a:lumOff val="25000"/>
                </a:schemeClr>
              </a:solidFill>
            </a:endParaRPr>
          </a:p>
          <a:p>
            <a:pPr>
              <a:lnSpc>
                <a:spcPct val="150000"/>
              </a:lnSpc>
              <a:defRPr/>
            </a:pPr>
            <a:r>
              <a:rPr lang="en-GB" sz="2800" dirty="0">
                <a:solidFill>
                  <a:schemeClr val="tx1">
                    <a:lumMod val="75000"/>
                    <a:lumOff val="25000"/>
                  </a:schemeClr>
                </a:solidFill>
              </a:rPr>
              <a:t>Based on Open Distributed Processing (</a:t>
            </a:r>
            <a:r>
              <a:rPr lang="en-GB" sz="2800">
                <a:solidFill>
                  <a:schemeClr val="tx1">
                    <a:lumMod val="75000"/>
                    <a:lumOff val="25000"/>
                  </a:schemeClr>
                </a:solidFill>
              </a:rPr>
              <a:t>ODP).</a:t>
            </a:r>
            <a:endParaRPr lang="en-GB" sz="2800" dirty="0">
              <a:solidFill>
                <a:schemeClr val="tx1">
                  <a:lumMod val="75000"/>
                  <a:lumOff val="25000"/>
                </a:schemeClr>
              </a:solidFill>
            </a:endParaRPr>
          </a:p>
        </p:txBody>
      </p:sp>
      <p:sp>
        <p:nvSpPr>
          <p:cNvPr id="6" name="Espace réservé du numéro de diapositive 5"/>
          <p:cNvSpPr>
            <a:spLocks noGrp="1"/>
          </p:cNvSpPr>
          <p:nvPr>
            <p:ph type="sldNum" sz="quarter" idx="12"/>
          </p:nvPr>
        </p:nvSpPr>
        <p:spPr bwMode="auto">
          <a:xfrm>
            <a:off x="6553200" y="6376243"/>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4"/>
              </a:buBlip>
              <a:defRPr sz="1600">
                <a:solidFill>
                  <a:srgbClr val="1A171B"/>
                </a:solidFill>
                <a:latin typeface="Century Gothic" pitchFamily="34" charset="0"/>
              </a:defRPr>
            </a:lvl6pPr>
            <a:lvl7pPr eaLnBrk="0" fontAlgn="base" hangingPunct="0">
              <a:spcAft>
                <a:spcPct val="0"/>
              </a:spcAft>
              <a:buSzPct val="75000"/>
              <a:buBlip>
                <a:blip r:embed="rId4"/>
              </a:buBlip>
              <a:defRPr sz="1600">
                <a:solidFill>
                  <a:srgbClr val="1A171B"/>
                </a:solidFill>
                <a:latin typeface="Century Gothic" pitchFamily="34" charset="0"/>
              </a:defRPr>
            </a:lvl7pPr>
            <a:lvl8pPr eaLnBrk="0" fontAlgn="base" hangingPunct="0">
              <a:spcAft>
                <a:spcPct val="0"/>
              </a:spcAft>
              <a:buSzPct val="75000"/>
              <a:buBlip>
                <a:blip r:embed="rId4"/>
              </a:buBlip>
              <a:defRPr sz="1600">
                <a:solidFill>
                  <a:srgbClr val="1A171B"/>
                </a:solidFill>
                <a:latin typeface="Century Gothic" pitchFamily="34" charset="0"/>
              </a:defRPr>
            </a:lvl8pPr>
            <a:lvl9pPr eaLnBrk="0" fontAlgn="base" hangingPunct="0">
              <a:spcAft>
                <a:spcPct val="0"/>
              </a:spcAft>
              <a:buSzPct val="75000"/>
              <a:buBlip>
                <a:blip r:embed="rId4"/>
              </a:buBlip>
              <a:defRPr sz="1600">
                <a:solidFill>
                  <a:srgbClr val="1A171B"/>
                </a:solidFill>
                <a:latin typeface="Century Gothic" pitchFamily="34" charset="0"/>
              </a:defRPr>
            </a:lvl9pPr>
          </a:lstStyle>
          <a:p>
            <a:fld id="{23E38AF2-209B-4B4E-8A59-08B2283C74DF}" type="slidenum">
              <a:rPr lang="fr-FR" altLang="en-US" sz="1200" b="0">
                <a:solidFill>
                  <a:srgbClr val="595959"/>
                </a:solidFill>
              </a:rPr>
              <a:pPr/>
              <a:t>3</a:t>
            </a:fld>
            <a:endParaRPr lang="fr-FR" altLang="en-US" sz="1200" b="0" dirty="0">
              <a:solidFill>
                <a:srgbClr val="595959"/>
              </a:solidFill>
            </a:endParaRPr>
          </a:p>
        </p:txBody>
      </p:sp>
      <p:sp>
        <p:nvSpPr>
          <p:cNvPr id="7" name="Espace réservé de la date 3"/>
          <p:cNvSpPr>
            <a:spLocks noGrp="1"/>
          </p:cNvSpPr>
          <p:nvPr>
            <p:ph type="dt" sz="half" idx="4294967295"/>
          </p:nvPr>
        </p:nvSpPr>
        <p:spPr bwMode="auto">
          <a:xfrm>
            <a:off x="710208" y="6376243"/>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4"/>
              </a:buBlip>
              <a:defRPr sz="1600">
                <a:solidFill>
                  <a:srgbClr val="1A171B"/>
                </a:solidFill>
                <a:latin typeface="Century Gothic" pitchFamily="34" charset="0"/>
              </a:defRPr>
            </a:lvl6pPr>
            <a:lvl7pPr eaLnBrk="0" fontAlgn="base" hangingPunct="0">
              <a:spcAft>
                <a:spcPct val="0"/>
              </a:spcAft>
              <a:buSzPct val="75000"/>
              <a:buBlip>
                <a:blip r:embed="rId4"/>
              </a:buBlip>
              <a:defRPr sz="1600">
                <a:solidFill>
                  <a:srgbClr val="1A171B"/>
                </a:solidFill>
                <a:latin typeface="Century Gothic" pitchFamily="34" charset="0"/>
              </a:defRPr>
            </a:lvl7pPr>
            <a:lvl8pPr eaLnBrk="0" fontAlgn="base" hangingPunct="0">
              <a:spcAft>
                <a:spcPct val="0"/>
              </a:spcAft>
              <a:buSzPct val="75000"/>
              <a:buBlip>
                <a:blip r:embed="rId4"/>
              </a:buBlip>
              <a:defRPr sz="1600">
                <a:solidFill>
                  <a:srgbClr val="1A171B"/>
                </a:solidFill>
                <a:latin typeface="Century Gothic" pitchFamily="34" charset="0"/>
              </a:defRPr>
            </a:lvl8pPr>
            <a:lvl9pPr eaLnBrk="0" fontAlgn="base" hangingPunct="0">
              <a:spcAft>
                <a:spcPct val="0"/>
              </a:spcAft>
              <a:buSzPct val="75000"/>
              <a:buBlip>
                <a:blip r:embed="rId4"/>
              </a:buBlip>
              <a:defRPr sz="1600">
                <a:solidFill>
                  <a:srgbClr val="1A171B"/>
                </a:solidFill>
                <a:latin typeface="Century Gothic" pitchFamily="34" charset="0"/>
              </a:defRPr>
            </a:lvl9pPr>
          </a:lstStyle>
          <a:p>
            <a:fld id="{1F8ECFE6-21CB-48E5-8CB8-14FEEE1ACAF5}" type="datetime1">
              <a:rPr lang="fr-FR" altLang="en-US" sz="1200" b="0">
                <a:solidFill>
                  <a:srgbClr val="595959"/>
                </a:solidFill>
              </a:rPr>
              <a:pPr/>
              <a:t>19/11/2013</a:t>
            </a:fld>
            <a:endParaRPr lang="fr-FR" altLang="en-US" sz="1200" b="0" dirty="0">
              <a:solidFill>
                <a:srgbClr val="595959"/>
              </a:solidFill>
            </a:endParaRPr>
          </a:p>
        </p:txBody>
      </p:sp>
    </p:spTree>
    <p:custDataLst>
      <p:tags r:id="rId1"/>
    </p:custDataLst>
    <p:extLst>
      <p:ext uri="{BB962C8B-B14F-4D97-AF65-F5344CB8AC3E}">
        <p14:creationId xmlns:p14="http://schemas.microsoft.com/office/powerpoint/2010/main" val="3564945118"/>
      </p:ext>
    </p:extLst>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dissolve">
                                      <p:cBhvr>
                                        <p:cTn id="7" dur="500"/>
                                        <p:tgtEl>
                                          <p:spTgt spid="4099">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099">
                                            <p:txEl>
                                              <p:pRg st="1" end="1"/>
                                            </p:txEl>
                                          </p:spTgt>
                                        </p:tgtEl>
                                        <p:attrNameLst>
                                          <p:attrName>style.visibility</p:attrName>
                                        </p:attrNameLst>
                                      </p:cBhvr>
                                      <p:to>
                                        <p:strVal val="visible"/>
                                      </p:to>
                                    </p:set>
                                    <p:animEffect transition="in" filter="dissolve">
                                      <p:cBhvr>
                                        <p:cTn id="10" dur="500"/>
                                        <p:tgtEl>
                                          <p:spTgt spid="4099">
                                            <p:txEl>
                                              <p:pRg st="1" end="1"/>
                                            </p:txEl>
                                          </p:spTgt>
                                        </p:tgtEl>
                                      </p:cBhvr>
                                    </p:animEffect>
                                  </p:childTnLst>
                                </p:cTn>
                              </p:par>
                            </p:childTnLst>
                          </p:cTn>
                        </p:par>
                      </p:childTnLst>
                    </p:cTn>
                  </p:par>
                  <p:par>
                    <p:cTn id="11" fill="hold">
                      <p:stCondLst>
                        <p:cond delay="indefinite"/>
                      </p:stCondLst>
                      <p:childTnLst>
                        <p:par>
                          <p:cTn id="12" fill="hold" nodeType="afterGroup">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4099">
                                            <p:txEl>
                                              <p:pRg st="2" end="2"/>
                                            </p:txEl>
                                          </p:spTgt>
                                        </p:tgtEl>
                                        <p:attrNameLst>
                                          <p:attrName>style.visibility</p:attrName>
                                        </p:attrNameLst>
                                      </p:cBhvr>
                                      <p:to>
                                        <p:strVal val="visible"/>
                                      </p:to>
                                    </p:set>
                                    <p:animEffect transition="in" filter="dissolve">
                                      <p:cBhvr>
                                        <p:cTn id="15" dur="500"/>
                                        <p:tgtEl>
                                          <p:spTgt spid="4099">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4099">
                                            <p:txEl>
                                              <p:pRg st="3" end="3"/>
                                            </p:txEl>
                                          </p:spTgt>
                                        </p:tgtEl>
                                        <p:attrNameLst>
                                          <p:attrName>style.visibility</p:attrName>
                                        </p:attrNameLst>
                                      </p:cBhvr>
                                      <p:to>
                                        <p:strVal val="visible"/>
                                      </p:to>
                                    </p:set>
                                    <p:animEffect transition="in" filter="dissolve">
                                      <p:cBhvr>
                                        <p:cTn id="20" dur="500"/>
                                        <p:tgtEl>
                                          <p:spTgt spid="4099">
                                            <p:txEl>
                                              <p:pRg st="3" end="3"/>
                                            </p:txEl>
                                          </p:spTgt>
                                        </p:tgtEl>
                                      </p:cBhvr>
                                    </p:animEffect>
                                  </p:childTnLst>
                                </p:cTn>
                              </p:par>
                            </p:childTnLst>
                          </p:cTn>
                        </p:par>
                      </p:childTnLst>
                    </p:cTn>
                  </p:par>
                  <p:par>
                    <p:cTn id="21" fill="hold">
                      <p:stCondLst>
                        <p:cond delay="indefinite"/>
                      </p:stCondLst>
                      <p:childTnLst>
                        <p:par>
                          <p:cTn id="22" fill="hold" nodeType="afterGroup">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4099">
                                            <p:txEl>
                                              <p:pRg st="4" end="4"/>
                                            </p:txEl>
                                          </p:spTgt>
                                        </p:tgtEl>
                                        <p:attrNameLst>
                                          <p:attrName>style.visibility</p:attrName>
                                        </p:attrNameLst>
                                      </p:cBhvr>
                                      <p:to>
                                        <p:strVal val="visible"/>
                                      </p:to>
                                    </p:set>
                                    <p:animEffect transition="in" filter="dissolve">
                                      <p:cBhvr>
                                        <p:cTn id="25" dur="500"/>
                                        <p:tgtEl>
                                          <p:spTgt spid="4099">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4099">
                                            <p:txEl>
                                              <p:pRg st="5" end="5"/>
                                            </p:txEl>
                                          </p:spTgt>
                                        </p:tgtEl>
                                        <p:attrNameLst>
                                          <p:attrName>style.visibility</p:attrName>
                                        </p:attrNameLst>
                                      </p:cBhvr>
                                      <p:to>
                                        <p:strVal val="visible"/>
                                      </p:to>
                                    </p:set>
                                    <p:animEffect transition="in" filter="dissolve">
                                      <p:cBhvr>
                                        <p:cTn id="30" dur="500"/>
                                        <p:tgtEl>
                                          <p:spTgt spid="409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101600"/>
            <a:ext cx="7380287" cy="927100"/>
          </a:xfrm>
        </p:spPr>
        <p:txBody>
          <a:bodyPr>
            <a:normAutofit/>
          </a:bodyPr>
          <a:lstStyle/>
          <a:p>
            <a:pPr>
              <a:defRPr/>
            </a:pPr>
            <a:r>
              <a:rPr lang="en-GB" sz="3200" b="1" dirty="0">
                <a:solidFill>
                  <a:schemeClr val="tx1">
                    <a:lumMod val="85000"/>
                    <a:lumOff val="15000"/>
                  </a:schemeClr>
                </a:solidFill>
                <a:latin typeface="Century Gothic" pitchFamily="34" charset="0"/>
                <a:ea typeface="ＭＳ Ｐゴシック" charset="0"/>
                <a:cs typeface="ＭＳ Ｐゴシック" charset="0"/>
              </a:rPr>
              <a:t>Open Distributed Processing (ODP)</a:t>
            </a:r>
          </a:p>
        </p:txBody>
      </p:sp>
      <p:sp>
        <p:nvSpPr>
          <p:cNvPr id="3" name="Content Placeholder 2"/>
          <p:cNvSpPr>
            <a:spLocks noGrp="1"/>
          </p:cNvSpPr>
          <p:nvPr>
            <p:ph idx="1"/>
          </p:nvPr>
        </p:nvSpPr>
        <p:spPr>
          <a:xfrm>
            <a:off x="-31750" y="1196975"/>
            <a:ext cx="9288463" cy="5256213"/>
          </a:xfrm>
        </p:spPr>
        <p:txBody>
          <a:bodyPr/>
          <a:lstStyle/>
          <a:p>
            <a:pPr marL="457200" lvl="1" indent="0">
              <a:spcAft>
                <a:spcPts val="1200"/>
              </a:spcAft>
              <a:buNone/>
              <a:defRPr/>
            </a:pPr>
            <a:r>
              <a:rPr lang="en-GB" sz="2400" b="0" dirty="0" smtClean="0">
                <a:solidFill>
                  <a:schemeClr val="tx1">
                    <a:lumMod val="75000"/>
                    <a:lumOff val="25000"/>
                  </a:schemeClr>
                </a:solidFill>
              </a:rPr>
              <a:t>A standard for structuring </a:t>
            </a:r>
            <a:r>
              <a:rPr lang="en-GB" sz="2400" dirty="0" smtClean="0">
                <a:solidFill>
                  <a:schemeClr val="tx1">
                    <a:lumMod val="75000"/>
                    <a:lumOff val="25000"/>
                  </a:schemeClr>
                </a:solidFill>
              </a:rPr>
              <a:t>design specifications </a:t>
            </a:r>
            <a:r>
              <a:rPr lang="en-GB" sz="2400" b="0" dirty="0" smtClean="0">
                <a:solidFill>
                  <a:schemeClr val="tx1">
                    <a:lumMod val="75000"/>
                    <a:lumOff val="25000"/>
                  </a:schemeClr>
                </a:solidFill>
              </a:rPr>
              <a:t>for large-scale complex </a:t>
            </a:r>
            <a:r>
              <a:rPr lang="en-GB" sz="2400" dirty="0">
                <a:solidFill>
                  <a:schemeClr val="tx1">
                    <a:lumMod val="75000"/>
                    <a:lumOff val="25000"/>
                  </a:schemeClr>
                </a:solidFill>
              </a:rPr>
              <a:t>distributed systems </a:t>
            </a:r>
            <a:r>
              <a:rPr lang="en-GB" sz="2400" dirty="0" smtClean="0">
                <a:solidFill>
                  <a:schemeClr val="tx1">
                    <a:lumMod val="75000"/>
                    <a:lumOff val="25000"/>
                  </a:schemeClr>
                </a:solidFill>
              </a:rPr>
              <a:t>(</a:t>
            </a:r>
            <a:r>
              <a:rPr lang="en-GB" sz="2400" dirty="0">
                <a:solidFill>
                  <a:schemeClr val="tx1">
                    <a:lumMod val="75000"/>
                    <a:lumOff val="25000"/>
                  </a:schemeClr>
                </a:solidFill>
              </a:rPr>
              <a:t>ISO/IEC </a:t>
            </a:r>
            <a:r>
              <a:rPr lang="en-GB" sz="2400">
                <a:solidFill>
                  <a:schemeClr val="tx1">
                    <a:lumMod val="75000"/>
                    <a:lumOff val="25000"/>
                  </a:schemeClr>
                </a:solidFill>
              </a:rPr>
              <a:t>10746</a:t>
            </a:r>
            <a:r>
              <a:rPr lang="en-GB" sz="2400" smtClean="0">
                <a:solidFill>
                  <a:schemeClr val="tx1">
                    <a:lumMod val="75000"/>
                    <a:lumOff val="25000"/>
                  </a:schemeClr>
                </a:solidFill>
              </a:rPr>
              <a:t>).</a:t>
            </a:r>
            <a:endParaRPr lang="en-GB" sz="2400" dirty="0" smtClean="0">
              <a:solidFill>
                <a:schemeClr val="tx1">
                  <a:lumMod val="75000"/>
                  <a:lumOff val="25000"/>
                </a:schemeClr>
              </a:solidFill>
            </a:endParaRPr>
          </a:p>
          <a:p>
            <a:pPr marL="457200" lvl="1" indent="0">
              <a:spcAft>
                <a:spcPts val="1200"/>
              </a:spcAft>
              <a:buNone/>
              <a:defRPr/>
            </a:pPr>
            <a:r>
              <a:rPr lang="en-GB" sz="2400" dirty="0" smtClean="0">
                <a:solidFill>
                  <a:schemeClr val="tx1">
                    <a:lumMod val="75000"/>
                    <a:lumOff val="25000"/>
                  </a:schemeClr>
                </a:solidFill>
              </a:rPr>
              <a:t>Helps structure </a:t>
            </a:r>
            <a:r>
              <a:rPr lang="en-GB" sz="2400" dirty="0">
                <a:solidFill>
                  <a:schemeClr val="tx1">
                    <a:lumMod val="75000"/>
                    <a:lumOff val="25000"/>
                  </a:schemeClr>
                </a:solidFill>
              </a:rPr>
              <a:t>thinking </a:t>
            </a:r>
            <a:r>
              <a:rPr lang="en-GB" sz="2400" dirty="0" smtClean="0">
                <a:solidFill>
                  <a:schemeClr val="tx1">
                    <a:lumMod val="75000"/>
                    <a:lumOff val="25000"/>
                  </a:schemeClr>
                </a:solidFill>
              </a:rPr>
              <a:t>when designing </a:t>
            </a:r>
            <a:r>
              <a:rPr lang="en-GB" sz="2400" dirty="0">
                <a:solidFill>
                  <a:schemeClr val="tx1">
                    <a:lumMod val="75000"/>
                    <a:lumOff val="25000"/>
                  </a:schemeClr>
                </a:solidFill>
              </a:rPr>
              <a:t>complex </a:t>
            </a:r>
            <a:r>
              <a:rPr lang="en-GB" sz="2400">
                <a:solidFill>
                  <a:schemeClr val="tx1">
                    <a:lumMod val="75000"/>
                    <a:lumOff val="25000"/>
                  </a:schemeClr>
                </a:solidFill>
              </a:rPr>
              <a:t>systems </a:t>
            </a:r>
            <a:r>
              <a:rPr lang="en-GB" sz="2400" smtClean="0">
                <a:solidFill>
                  <a:schemeClr val="tx1">
                    <a:lumMod val="75000"/>
                    <a:lumOff val="25000"/>
                  </a:schemeClr>
                </a:solidFill>
              </a:rPr>
              <a:t>– </a:t>
            </a:r>
            <a:br>
              <a:rPr lang="en-GB" sz="2400" smtClean="0">
                <a:solidFill>
                  <a:schemeClr val="tx1">
                    <a:lumMod val="75000"/>
                    <a:lumOff val="25000"/>
                  </a:schemeClr>
                </a:solidFill>
              </a:rPr>
            </a:br>
            <a:r>
              <a:rPr lang="en-GB" sz="2400" smtClean="0">
                <a:solidFill>
                  <a:schemeClr val="tx1">
                    <a:lumMod val="75000"/>
                    <a:lumOff val="25000"/>
                  </a:schemeClr>
                </a:solidFill>
              </a:rPr>
              <a:t>ODP is object- based and </a:t>
            </a:r>
            <a:r>
              <a:rPr lang="en-GB" sz="2400" smtClean="0">
                <a:solidFill>
                  <a:schemeClr val="tx1">
                    <a:lumMod val="75000"/>
                    <a:lumOff val="25000"/>
                  </a:schemeClr>
                </a:solidFill>
              </a:rPr>
              <a:t>viewpoint </a:t>
            </a:r>
            <a:r>
              <a:rPr lang="en-GB" sz="2400" smtClean="0">
                <a:solidFill>
                  <a:schemeClr val="tx1">
                    <a:lumMod val="75000"/>
                    <a:lumOff val="25000"/>
                  </a:schemeClr>
                </a:solidFill>
              </a:rPr>
              <a:t>based.</a:t>
            </a:r>
            <a:endParaRPr lang="en-GB" sz="2400" dirty="0">
              <a:solidFill>
                <a:schemeClr val="tx1">
                  <a:lumMod val="75000"/>
                  <a:lumOff val="25000"/>
                </a:schemeClr>
              </a:solidFill>
            </a:endParaRPr>
          </a:p>
        </p:txBody>
      </p:sp>
      <p:pic>
        <p:nvPicPr>
          <p:cNvPr id="7" name="Content Placeholder 14" descr="641px-First_angle_projection.png"/>
          <p:cNvPicPr>
            <a:picLocks noChangeAspect="1"/>
          </p:cNvPicPr>
          <p:nvPr/>
        </p:nvPicPr>
        <p:blipFill>
          <a:blip r:embed="rId4" cstate="print">
            <a:extLst>
              <a:ext uri="{28A0092B-C50C-407E-A947-70E740481C1C}">
                <a14:useLocalDpi xmlns:a14="http://schemas.microsoft.com/office/drawing/2010/main" val="0"/>
              </a:ext>
            </a:extLst>
          </a:blip>
          <a:srcRect l="-19234" r="-19234"/>
          <a:stretch>
            <a:fillRect/>
          </a:stretch>
        </p:blipFill>
        <p:spPr>
          <a:xfrm>
            <a:off x="1547664" y="2996952"/>
            <a:ext cx="5636236" cy="3187824"/>
          </a:xfrm>
          <a:prstGeom prst="rect">
            <a:avLst/>
          </a:prstGeom>
        </p:spPr>
      </p:pic>
      <p:sp>
        <p:nvSpPr>
          <p:cNvPr id="10" name="Espace réservé du numéro de diapositive 5"/>
          <p:cNvSpPr>
            <a:spLocks noGrp="1"/>
          </p:cNvSpPr>
          <p:nvPr>
            <p:ph type="sldNum" sz="quarter" idx="12"/>
          </p:nvPr>
        </p:nvSpPr>
        <p:spPr bwMode="auto">
          <a:xfrm>
            <a:off x="6553200" y="6376243"/>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5"/>
              </a:buBlip>
              <a:defRPr sz="1600">
                <a:solidFill>
                  <a:srgbClr val="1A171B"/>
                </a:solidFill>
                <a:latin typeface="Century Gothic" pitchFamily="34" charset="0"/>
              </a:defRPr>
            </a:lvl6pPr>
            <a:lvl7pPr eaLnBrk="0" fontAlgn="base" hangingPunct="0">
              <a:spcAft>
                <a:spcPct val="0"/>
              </a:spcAft>
              <a:buSzPct val="75000"/>
              <a:buBlip>
                <a:blip r:embed="rId5"/>
              </a:buBlip>
              <a:defRPr sz="1600">
                <a:solidFill>
                  <a:srgbClr val="1A171B"/>
                </a:solidFill>
                <a:latin typeface="Century Gothic" pitchFamily="34" charset="0"/>
              </a:defRPr>
            </a:lvl7pPr>
            <a:lvl8pPr eaLnBrk="0" fontAlgn="base" hangingPunct="0">
              <a:spcAft>
                <a:spcPct val="0"/>
              </a:spcAft>
              <a:buSzPct val="75000"/>
              <a:buBlip>
                <a:blip r:embed="rId5"/>
              </a:buBlip>
              <a:defRPr sz="1600">
                <a:solidFill>
                  <a:srgbClr val="1A171B"/>
                </a:solidFill>
                <a:latin typeface="Century Gothic" pitchFamily="34" charset="0"/>
              </a:defRPr>
            </a:lvl8pPr>
            <a:lvl9pPr eaLnBrk="0" fontAlgn="base" hangingPunct="0">
              <a:spcAft>
                <a:spcPct val="0"/>
              </a:spcAft>
              <a:buSzPct val="75000"/>
              <a:buBlip>
                <a:blip r:embed="rId5"/>
              </a:buBlip>
              <a:defRPr sz="1600">
                <a:solidFill>
                  <a:srgbClr val="1A171B"/>
                </a:solidFill>
                <a:latin typeface="Century Gothic" pitchFamily="34" charset="0"/>
              </a:defRPr>
            </a:lvl9pPr>
          </a:lstStyle>
          <a:p>
            <a:fld id="{23E38AF2-209B-4B4E-8A59-08B2283C74DF}" type="slidenum">
              <a:rPr lang="fr-FR" altLang="en-US" sz="1200" b="0">
                <a:solidFill>
                  <a:srgbClr val="595959"/>
                </a:solidFill>
              </a:rPr>
              <a:pPr/>
              <a:t>4</a:t>
            </a:fld>
            <a:endParaRPr lang="fr-FR" altLang="en-US" sz="1200" b="0" dirty="0">
              <a:solidFill>
                <a:srgbClr val="595959"/>
              </a:solidFill>
            </a:endParaRPr>
          </a:p>
        </p:txBody>
      </p:sp>
      <p:sp>
        <p:nvSpPr>
          <p:cNvPr id="11" name="Espace réservé de la date 3"/>
          <p:cNvSpPr>
            <a:spLocks noGrp="1"/>
          </p:cNvSpPr>
          <p:nvPr>
            <p:ph type="dt" sz="half" idx="4294967295"/>
          </p:nvPr>
        </p:nvSpPr>
        <p:spPr bwMode="auto">
          <a:xfrm>
            <a:off x="710208" y="6376243"/>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5"/>
              </a:buBlip>
              <a:defRPr sz="1600">
                <a:solidFill>
                  <a:srgbClr val="1A171B"/>
                </a:solidFill>
                <a:latin typeface="Century Gothic" pitchFamily="34" charset="0"/>
              </a:defRPr>
            </a:lvl6pPr>
            <a:lvl7pPr eaLnBrk="0" fontAlgn="base" hangingPunct="0">
              <a:spcAft>
                <a:spcPct val="0"/>
              </a:spcAft>
              <a:buSzPct val="75000"/>
              <a:buBlip>
                <a:blip r:embed="rId5"/>
              </a:buBlip>
              <a:defRPr sz="1600">
                <a:solidFill>
                  <a:srgbClr val="1A171B"/>
                </a:solidFill>
                <a:latin typeface="Century Gothic" pitchFamily="34" charset="0"/>
              </a:defRPr>
            </a:lvl7pPr>
            <a:lvl8pPr eaLnBrk="0" fontAlgn="base" hangingPunct="0">
              <a:spcAft>
                <a:spcPct val="0"/>
              </a:spcAft>
              <a:buSzPct val="75000"/>
              <a:buBlip>
                <a:blip r:embed="rId5"/>
              </a:buBlip>
              <a:defRPr sz="1600">
                <a:solidFill>
                  <a:srgbClr val="1A171B"/>
                </a:solidFill>
                <a:latin typeface="Century Gothic" pitchFamily="34" charset="0"/>
              </a:defRPr>
            </a:lvl8pPr>
            <a:lvl9pPr eaLnBrk="0" fontAlgn="base" hangingPunct="0">
              <a:spcAft>
                <a:spcPct val="0"/>
              </a:spcAft>
              <a:buSzPct val="75000"/>
              <a:buBlip>
                <a:blip r:embed="rId5"/>
              </a:buBlip>
              <a:defRPr sz="1600">
                <a:solidFill>
                  <a:srgbClr val="1A171B"/>
                </a:solidFill>
                <a:latin typeface="Century Gothic" pitchFamily="34" charset="0"/>
              </a:defRPr>
            </a:lvl9pPr>
          </a:lstStyle>
          <a:p>
            <a:fld id="{1F8ECFE6-21CB-48E5-8CB8-14FEEE1ACAF5}" type="datetime1">
              <a:rPr lang="fr-FR" altLang="en-US" sz="1200" b="0">
                <a:solidFill>
                  <a:srgbClr val="595959"/>
                </a:solidFill>
              </a:rPr>
              <a:pPr/>
              <a:t>19/11/2013</a:t>
            </a:fld>
            <a:endParaRPr lang="fr-FR" altLang="en-US" sz="1200" b="0" dirty="0">
              <a:solidFill>
                <a:srgbClr val="595959"/>
              </a:solidFill>
            </a:endParaRPr>
          </a:p>
        </p:txBody>
      </p:sp>
    </p:spTree>
    <p:custDataLst>
      <p:tags r:id="rId1"/>
    </p:custDataLst>
    <p:extLst>
      <p:ext uri="{BB962C8B-B14F-4D97-AF65-F5344CB8AC3E}">
        <p14:creationId xmlns:p14="http://schemas.microsoft.com/office/powerpoint/2010/main" val="1508318588"/>
      </p:ext>
    </p:extLst>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llipse 6"/>
          <p:cNvSpPr/>
          <p:nvPr/>
        </p:nvSpPr>
        <p:spPr>
          <a:xfrm>
            <a:off x="5541704" y="2933328"/>
            <a:ext cx="1656184" cy="792088"/>
          </a:xfrm>
          <a:prstGeom prst="ellipse">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3" name="Ellipse 12"/>
          <p:cNvSpPr/>
          <p:nvPr/>
        </p:nvSpPr>
        <p:spPr>
          <a:xfrm>
            <a:off x="5541704" y="2924944"/>
            <a:ext cx="1656184" cy="792088"/>
          </a:xfrm>
          <a:prstGeom prst="ellipse">
            <a:avLst/>
          </a:prstGeom>
          <a:solidFill>
            <a:schemeClr val="accent5">
              <a:lumMod val="75000"/>
              <a:alpha val="37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1600" dirty="0">
              <a:solidFill>
                <a:schemeClr val="tx1">
                  <a:lumMod val="95000"/>
                  <a:lumOff val="5000"/>
                </a:schemeClr>
              </a:solidFill>
            </a:endParaRPr>
          </a:p>
        </p:txBody>
      </p:sp>
      <p:sp>
        <p:nvSpPr>
          <p:cNvPr id="14" name="Ellipse 13"/>
          <p:cNvSpPr/>
          <p:nvPr/>
        </p:nvSpPr>
        <p:spPr>
          <a:xfrm>
            <a:off x="1552472" y="2852936"/>
            <a:ext cx="1651376" cy="783704"/>
          </a:xfrm>
          <a:prstGeom prst="ellipse">
            <a:avLst/>
          </a:prstGeom>
          <a:solidFill>
            <a:schemeClr val="accent3">
              <a:lumMod val="75000"/>
              <a:alpha val="52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1600" dirty="0">
              <a:solidFill>
                <a:schemeClr val="tx1">
                  <a:lumMod val="95000"/>
                  <a:lumOff val="5000"/>
                </a:schemeClr>
              </a:solidFill>
            </a:endParaRPr>
          </a:p>
        </p:txBody>
      </p:sp>
      <p:sp>
        <p:nvSpPr>
          <p:cNvPr id="10" name="Ellipse 9"/>
          <p:cNvSpPr/>
          <p:nvPr/>
        </p:nvSpPr>
        <p:spPr>
          <a:xfrm>
            <a:off x="1547664" y="2852936"/>
            <a:ext cx="1656184" cy="792088"/>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solidFill>
                <a:schemeClr val="bg1"/>
              </a:solidFill>
            </a:endParaRPr>
          </a:p>
        </p:txBody>
      </p:sp>
      <p:sp>
        <p:nvSpPr>
          <p:cNvPr id="12" name="Ellipse 11"/>
          <p:cNvSpPr/>
          <p:nvPr/>
        </p:nvSpPr>
        <p:spPr>
          <a:xfrm>
            <a:off x="3669496" y="1772816"/>
            <a:ext cx="1656184" cy="792088"/>
          </a:xfrm>
          <a:prstGeom prst="ellipse">
            <a:avLst/>
          </a:prstGeom>
          <a:solidFill>
            <a:srgbClr val="E3B0AF"/>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solidFill>
                <a:schemeClr val="tx1">
                  <a:lumMod val="95000"/>
                  <a:lumOff val="5000"/>
                </a:schemeClr>
              </a:solidFill>
            </a:endParaRPr>
          </a:p>
        </p:txBody>
      </p:sp>
      <p:sp>
        <p:nvSpPr>
          <p:cNvPr id="2" name="Titel 1"/>
          <p:cNvSpPr>
            <a:spLocks noGrp="1"/>
          </p:cNvSpPr>
          <p:nvPr>
            <p:ph type="title"/>
          </p:nvPr>
        </p:nvSpPr>
        <p:spPr>
          <a:xfrm>
            <a:off x="323528" y="188640"/>
            <a:ext cx="8229600" cy="1143000"/>
          </a:xfrm>
        </p:spPr>
        <p:txBody>
          <a:bodyPr>
            <a:normAutofit/>
          </a:bodyPr>
          <a:lstStyle/>
          <a:p>
            <a:r>
              <a:rPr lang="en-US" sz="3200" b="1" dirty="0" smtClean="0">
                <a:solidFill>
                  <a:schemeClr val="tx1">
                    <a:lumMod val="85000"/>
                    <a:lumOff val="15000"/>
                  </a:schemeClr>
                </a:solidFill>
                <a:latin typeface="Century Gothic" pitchFamily="34" charset="0"/>
                <a:ea typeface="ＭＳ Ｐゴシック" charset="0"/>
                <a:cs typeface="ＭＳ Ｐゴシック" charset="0"/>
              </a:rPr>
              <a:t>ODP</a:t>
            </a:r>
            <a:br>
              <a:rPr lang="en-US" sz="3200" b="1" dirty="0" smtClean="0">
                <a:solidFill>
                  <a:schemeClr val="tx1">
                    <a:lumMod val="85000"/>
                    <a:lumOff val="15000"/>
                  </a:schemeClr>
                </a:solidFill>
                <a:latin typeface="Century Gothic" pitchFamily="34" charset="0"/>
                <a:ea typeface="ＭＳ Ｐゴシック" charset="0"/>
                <a:cs typeface="ＭＳ Ｐゴシック" charset="0"/>
              </a:rPr>
            </a:br>
            <a:r>
              <a:rPr lang="en-US" sz="3200" b="1" dirty="0" smtClean="0">
                <a:solidFill>
                  <a:schemeClr val="tx1">
                    <a:lumMod val="85000"/>
                    <a:lumOff val="15000"/>
                  </a:schemeClr>
                </a:solidFill>
                <a:latin typeface="Century Gothic" pitchFamily="34" charset="0"/>
                <a:ea typeface="ＭＳ Ｐゴシック" charset="0"/>
                <a:cs typeface="ＭＳ Ｐゴシック" charset="0"/>
              </a:rPr>
              <a:t>Viewpoint-based Approach</a:t>
            </a:r>
            <a:endParaRPr lang="de-AT" sz="3200" b="1" dirty="0">
              <a:solidFill>
                <a:schemeClr val="tx1">
                  <a:lumMod val="85000"/>
                  <a:lumOff val="15000"/>
                </a:schemeClr>
              </a:solidFill>
              <a:latin typeface="Century Gothic" pitchFamily="34" charset="0"/>
              <a:ea typeface="ＭＳ Ｐゴシック" charset="0"/>
              <a:cs typeface="ＭＳ Ｐゴシック" charset="0"/>
            </a:endParaRPr>
          </a:p>
        </p:txBody>
      </p:sp>
      <p:sp>
        <p:nvSpPr>
          <p:cNvPr id="6" name="Ellipse 5"/>
          <p:cNvSpPr/>
          <p:nvPr/>
        </p:nvSpPr>
        <p:spPr>
          <a:xfrm>
            <a:off x="3669496" y="1772816"/>
            <a:ext cx="1656184" cy="792088"/>
          </a:xfrm>
          <a:prstGeom prst="ellipse">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8" name="Ellipse 7"/>
          <p:cNvSpPr/>
          <p:nvPr/>
        </p:nvSpPr>
        <p:spPr>
          <a:xfrm>
            <a:off x="5004048" y="4509120"/>
            <a:ext cx="1656184" cy="792088"/>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1600" dirty="0">
              <a:solidFill>
                <a:schemeClr val="tx1">
                  <a:lumMod val="95000"/>
                  <a:lumOff val="5000"/>
                </a:schemeClr>
              </a:solidFill>
            </a:endParaRPr>
          </a:p>
        </p:txBody>
      </p:sp>
      <p:sp>
        <p:nvSpPr>
          <p:cNvPr id="9" name="Ellipse 8"/>
          <p:cNvSpPr/>
          <p:nvPr/>
        </p:nvSpPr>
        <p:spPr>
          <a:xfrm>
            <a:off x="2411760" y="4509120"/>
            <a:ext cx="1656184" cy="792088"/>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1600" dirty="0">
              <a:solidFill>
                <a:schemeClr val="tx1">
                  <a:lumMod val="95000"/>
                  <a:lumOff val="5000"/>
                </a:schemeClr>
              </a:solidFill>
            </a:endParaRPr>
          </a:p>
        </p:txBody>
      </p:sp>
      <p:sp>
        <p:nvSpPr>
          <p:cNvPr id="4" name="Textfeld 3"/>
          <p:cNvSpPr txBox="1"/>
          <p:nvPr/>
        </p:nvSpPr>
        <p:spPr>
          <a:xfrm>
            <a:off x="0" y="1807656"/>
            <a:ext cx="1872208" cy="1477328"/>
          </a:xfrm>
          <a:prstGeom prst="rect">
            <a:avLst/>
          </a:prstGeom>
          <a:noFill/>
        </p:spPr>
        <p:txBody>
          <a:bodyPr wrap="square" rtlCol="0">
            <a:spAutoFit/>
          </a:bodyPr>
          <a:lstStyle/>
          <a:p>
            <a:r>
              <a:rPr lang="de-AT" b="1" err="1">
                <a:solidFill>
                  <a:schemeClr val="tx1">
                    <a:lumMod val="75000"/>
                    <a:lumOff val="25000"/>
                  </a:schemeClr>
                </a:solidFill>
              </a:rPr>
              <a:t>B</a:t>
            </a:r>
            <a:r>
              <a:rPr lang="de-AT" b="1" smtClean="0">
                <a:solidFill>
                  <a:schemeClr val="tx1">
                    <a:lumMod val="75000"/>
                    <a:lumOff val="25000"/>
                  </a:schemeClr>
                </a:solidFill>
              </a:rPr>
              <a:t>usiness aspects:</a:t>
            </a:r>
            <a:endParaRPr lang="de-AT" b="1" dirty="0" smtClean="0">
              <a:solidFill>
                <a:schemeClr val="tx1">
                  <a:lumMod val="75000"/>
                  <a:lumOff val="25000"/>
                </a:schemeClr>
              </a:solidFill>
            </a:endParaRPr>
          </a:p>
          <a:p>
            <a:pPr marL="285750" indent="-285750">
              <a:buFont typeface="Arial" pitchFamily="34" charset="0"/>
              <a:buChar char="•"/>
            </a:pPr>
            <a:r>
              <a:rPr lang="de-AT" dirty="0" err="1">
                <a:solidFill>
                  <a:schemeClr val="tx1">
                    <a:lumMod val="75000"/>
                    <a:lumOff val="25000"/>
                  </a:schemeClr>
                </a:solidFill>
              </a:rPr>
              <a:t>W</a:t>
            </a:r>
            <a:r>
              <a:rPr lang="de-AT" smtClean="0">
                <a:solidFill>
                  <a:schemeClr val="tx1">
                    <a:lumMod val="75000"/>
                    <a:lumOff val="25000"/>
                  </a:schemeClr>
                </a:solidFill>
              </a:rPr>
              <a:t>hat </a:t>
            </a:r>
            <a:r>
              <a:rPr lang="de-AT" dirty="0" err="1" smtClean="0">
                <a:solidFill>
                  <a:schemeClr val="tx1">
                    <a:lumMod val="75000"/>
                    <a:lumOff val="25000"/>
                  </a:schemeClr>
                </a:solidFill>
              </a:rPr>
              <a:t>for</a:t>
            </a:r>
            <a:r>
              <a:rPr lang="de-AT" dirty="0" smtClean="0">
                <a:solidFill>
                  <a:schemeClr val="tx1">
                    <a:lumMod val="75000"/>
                    <a:lumOff val="25000"/>
                  </a:schemeClr>
                </a:solidFill>
              </a:rPr>
              <a:t>?</a:t>
            </a:r>
          </a:p>
          <a:p>
            <a:pPr marL="285750" indent="-285750">
              <a:buFont typeface="Arial" pitchFamily="34" charset="0"/>
              <a:buChar char="•"/>
            </a:pPr>
            <a:r>
              <a:rPr lang="de-AT" dirty="0" err="1">
                <a:solidFill>
                  <a:schemeClr val="tx1">
                    <a:lumMod val="75000"/>
                    <a:lumOff val="25000"/>
                  </a:schemeClr>
                </a:solidFill>
              </a:rPr>
              <a:t>W</a:t>
            </a:r>
            <a:r>
              <a:rPr lang="de-AT" smtClean="0">
                <a:solidFill>
                  <a:schemeClr val="tx1">
                    <a:lumMod val="75000"/>
                    <a:lumOff val="25000"/>
                  </a:schemeClr>
                </a:solidFill>
              </a:rPr>
              <a:t>hy</a:t>
            </a:r>
            <a:r>
              <a:rPr lang="de-AT" dirty="0" smtClean="0">
                <a:solidFill>
                  <a:schemeClr val="tx1">
                    <a:lumMod val="75000"/>
                    <a:lumOff val="25000"/>
                  </a:schemeClr>
                </a:solidFill>
              </a:rPr>
              <a:t>?</a:t>
            </a:r>
          </a:p>
          <a:p>
            <a:pPr marL="285750" indent="-285750">
              <a:buFont typeface="Arial" pitchFamily="34" charset="0"/>
              <a:buChar char="•"/>
            </a:pPr>
            <a:r>
              <a:rPr lang="de-AT" dirty="0" err="1">
                <a:solidFill>
                  <a:schemeClr val="tx1">
                    <a:lumMod val="75000"/>
                    <a:lumOff val="25000"/>
                  </a:schemeClr>
                </a:solidFill>
              </a:rPr>
              <a:t>W</a:t>
            </a:r>
            <a:r>
              <a:rPr lang="de-AT" smtClean="0">
                <a:solidFill>
                  <a:schemeClr val="tx1">
                    <a:lumMod val="75000"/>
                    <a:lumOff val="25000"/>
                  </a:schemeClr>
                </a:solidFill>
              </a:rPr>
              <a:t>ho</a:t>
            </a:r>
            <a:r>
              <a:rPr lang="de-AT" dirty="0" smtClean="0">
                <a:solidFill>
                  <a:schemeClr val="tx1">
                    <a:lumMod val="75000"/>
                    <a:lumOff val="25000"/>
                  </a:schemeClr>
                </a:solidFill>
              </a:rPr>
              <a:t>?</a:t>
            </a:r>
          </a:p>
          <a:p>
            <a:pPr marL="285750" indent="-285750">
              <a:buFont typeface="Arial" pitchFamily="34" charset="0"/>
              <a:buChar char="•"/>
            </a:pPr>
            <a:r>
              <a:rPr lang="de-AT" dirty="0" err="1">
                <a:solidFill>
                  <a:schemeClr val="tx1">
                    <a:lumMod val="75000"/>
                    <a:lumOff val="25000"/>
                  </a:schemeClr>
                </a:solidFill>
              </a:rPr>
              <a:t>W</a:t>
            </a:r>
            <a:r>
              <a:rPr lang="de-AT" smtClean="0">
                <a:solidFill>
                  <a:schemeClr val="tx1">
                    <a:lumMod val="75000"/>
                    <a:lumOff val="25000"/>
                  </a:schemeClr>
                </a:solidFill>
              </a:rPr>
              <a:t>hen</a:t>
            </a:r>
            <a:r>
              <a:rPr lang="de-AT" dirty="0" smtClean="0">
                <a:solidFill>
                  <a:schemeClr val="tx1">
                    <a:lumMod val="75000"/>
                    <a:lumOff val="25000"/>
                  </a:schemeClr>
                </a:solidFill>
              </a:rPr>
              <a:t>?</a:t>
            </a:r>
            <a:endParaRPr lang="de-AT" dirty="0">
              <a:solidFill>
                <a:schemeClr val="tx1">
                  <a:lumMod val="75000"/>
                  <a:lumOff val="25000"/>
                </a:schemeClr>
              </a:solidFill>
            </a:endParaRPr>
          </a:p>
        </p:txBody>
      </p:sp>
      <p:sp>
        <p:nvSpPr>
          <p:cNvPr id="17" name="Textfeld 16"/>
          <p:cNvSpPr txBox="1"/>
          <p:nvPr/>
        </p:nvSpPr>
        <p:spPr>
          <a:xfrm>
            <a:off x="31999" y="3525365"/>
            <a:ext cx="1740621" cy="1200329"/>
          </a:xfrm>
          <a:prstGeom prst="rect">
            <a:avLst/>
          </a:prstGeom>
          <a:noFill/>
        </p:spPr>
        <p:txBody>
          <a:bodyPr wrap="square" rtlCol="0">
            <a:spAutoFit/>
          </a:bodyPr>
          <a:lstStyle/>
          <a:p>
            <a:r>
              <a:rPr lang="de-AT" b="1" smtClean="0">
                <a:solidFill>
                  <a:schemeClr val="tx1">
                    <a:lumMod val="75000"/>
                    <a:lumOff val="25000"/>
                  </a:schemeClr>
                </a:solidFill>
              </a:rPr>
              <a:t>Information </a:t>
            </a:r>
            <a:r>
              <a:rPr lang="de-AT" b="1" err="1" smtClean="0">
                <a:solidFill>
                  <a:schemeClr val="tx1">
                    <a:lumMod val="75000"/>
                    <a:lumOff val="25000"/>
                  </a:schemeClr>
                </a:solidFill>
              </a:rPr>
              <a:t>system</a:t>
            </a:r>
            <a:r>
              <a:rPr lang="de-AT" b="1" smtClean="0">
                <a:solidFill>
                  <a:schemeClr val="tx1">
                    <a:lumMod val="75000"/>
                    <a:lumOff val="25000"/>
                  </a:schemeClr>
                </a:solidFill>
              </a:rPr>
              <a:t> </a:t>
            </a:r>
            <a:r>
              <a:rPr lang="de-AT" b="1" smtClean="0">
                <a:solidFill>
                  <a:schemeClr val="tx1">
                    <a:lumMod val="75000"/>
                    <a:lumOff val="25000"/>
                  </a:schemeClr>
                </a:solidFill>
              </a:rPr>
              <a:t>aspects:</a:t>
            </a:r>
            <a:endParaRPr lang="de-AT" b="1" dirty="0" smtClean="0">
              <a:solidFill>
                <a:schemeClr val="tx1">
                  <a:lumMod val="75000"/>
                  <a:lumOff val="25000"/>
                </a:schemeClr>
              </a:solidFill>
            </a:endParaRPr>
          </a:p>
          <a:p>
            <a:pPr marL="285750" indent="-285750">
              <a:buFont typeface="Arial" pitchFamily="34" charset="0"/>
              <a:buChar char="•"/>
            </a:pPr>
            <a:r>
              <a:rPr lang="de-AT" dirty="0" err="1">
                <a:solidFill>
                  <a:schemeClr val="tx1">
                    <a:lumMod val="75000"/>
                    <a:lumOff val="25000"/>
                  </a:schemeClr>
                </a:solidFill>
              </a:rPr>
              <a:t>W</a:t>
            </a:r>
            <a:r>
              <a:rPr lang="de-AT" smtClean="0">
                <a:solidFill>
                  <a:schemeClr val="tx1">
                    <a:lumMod val="75000"/>
                    <a:lumOff val="25000"/>
                  </a:schemeClr>
                </a:solidFill>
              </a:rPr>
              <a:t>hat </a:t>
            </a:r>
            <a:r>
              <a:rPr lang="de-AT" dirty="0" err="1" smtClean="0">
                <a:solidFill>
                  <a:schemeClr val="tx1">
                    <a:lumMod val="75000"/>
                    <a:lumOff val="25000"/>
                  </a:schemeClr>
                </a:solidFill>
              </a:rPr>
              <a:t>is</a:t>
            </a:r>
            <a:r>
              <a:rPr lang="de-AT" dirty="0" smtClean="0">
                <a:solidFill>
                  <a:schemeClr val="tx1">
                    <a:lumMod val="75000"/>
                    <a:lumOff val="25000"/>
                  </a:schemeClr>
                </a:solidFill>
              </a:rPr>
              <a:t> </a:t>
            </a:r>
            <a:r>
              <a:rPr lang="de-AT" err="1" smtClean="0">
                <a:solidFill>
                  <a:schemeClr val="tx1">
                    <a:lumMod val="75000"/>
                    <a:lumOff val="25000"/>
                  </a:schemeClr>
                </a:solidFill>
              </a:rPr>
              <a:t>it</a:t>
            </a:r>
            <a:r>
              <a:rPr lang="de-AT" smtClean="0">
                <a:solidFill>
                  <a:schemeClr val="tx1">
                    <a:lumMod val="75000"/>
                    <a:lumOff val="25000"/>
                  </a:schemeClr>
                </a:solidFill>
              </a:rPr>
              <a:t> </a:t>
            </a:r>
            <a:r>
              <a:rPr lang="de-AT" smtClean="0">
                <a:solidFill>
                  <a:schemeClr val="tx1">
                    <a:lumMod val="75000"/>
                    <a:lumOff val="25000"/>
                  </a:schemeClr>
                </a:solidFill>
              </a:rPr>
              <a:t>about</a:t>
            </a:r>
            <a:r>
              <a:rPr lang="de-AT" dirty="0" smtClean="0">
                <a:solidFill>
                  <a:schemeClr val="tx1">
                    <a:lumMod val="75000"/>
                    <a:lumOff val="25000"/>
                  </a:schemeClr>
                </a:solidFill>
              </a:rPr>
              <a:t>?</a:t>
            </a:r>
            <a:endParaRPr lang="de-AT" dirty="0">
              <a:solidFill>
                <a:schemeClr val="tx1">
                  <a:lumMod val="75000"/>
                  <a:lumOff val="25000"/>
                </a:schemeClr>
              </a:solidFill>
            </a:endParaRPr>
          </a:p>
        </p:txBody>
      </p:sp>
      <p:sp>
        <p:nvSpPr>
          <p:cNvPr id="18" name="Textfeld 17"/>
          <p:cNvSpPr txBox="1"/>
          <p:nvPr/>
        </p:nvSpPr>
        <p:spPr>
          <a:xfrm>
            <a:off x="7309500" y="2780928"/>
            <a:ext cx="1654988" cy="1477328"/>
          </a:xfrm>
          <a:prstGeom prst="rect">
            <a:avLst/>
          </a:prstGeom>
          <a:noFill/>
        </p:spPr>
        <p:txBody>
          <a:bodyPr wrap="square" rtlCol="0">
            <a:spAutoFit/>
          </a:bodyPr>
          <a:lstStyle/>
          <a:p>
            <a:r>
              <a:rPr lang="de-AT" b="1" dirty="0" err="1">
                <a:solidFill>
                  <a:schemeClr val="tx1">
                    <a:lumMod val="75000"/>
                    <a:lumOff val="25000"/>
                  </a:schemeClr>
                </a:solidFill>
              </a:rPr>
              <a:t>A</a:t>
            </a:r>
            <a:r>
              <a:rPr lang="de-AT" b="1" smtClean="0">
                <a:solidFill>
                  <a:schemeClr val="tx1">
                    <a:lumMod val="75000"/>
                    <a:lumOff val="25000"/>
                  </a:schemeClr>
                </a:solidFill>
              </a:rPr>
              <a:t>pplication </a:t>
            </a:r>
            <a:r>
              <a:rPr lang="de-AT" b="1" dirty="0" smtClean="0">
                <a:solidFill>
                  <a:schemeClr val="tx1">
                    <a:lumMod val="75000"/>
                    <a:lumOff val="25000"/>
                  </a:schemeClr>
                </a:solidFill>
              </a:rPr>
              <a:t>design </a:t>
            </a:r>
            <a:r>
              <a:rPr lang="de-AT" b="1" dirty="0" err="1" smtClean="0">
                <a:solidFill>
                  <a:schemeClr val="tx1">
                    <a:lumMod val="75000"/>
                    <a:lumOff val="25000"/>
                  </a:schemeClr>
                </a:solidFill>
              </a:rPr>
              <a:t>aspects</a:t>
            </a:r>
            <a:endParaRPr lang="de-AT" b="1" dirty="0" smtClean="0">
              <a:solidFill>
                <a:schemeClr val="tx1">
                  <a:lumMod val="75000"/>
                  <a:lumOff val="25000"/>
                </a:schemeClr>
              </a:solidFill>
            </a:endParaRPr>
          </a:p>
          <a:p>
            <a:pPr marL="285750" indent="-285750">
              <a:buFont typeface="Arial" pitchFamily="34" charset="0"/>
              <a:buChar char="•"/>
            </a:pPr>
            <a:r>
              <a:rPr lang="de-AT" smtClean="0">
                <a:solidFill>
                  <a:schemeClr val="tx1">
                    <a:lumMod val="75000"/>
                    <a:lumOff val="25000"/>
                  </a:schemeClr>
                </a:solidFill>
              </a:rPr>
              <a:t>How </a:t>
            </a:r>
            <a:r>
              <a:rPr lang="de-AT" dirty="0" err="1" smtClean="0">
                <a:solidFill>
                  <a:schemeClr val="tx1">
                    <a:lumMod val="75000"/>
                    <a:lumOff val="25000"/>
                  </a:schemeClr>
                </a:solidFill>
              </a:rPr>
              <a:t>does</a:t>
            </a:r>
            <a:r>
              <a:rPr lang="de-AT" dirty="0" smtClean="0">
                <a:solidFill>
                  <a:schemeClr val="tx1">
                    <a:lumMod val="75000"/>
                    <a:lumOff val="25000"/>
                  </a:schemeClr>
                </a:solidFill>
              </a:rPr>
              <a:t> </a:t>
            </a:r>
            <a:r>
              <a:rPr lang="de-AT" dirty="0" err="1" smtClean="0">
                <a:solidFill>
                  <a:schemeClr val="tx1">
                    <a:lumMod val="75000"/>
                    <a:lumOff val="25000"/>
                  </a:schemeClr>
                </a:solidFill>
              </a:rPr>
              <a:t>each</a:t>
            </a:r>
            <a:r>
              <a:rPr lang="de-AT" dirty="0" smtClean="0">
                <a:solidFill>
                  <a:schemeClr val="tx1">
                    <a:lumMod val="75000"/>
                    <a:lumOff val="25000"/>
                  </a:schemeClr>
                </a:solidFill>
              </a:rPr>
              <a:t> </a:t>
            </a:r>
            <a:r>
              <a:rPr lang="de-AT" dirty="0" err="1" smtClean="0">
                <a:solidFill>
                  <a:schemeClr val="tx1">
                    <a:lumMod val="75000"/>
                    <a:lumOff val="25000"/>
                  </a:schemeClr>
                </a:solidFill>
              </a:rPr>
              <a:t>bit</a:t>
            </a:r>
            <a:r>
              <a:rPr lang="de-AT" dirty="0" smtClean="0">
                <a:solidFill>
                  <a:schemeClr val="tx1">
                    <a:lumMod val="75000"/>
                    <a:lumOff val="25000"/>
                  </a:schemeClr>
                </a:solidFill>
              </a:rPr>
              <a:t> </a:t>
            </a:r>
            <a:r>
              <a:rPr lang="de-AT" dirty="0" err="1" smtClean="0">
                <a:solidFill>
                  <a:schemeClr val="tx1">
                    <a:lumMod val="75000"/>
                    <a:lumOff val="25000"/>
                  </a:schemeClr>
                </a:solidFill>
              </a:rPr>
              <a:t>work</a:t>
            </a:r>
            <a:r>
              <a:rPr lang="de-AT" dirty="0" smtClean="0">
                <a:solidFill>
                  <a:schemeClr val="tx1">
                    <a:lumMod val="75000"/>
                    <a:lumOff val="25000"/>
                  </a:schemeClr>
                </a:solidFill>
              </a:rPr>
              <a:t>?</a:t>
            </a:r>
            <a:endParaRPr lang="de-AT" dirty="0">
              <a:solidFill>
                <a:schemeClr val="tx1">
                  <a:lumMod val="75000"/>
                  <a:lumOff val="25000"/>
                </a:schemeClr>
              </a:solidFill>
            </a:endParaRPr>
          </a:p>
        </p:txBody>
      </p:sp>
      <p:sp>
        <p:nvSpPr>
          <p:cNvPr id="19" name="Textfeld 18"/>
          <p:cNvSpPr txBox="1"/>
          <p:nvPr/>
        </p:nvSpPr>
        <p:spPr>
          <a:xfrm>
            <a:off x="4980790" y="5517232"/>
            <a:ext cx="1872208" cy="646331"/>
          </a:xfrm>
          <a:prstGeom prst="rect">
            <a:avLst/>
          </a:prstGeom>
          <a:noFill/>
        </p:spPr>
        <p:txBody>
          <a:bodyPr wrap="square" rtlCol="0">
            <a:spAutoFit/>
          </a:bodyPr>
          <a:lstStyle/>
          <a:p>
            <a:r>
              <a:rPr lang="de-AT" b="1" smtClean="0">
                <a:solidFill>
                  <a:schemeClr val="tx1">
                    <a:lumMod val="75000"/>
                    <a:lumOff val="25000"/>
                  </a:schemeClr>
                </a:solidFill>
              </a:rPr>
              <a:t>I</a:t>
            </a:r>
            <a:r>
              <a:rPr lang="de-AT" b="1" smtClean="0">
                <a:solidFill>
                  <a:schemeClr val="tx1">
                    <a:lumMod val="75000"/>
                    <a:lumOff val="25000"/>
                  </a:schemeClr>
                </a:solidFill>
              </a:rPr>
              <a:t>mplementation:</a:t>
            </a:r>
            <a:endParaRPr lang="de-AT" b="1" dirty="0" smtClean="0">
              <a:solidFill>
                <a:schemeClr val="tx1">
                  <a:lumMod val="75000"/>
                  <a:lumOff val="25000"/>
                </a:schemeClr>
              </a:solidFill>
            </a:endParaRPr>
          </a:p>
          <a:p>
            <a:pPr marL="285750" indent="-285750">
              <a:buFont typeface="Arial" pitchFamily="34" charset="0"/>
              <a:buChar char="•"/>
            </a:pPr>
            <a:r>
              <a:rPr lang="de-AT" smtClean="0">
                <a:solidFill>
                  <a:schemeClr val="tx1">
                    <a:lumMod val="75000"/>
                    <a:lumOff val="25000"/>
                  </a:schemeClr>
                </a:solidFill>
              </a:rPr>
              <a:t>With </a:t>
            </a:r>
            <a:r>
              <a:rPr lang="de-AT" dirty="0" err="1" smtClean="0">
                <a:solidFill>
                  <a:schemeClr val="tx1">
                    <a:lumMod val="75000"/>
                    <a:lumOff val="25000"/>
                  </a:schemeClr>
                </a:solidFill>
              </a:rPr>
              <a:t>what</a:t>
            </a:r>
            <a:r>
              <a:rPr lang="de-AT" dirty="0" smtClean="0">
                <a:solidFill>
                  <a:schemeClr val="tx1">
                    <a:lumMod val="75000"/>
                    <a:lumOff val="25000"/>
                  </a:schemeClr>
                </a:solidFill>
              </a:rPr>
              <a:t>?</a:t>
            </a:r>
            <a:endParaRPr lang="de-AT" dirty="0">
              <a:solidFill>
                <a:schemeClr val="tx1">
                  <a:lumMod val="75000"/>
                  <a:lumOff val="25000"/>
                </a:schemeClr>
              </a:solidFill>
            </a:endParaRPr>
          </a:p>
        </p:txBody>
      </p:sp>
      <p:sp>
        <p:nvSpPr>
          <p:cNvPr id="20" name="Textfeld 19"/>
          <p:cNvSpPr txBox="1"/>
          <p:nvPr/>
        </p:nvSpPr>
        <p:spPr>
          <a:xfrm>
            <a:off x="2087723" y="5352514"/>
            <a:ext cx="2081032" cy="1200329"/>
          </a:xfrm>
          <a:prstGeom prst="rect">
            <a:avLst/>
          </a:prstGeom>
          <a:noFill/>
        </p:spPr>
        <p:txBody>
          <a:bodyPr wrap="square" rtlCol="0">
            <a:spAutoFit/>
          </a:bodyPr>
          <a:lstStyle/>
          <a:p>
            <a:r>
              <a:rPr lang="de-AT" b="1" dirty="0" err="1">
                <a:solidFill>
                  <a:schemeClr val="tx1">
                    <a:lumMod val="75000"/>
                    <a:lumOff val="25000"/>
                  </a:schemeClr>
                </a:solidFill>
              </a:rPr>
              <a:t>S</a:t>
            </a:r>
            <a:r>
              <a:rPr lang="de-AT" b="1" smtClean="0">
                <a:solidFill>
                  <a:schemeClr val="tx1">
                    <a:lumMod val="75000"/>
                    <a:lumOff val="25000"/>
                  </a:schemeClr>
                </a:solidFill>
              </a:rPr>
              <a:t>olution </a:t>
            </a:r>
            <a:r>
              <a:rPr lang="de-AT" b="1" err="1" smtClean="0">
                <a:solidFill>
                  <a:schemeClr val="tx1">
                    <a:lumMod val="75000"/>
                    <a:lumOff val="25000"/>
                  </a:schemeClr>
                </a:solidFill>
              </a:rPr>
              <a:t>types</a:t>
            </a:r>
            <a:r>
              <a:rPr lang="de-AT" b="1" smtClean="0">
                <a:solidFill>
                  <a:schemeClr val="tx1">
                    <a:lumMod val="75000"/>
                    <a:lumOff val="25000"/>
                  </a:schemeClr>
                </a:solidFill>
              </a:rPr>
              <a:t> </a:t>
            </a:r>
            <a:r>
              <a:rPr lang="de-AT" b="1" smtClean="0">
                <a:solidFill>
                  <a:schemeClr val="tx1">
                    <a:lumMod val="75000"/>
                    <a:lumOff val="25000"/>
                  </a:schemeClr>
                </a:solidFill>
              </a:rPr>
              <a:t>and distribution:</a:t>
            </a:r>
            <a:endParaRPr lang="de-AT" b="1" dirty="0" smtClean="0">
              <a:solidFill>
                <a:schemeClr val="tx1">
                  <a:lumMod val="75000"/>
                  <a:lumOff val="25000"/>
                </a:schemeClr>
              </a:solidFill>
            </a:endParaRPr>
          </a:p>
          <a:p>
            <a:pPr marL="285750" indent="-285750">
              <a:buFont typeface="Arial" pitchFamily="34" charset="0"/>
              <a:buChar char="•"/>
            </a:pPr>
            <a:r>
              <a:rPr lang="de-AT" smtClean="0">
                <a:solidFill>
                  <a:schemeClr val="tx1">
                    <a:lumMod val="75000"/>
                    <a:lumOff val="25000"/>
                  </a:schemeClr>
                </a:solidFill>
              </a:rPr>
              <a:t>How </a:t>
            </a:r>
            <a:r>
              <a:rPr lang="de-AT" dirty="0" smtClean="0">
                <a:solidFill>
                  <a:schemeClr val="tx1">
                    <a:lumMod val="75000"/>
                    <a:lumOff val="25000"/>
                  </a:schemeClr>
                </a:solidFill>
              </a:rPr>
              <a:t>do </a:t>
            </a:r>
            <a:r>
              <a:rPr lang="de-AT" err="1" smtClean="0">
                <a:solidFill>
                  <a:schemeClr val="tx1">
                    <a:lumMod val="75000"/>
                    <a:lumOff val="25000"/>
                  </a:schemeClr>
                </a:solidFill>
              </a:rPr>
              <a:t>the</a:t>
            </a:r>
            <a:r>
              <a:rPr lang="de-AT" smtClean="0">
                <a:solidFill>
                  <a:schemeClr val="tx1">
                    <a:lumMod val="75000"/>
                    <a:lumOff val="25000"/>
                  </a:schemeClr>
                </a:solidFill>
              </a:rPr>
              <a:t> </a:t>
            </a:r>
            <a:r>
              <a:rPr lang="de-AT" smtClean="0">
                <a:solidFill>
                  <a:schemeClr val="tx1">
                    <a:lumMod val="75000"/>
                    <a:lumOff val="25000"/>
                  </a:schemeClr>
                </a:solidFill>
              </a:rPr>
              <a:t>parts work </a:t>
            </a:r>
            <a:r>
              <a:rPr lang="de-AT" dirty="0" err="1" smtClean="0">
                <a:solidFill>
                  <a:schemeClr val="tx1">
                    <a:lumMod val="75000"/>
                    <a:lumOff val="25000"/>
                  </a:schemeClr>
                </a:solidFill>
              </a:rPr>
              <a:t>together</a:t>
            </a:r>
            <a:r>
              <a:rPr lang="de-AT" dirty="0" smtClean="0">
                <a:solidFill>
                  <a:schemeClr val="tx1">
                    <a:lumMod val="75000"/>
                    <a:lumOff val="25000"/>
                  </a:schemeClr>
                </a:solidFill>
              </a:rPr>
              <a:t>?</a:t>
            </a:r>
            <a:endParaRPr lang="de-AT" dirty="0">
              <a:solidFill>
                <a:schemeClr val="tx1">
                  <a:lumMod val="75000"/>
                  <a:lumOff val="25000"/>
                </a:schemeClr>
              </a:solidFill>
            </a:endParaRPr>
          </a:p>
        </p:txBody>
      </p:sp>
      <p:grpSp>
        <p:nvGrpSpPr>
          <p:cNvPr id="91" name="Gruppieren 90"/>
          <p:cNvGrpSpPr/>
          <p:nvPr/>
        </p:nvGrpSpPr>
        <p:grpSpPr>
          <a:xfrm>
            <a:off x="1772620" y="2348880"/>
            <a:ext cx="5357468" cy="2899281"/>
            <a:chOff x="1772620" y="2348880"/>
            <a:chExt cx="5357468" cy="2899281"/>
          </a:xfrm>
        </p:grpSpPr>
        <p:grpSp>
          <p:nvGrpSpPr>
            <p:cNvPr id="29" name="Gruppieren 28"/>
            <p:cNvGrpSpPr/>
            <p:nvPr/>
          </p:nvGrpSpPr>
          <p:grpSpPr>
            <a:xfrm>
              <a:off x="3707904" y="3068960"/>
              <a:ext cx="1440160" cy="1008112"/>
              <a:chOff x="3491880" y="2996952"/>
              <a:chExt cx="1800200" cy="1296144"/>
            </a:xfrm>
          </p:grpSpPr>
          <p:sp>
            <p:nvSpPr>
              <p:cNvPr id="27" name="Rechteck 26"/>
              <p:cNvSpPr/>
              <p:nvPr/>
            </p:nvSpPr>
            <p:spPr>
              <a:xfrm>
                <a:off x="4067944" y="2996952"/>
                <a:ext cx="216024" cy="1224136"/>
              </a:xfrm>
              <a:prstGeom prst="rect">
                <a:avLst/>
              </a:prstGeom>
              <a:blipFill>
                <a:blip r:embed="rId4" cstate="print"/>
                <a:tile tx="0" ty="0" sx="100000" sy="100000" flip="none" algn="tl"/>
              </a:blip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Rechteck 23"/>
              <p:cNvSpPr/>
              <p:nvPr/>
            </p:nvSpPr>
            <p:spPr>
              <a:xfrm>
                <a:off x="4211960" y="3420616"/>
                <a:ext cx="216024" cy="792088"/>
              </a:xfrm>
              <a:prstGeom prst="rect">
                <a:avLst/>
              </a:prstGeom>
              <a:solidFill>
                <a:schemeClr val="bg1">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Rechteck 20"/>
              <p:cNvSpPr/>
              <p:nvPr/>
            </p:nvSpPr>
            <p:spPr>
              <a:xfrm>
                <a:off x="3707904" y="3780656"/>
                <a:ext cx="216024" cy="432048"/>
              </a:xfrm>
              <a:prstGeom prst="rect">
                <a:avLst/>
              </a:prstGeom>
              <a:solidFill>
                <a:schemeClr val="bg1">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Rechteck 21"/>
              <p:cNvSpPr/>
              <p:nvPr/>
            </p:nvSpPr>
            <p:spPr>
              <a:xfrm>
                <a:off x="3851920" y="3276600"/>
                <a:ext cx="216024" cy="936104"/>
              </a:xfrm>
              <a:prstGeom prst="rect">
                <a:avLst/>
              </a:prstGeom>
              <a:solidFill>
                <a:schemeClr val="bg1">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Rechteck 22"/>
              <p:cNvSpPr/>
              <p:nvPr/>
            </p:nvSpPr>
            <p:spPr>
              <a:xfrm>
                <a:off x="3995936" y="3772272"/>
                <a:ext cx="351656" cy="512440"/>
              </a:xfrm>
              <a:prstGeom prst="rect">
                <a:avLst/>
              </a:prstGeom>
              <a:solidFill>
                <a:schemeClr val="bg1">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Rechteck 24"/>
              <p:cNvSpPr/>
              <p:nvPr/>
            </p:nvSpPr>
            <p:spPr>
              <a:xfrm>
                <a:off x="4427984" y="3708648"/>
                <a:ext cx="351656" cy="512440"/>
              </a:xfrm>
              <a:prstGeom prst="rect">
                <a:avLst/>
              </a:prstGeom>
              <a:blipFill>
                <a:blip r:embed="rId4" cstate="print"/>
                <a:tile tx="0" ty="0" sx="100000" sy="100000" flip="none" algn="tl"/>
              </a:blip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Rechteck 25"/>
              <p:cNvSpPr/>
              <p:nvPr/>
            </p:nvSpPr>
            <p:spPr>
              <a:xfrm>
                <a:off x="3491880" y="4068688"/>
                <a:ext cx="360040" cy="224408"/>
              </a:xfrm>
              <a:prstGeom prst="rect">
                <a:avLst/>
              </a:prstGeom>
              <a:blipFill>
                <a:blip r:embed="rId4" cstate="print"/>
                <a:tile tx="0" ty="0" sx="100000" sy="100000" flip="none" algn="tl"/>
              </a:blip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Rechteck 27"/>
              <p:cNvSpPr/>
              <p:nvPr/>
            </p:nvSpPr>
            <p:spPr>
              <a:xfrm>
                <a:off x="4572000" y="4005064"/>
                <a:ext cx="720080" cy="224408"/>
              </a:xfrm>
              <a:prstGeom prst="rect">
                <a:avLst/>
              </a:prstGeom>
              <a:solidFill>
                <a:schemeClr val="bg1">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32" name="Textfeld 31"/>
            <p:cNvSpPr txBox="1"/>
            <p:nvPr/>
          </p:nvSpPr>
          <p:spPr>
            <a:xfrm>
              <a:off x="5580112" y="2996952"/>
              <a:ext cx="1549976" cy="646331"/>
            </a:xfrm>
            <a:prstGeom prst="rect">
              <a:avLst/>
            </a:prstGeom>
            <a:noFill/>
          </p:spPr>
          <p:txBody>
            <a:bodyPr wrap="none" rtlCol="0">
              <a:spAutoFit/>
            </a:bodyPr>
            <a:lstStyle/>
            <a:p>
              <a:r>
                <a:rPr lang="de-DE" dirty="0" err="1" smtClean="0">
                  <a:solidFill>
                    <a:schemeClr val="tx1">
                      <a:lumMod val="85000"/>
                      <a:lumOff val="15000"/>
                    </a:schemeClr>
                  </a:solidFill>
                </a:rPr>
                <a:t>computational</a:t>
              </a:r>
              <a:endParaRPr lang="de-DE" dirty="0" smtClean="0">
                <a:solidFill>
                  <a:schemeClr val="tx1">
                    <a:lumMod val="85000"/>
                    <a:lumOff val="15000"/>
                  </a:schemeClr>
                </a:solidFill>
              </a:endParaRPr>
            </a:p>
            <a:p>
              <a:pPr algn="ctr"/>
              <a:r>
                <a:rPr lang="de-DE" dirty="0" err="1" smtClean="0">
                  <a:solidFill>
                    <a:schemeClr val="tx1">
                      <a:lumMod val="85000"/>
                      <a:lumOff val="15000"/>
                    </a:schemeClr>
                  </a:solidFill>
                </a:rPr>
                <a:t>viewpoint</a:t>
              </a:r>
              <a:endParaRPr lang="de-DE" dirty="0">
                <a:solidFill>
                  <a:schemeClr val="tx1">
                    <a:lumMod val="85000"/>
                    <a:lumOff val="15000"/>
                  </a:schemeClr>
                </a:solidFill>
              </a:endParaRPr>
            </a:p>
          </p:txBody>
        </p:sp>
        <p:sp>
          <p:nvSpPr>
            <p:cNvPr id="33" name="Textfeld 32"/>
            <p:cNvSpPr txBox="1"/>
            <p:nvPr/>
          </p:nvSpPr>
          <p:spPr>
            <a:xfrm>
              <a:off x="1772620" y="2916560"/>
              <a:ext cx="1292020" cy="646331"/>
            </a:xfrm>
            <a:prstGeom prst="rect">
              <a:avLst/>
            </a:prstGeom>
            <a:noFill/>
          </p:spPr>
          <p:txBody>
            <a:bodyPr wrap="none" rtlCol="0">
              <a:spAutoFit/>
            </a:bodyPr>
            <a:lstStyle/>
            <a:p>
              <a:r>
                <a:rPr lang="de-DE" dirty="0" err="1" smtClean="0">
                  <a:solidFill>
                    <a:schemeClr val="tx1">
                      <a:lumMod val="85000"/>
                      <a:lumOff val="15000"/>
                    </a:schemeClr>
                  </a:solidFill>
                </a:rPr>
                <a:t>information</a:t>
              </a:r>
              <a:endParaRPr lang="de-DE" dirty="0" smtClean="0">
                <a:solidFill>
                  <a:schemeClr val="tx1">
                    <a:lumMod val="85000"/>
                    <a:lumOff val="15000"/>
                  </a:schemeClr>
                </a:solidFill>
              </a:endParaRPr>
            </a:p>
            <a:p>
              <a:pPr algn="ctr"/>
              <a:r>
                <a:rPr lang="de-DE" dirty="0" err="1" smtClean="0">
                  <a:solidFill>
                    <a:schemeClr val="tx1">
                      <a:lumMod val="85000"/>
                      <a:lumOff val="15000"/>
                    </a:schemeClr>
                  </a:solidFill>
                </a:rPr>
                <a:t>viewpoint</a:t>
              </a:r>
              <a:endParaRPr lang="de-DE" dirty="0">
                <a:solidFill>
                  <a:schemeClr val="tx1">
                    <a:lumMod val="85000"/>
                    <a:lumOff val="15000"/>
                  </a:schemeClr>
                </a:solidFill>
              </a:endParaRPr>
            </a:p>
          </p:txBody>
        </p:sp>
        <p:sp>
          <p:nvSpPr>
            <p:cNvPr id="34" name="Textfeld 33"/>
            <p:cNvSpPr txBox="1"/>
            <p:nvPr/>
          </p:nvSpPr>
          <p:spPr>
            <a:xfrm>
              <a:off x="2589972" y="4601830"/>
              <a:ext cx="1300356" cy="646331"/>
            </a:xfrm>
            <a:prstGeom prst="rect">
              <a:avLst/>
            </a:prstGeom>
            <a:noFill/>
          </p:spPr>
          <p:txBody>
            <a:bodyPr wrap="none" rtlCol="0">
              <a:spAutoFit/>
            </a:bodyPr>
            <a:lstStyle/>
            <a:p>
              <a:r>
                <a:rPr lang="de-DE" dirty="0" err="1" smtClean="0">
                  <a:solidFill>
                    <a:schemeClr val="tx1">
                      <a:lumMod val="85000"/>
                      <a:lumOff val="15000"/>
                    </a:schemeClr>
                  </a:solidFill>
                </a:rPr>
                <a:t>engineering</a:t>
              </a:r>
              <a:endParaRPr lang="de-DE" dirty="0" smtClean="0">
                <a:solidFill>
                  <a:schemeClr val="tx1">
                    <a:lumMod val="85000"/>
                    <a:lumOff val="15000"/>
                  </a:schemeClr>
                </a:solidFill>
              </a:endParaRPr>
            </a:p>
            <a:p>
              <a:pPr algn="ctr"/>
              <a:r>
                <a:rPr lang="de-DE" dirty="0" err="1" smtClean="0">
                  <a:solidFill>
                    <a:schemeClr val="tx1">
                      <a:lumMod val="85000"/>
                      <a:lumOff val="15000"/>
                    </a:schemeClr>
                  </a:solidFill>
                </a:rPr>
                <a:t>viewpoint</a:t>
              </a:r>
              <a:endParaRPr lang="de-DE" dirty="0">
                <a:solidFill>
                  <a:schemeClr val="tx1">
                    <a:lumMod val="85000"/>
                    <a:lumOff val="15000"/>
                  </a:schemeClr>
                </a:solidFill>
              </a:endParaRPr>
            </a:p>
          </p:txBody>
        </p:sp>
        <p:sp>
          <p:nvSpPr>
            <p:cNvPr id="35" name="Textfeld 34"/>
            <p:cNvSpPr txBox="1"/>
            <p:nvPr/>
          </p:nvSpPr>
          <p:spPr>
            <a:xfrm>
              <a:off x="5218488" y="4599709"/>
              <a:ext cx="1225720" cy="646331"/>
            </a:xfrm>
            <a:prstGeom prst="rect">
              <a:avLst/>
            </a:prstGeom>
            <a:noFill/>
          </p:spPr>
          <p:txBody>
            <a:bodyPr wrap="none" rtlCol="0">
              <a:spAutoFit/>
            </a:bodyPr>
            <a:lstStyle/>
            <a:p>
              <a:r>
                <a:rPr lang="de-DE" dirty="0" err="1" smtClean="0">
                  <a:solidFill>
                    <a:schemeClr val="tx1">
                      <a:lumMod val="85000"/>
                      <a:lumOff val="15000"/>
                    </a:schemeClr>
                  </a:solidFill>
                </a:rPr>
                <a:t>technology</a:t>
              </a:r>
              <a:endParaRPr lang="de-DE" dirty="0" smtClean="0">
                <a:solidFill>
                  <a:schemeClr val="tx1">
                    <a:lumMod val="85000"/>
                    <a:lumOff val="15000"/>
                  </a:schemeClr>
                </a:solidFill>
              </a:endParaRPr>
            </a:p>
            <a:p>
              <a:pPr algn="ctr"/>
              <a:r>
                <a:rPr lang="de-DE" dirty="0" err="1" smtClean="0">
                  <a:solidFill>
                    <a:schemeClr val="tx1">
                      <a:lumMod val="85000"/>
                      <a:lumOff val="15000"/>
                    </a:schemeClr>
                  </a:solidFill>
                </a:rPr>
                <a:t>viewpoint</a:t>
              </a:r>
              <a:endParaRPr lang="de-DE" dirty="0">
                <a:solidFill>
                  <a:schemeClr val="tx1">
                    <a:lumMod val="85000"/>
                    <a:lumOff val="15000"/>
                  </a:schemeClr>
                </a:solidFill>
              </a:endParaRPr>
            </a:p>
          </p:txBody>
        </p:sp>
        <p:cxnSp>
          <p:nvCxnSpPr>
            <p:cNvPr id="37" name="Gerade Verbindung mit Pfeil 36"/>
            <p:cNvCxnSpPr/>
            <p:nvPr/>
          </p:nvCxnSpPr>
          <p:spPr>
            <a:xfrm flipV="1">
              <a:off x="2843808" y="2348880"/>
              <a:ext cx="792088" cy="432048"/>
            </a:xfrm>
            <a:prstGeom prst="straightConnector1">
              <a:avLst/>
            </a:prstGeom>
            <a:ln w="19050">
              <a:solidFill>
                <a:schemeClr val="tx1">
                  <a:lumMod val="95000"/>
                  <a:lumOff val="5000"/>
                </a:schemeClr>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8" name="Gerade Verbindung mit Pfeil 37"/>
            <p:cNvCxnSpPr/>
            <p:nvPr/>
          </p:nvCxnSpPr>
          <p:spPr>
            <a:xfrm flipV="1">
              <a:off x="6012160" y="3789040"/>
              <a:ext cx="288032" cy="648072"/>
            </a:xfrm>
            <a:prstGeom prst="straightConnector1">
              <a:avLst/>
            </a:prstGeom>
            <a:ln w="19050">
              <a:solidFill>
                <a:schemeClr val="tx1">
                  <a:lumMod val="95000"/>
                  <a:lumOff val="5000"/>
                </a:schemeClr>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9" name="Gerade Verbindung mit Pfeil 38"/>
            <p:cNvCxnSpPr/>
            <p:nvPr/>
          </p:nvCxnSpPr>
          <p:spPr>
            <a:xfrm>
              <a:off x="4139952" y="4941168"/>
              <a:ext cx="792088" cy="0"/>
            </a:xfrm>
            <a:prstGeom prst="straightConnector1">
              <a:avLst/>
            </a:prstGeom>
            <a:ln w="19050">
              <a:solidFill>
                <a:schemeClr val="tx1">
                  <a:lumMod val="95000"/>
                  <a:lumOff val="5000"/>
                </a:schemeClr>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0" name="Gerade Verbindung mit Pfeil 39"/>
            <p:cNvCxnSpPr/>
            <p:nvPr/>
          </p:nvCxnSpPr>
          <p:spPr>
            <a:xfrm>
              <a:off x="5292080" y="2420888"/>
              <a:ext cx="720080" cy="432048"/>
            </a:xfrm>
            <a:prstGeom prst="straightConnector1">
              <a:avLst/>
            </a:prstGeom>
            <a:ln w="19050">
              <a:solidFill>
                <a:schemeClr val="tx1">
                  <a:lumMod val="95000"/>
                  <a:lumOff val="5000"/>
                </a:schemeClr>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3" name="Gerade Verbindung mit Pfeil 42"/>
            <p:cNvCxnSpPr/>
            <p:nvPr/>
          </p:nvCxnSpPr>
          <p:spPr>
            <a:xfrm flipH="1" flipV="1">
              <a:off x="2555776" y="3717032"/>
              <a:ext cx="288032" cy="720080"/>
            </a:xfrm>
            <a:prstGeom prst="straightConnector1">
              <a:avLst/>
            </a:prstGeom>
            <a:ln w="19050">
              <a:solidFill>
                <a:schemeClr val="tx1">
                  <a:lumMod val="95000"/>
                  <a:lumOff val="5000"/>
                </a:schemeClr>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3" name="Gerade Verbindung mit Pfeil 72"/>
            <p:cNvCxnSpPr/>
            <p:nvPr/>
          </p:nvCxnSpPr>
          <p:spPr>
            <a:xfrm>
              <a:off x="3275856" y="3356992"/>
              <a:ext cx="432048" cy="144016"/>
            </a:xfrm>
            <a:prstGeom prst="straightConnector1">
              <a:avLst/>
            </a:prstGeom>
            <a:ln w="19050">
              <a:solidFill>
                <a:schemeClr val="tx1">
                  <a:lumMod val="95000"/>
                  <a:lumOff val="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74" name="Gerade Verbindung mit Pfeil 73"/>
            <p:cNvCxnSpPr/>
            <p:nvPr/>
          </p:nvCxnSpPr>
          <p:spPr>
            <a:xfrm>
              <a:off x="4427984" y="2636912"/>
              <a:ext cx="0" cy="432048"/>
            </a:xfrm>
            <a:prstGeom prst="straightConnector1">
              <a:avLst/>
            </a:prstGeom>
            <a:ln w="19050">
              <a:solidFill>
                <a:schemeClr val="tx1">
                  <a:lumMod val="95000"/>
                  <a:lumOff val="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77" name="Gerade Verbindung mit Pfeil 76"/>
            <p:cNvCxnSpPr/>
            <p:nvPr/>
          </p:nvCxnSpPr>
          <p:spPr>
            <a:xfrm flipH="1">
              <a:off x="5004048" y="3356992"/>
              <a:ext cx="432048" cy="216024"/>
            </a:xfrm>
            <a:prstGeom prst="straightConnector1">
              <a:avLst/>
            </a:prstGeom>
            <a:ln w="19050">
              <a:solidFill>
                <a:schemeClr val="tx1">
                  <a:lumMod val="95000"/>
                  <a:lumOff val="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82" name="Gerade Verbindung mit Pfeil 81"/>
            <p:cNvCxnSpPr/>
            <p:nvPr/>
          </p:nvCxnSpPr>
          <p:spPr>
            <a:xfrm flipV="1">
              <a:off x="3275856" y="4149080"/>
              <a:ext cx="360040" cy="288032"/>
            </a:xfrm>
            <a:prstGeom prst="straightConnector1">
              <a:avLst/>
            </a:prstGeom>
            <a:ln w="19050">
              <a:solidFill>
                <a:schemeClr val="tx1">
                  <a:lumMod val="95000"/>
                  <a:lumOff val="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86" name="Gerade Verbindung mit Pfeil 85"/>
            <p:cNvCxnSpPr/>
            <p:nvPr/>
          </p:nvCxnSpPr>
          <p:spPr>
            <a:xfrm>
              <a:off x="5076056" y="4149080"/>
              <a:ext cx="288032" cy="360040"/>
            </a:xfrm>
            <a:prstGeom prst="straightConnector1">
              <a:avLst/>
            </a:prstGeom>
            <a:ln w="19050">
              <a:solidFill>
                <a:schemeClr val="tx1">
                  <a:lumMod val="95000"/>
                  <a:lumOff val="5000"/>
                </a:schemeClr>
              </a:solidFill>
              <a:prstDash val="sysDash"/>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89" name="Textfeld 88"/>
            <p:cNvSpPr txBox="1"/>
            <p:nvPr/>
          </p:nvSpPr>
          <p:spPr>
            <a:xfrm>
              <a:off x="3851920" y="4077072"/>
              <a:ext cx="986104" cy="461665"/>
            </a:xfrm>
            <a:prstGeom prst="rect">
              <a:avLst/>
            </a:prstGeom>
            <a:noFill/>
          </p:spPr>
          <p:txBody>
            <a:bodyPr wrap="none" rtlCol="0">
              <a:spAutoFit/>
            </a:bodyPr>
            <a:lstStyle/>
            <a:p>
              <a:pPr algn="ctr"/>
              <a:r>
                <a:rPr lang="de-DE" sz="1200" dirty="0" err="1" smtClean="0"/>
                <a:t>system</a:t>
              </a:r>
              <a:r>
                <a:rPr lang="de-DE" sz="1200" dirty="0" smtClean="0"/>
                <a:t> &amp;</a:t>
              </a:r>
              <a:br>
                <a:rPr lang="de-DE" sz="1200" dirty="0" smtClean="0"/>
              </a:br>
              <a:r>
                <a:rPr lang="de-DE" sz="1200" dirty="0" err="1" smtClean="0"/>
                <a:t>environment</a:t>
              </a:r>
              <a:endParaRPr lang="de-DE" sz="1200" dirty="0"/>
            </a:p>
          </p:txBody>
        </p:sp>
      </p:grpSp>
      <p:sp>
        <p:nvSpPr>
          <p:cNvPr id="90" name="Textfeld 89"/>
          <p:cNvSpPr txBox="1"/>
          <p:nvPr/>
        </p:nvSpPr>
        <p:spPr>
          <a:xfrm>
            <a:off x="3923928" y="1844824"/>
            <a:ext cx="1179425" cy="646331"/>
          </a:xfrm>
          <a:prstGeom prst="rect">
            <a:avLst/>
          </a:prstGeom>
          <a:noFill/>
        </p:spPr>
        <p:txBody>
          <a:bodyPr wrap="none" rtlCol="0">
            <a:spAutoFit/>
          </a:bodyPr>
          <a:lstStyle/>
          <a:p>
            <a:r>
              <a:rPr lang="de-DE" dirty="0" err="1" smtClean="0">
                <a:solidFill>
                  <a:schemeClr val="tx1">
                    <a:lumMod val="85000"/>
                    <a:lumOff val="15000"/>
                  </a:schemeClr>
                </a:solidFill>
              </a:rPr>
              <a:t>enterprise</a:t>
            </a:r>
            <a:endParaRPr lang="de-DE" dirty="0" smtClean="0">
              <a:solidFill>
                <a:schemeClr val="tx1">
                  <a:lumMod val="85000"/>
                  <a:lumOff val="15000"/>
                </a:schemeClr>
              </a:solidFill>
            </a:endParaRPr>
          </a:p>
          <a:p>
            <a:pPr algn="ctr"/>
            <a:r>
              <a:rPr lang="de-DE" dirty="0" err="1" smtClean="0">
                <a:solidFill>
                  <a:schemeClr val="tx1">
                    <a:lumMod val="85000"/>
                    <a:lumOff val="15000"/>
                  </a:schemeClr>
                </a:solidFill>
              </a:rPr>
              <a:t>viewpoint</a:t>
            </a:r>
            <a:endParaRPr lang="de-DE" dirty="0">
              <a:solidFill>
                <a:schemeClr val="tx1">
                  <a:lumMod val="85000"/>
                  <a:lumOff val="15000"/>
                </a:schemeClr>
              </a:solidFill>
            </a:endParaRPr>
          </a:p>
        </p:txBody>
      </p:sp>
      <p:sp>
        <p:nvSpPr>
          <p:cNvPr id="16" name="Ellipse 15"/>
          <p:cNvSpPr/>
          <p:nvPr/>
        </p:nvSpPr>
        <p:spPr>
          <a:xfrm>
            <a:off x="3923928" y="1907540"/>
            <a:ext cx="1224136" cy="288032"/>
          </a:xfrm>
          <a:prstGeom prst="ellipse">
            <a:avLst/>
          </a:prstGeom>
          <a:solidFill>
            <a:srgbClr val="E3B0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5" name="Textfeld 14"/>
          <p:cNvSpPr txBox="1"/>
          <p:nvPr/>
        </p:nvSpPr>
        <p:spPr>
          <a:xfrm>
            <a:off x="4067944" y="1835532"/>
            <a:ext cx="1080120" cy="369332"/>
          </a:xfrm>
          <a:prstGeom prst="rect">
            <a:avLst/>
          </a:prstGeom>
          <a:noFill/>
          <a:ln>
            <a:noFill/>
          </a:ln>
        </p:spPr>
        <p:txBody>
          <a:bodyPr wrap="square" rtlCol="0">
            <a:spAutoFit/>
          </a:bodyPr>
          <a:lstStyle/>
          <a:p>
            <a:r>
              <a:rPr lang="de-AT" dirty="0" err="1" smtClean="0">
                <a:solidFill>
                  <a:schemeClr val="tx1">
                    <a:lumMod val="85000"/>
                    <a:lumOff val="15000"/>
                  </a:schemeClr>
                </a:solidFill>
              </a:rPr>
              <a:t>science</a:t>
            </a:r>
            <a:endParaRPr lang="de-AT" dirty="0">
              <a:solidFill>
                <a:schemeClr val="tx1">
                  <a:lumMod val="85000"/>
                  <a:lumOff val="15000"/>
                </a:schemeClr>
              </a:solidFill>
            </a:endParaRPr>
          </a:p>
        </p:txBody>
      </p:sp>
      <p:sp>
        <p:nvSpPr>
          <p:cNvPr id="46" name="Espace réservé du numéro de diapositive 5"/>
          <p:cNvSpPr>
            <a:spLocks noGrp="1"/>
          </p:cNvSpPr>
          <p:nvPr>
            <p:ph type="sldNum" sz="quarter" idx="12"/>
          </p:nvPr>
        </p:nvSpPr>
        <p:spPr bwMode="auto">
          <a:xfrm>
            <a:off x="6553200" y="6376243"/>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5"/>
              </a:buBlip>
              <a:defRPr sz="1600">
                <a:solidFill>
                  <a:srgbClr val="1A171B"/>
                </a:solidFill>
                <a:latin typeface="Century Gothic" pitchFamily="34" charset="0"/>
              </a:defRPr>
            </a:lvl6pPr>
            <a:lvl7pPr eaLnBrk="0" fontAlgn="base" hangingPunct="0">
              <a:spcAft>
                <a:spcPct val="0"/>
              </a:spcAft>
              <a:buSzPct val="75000"/>
              <a:buBlip>
                <a:blip r:embed="rId5"/>
              </a:buBlip>
              <a:defRPr sz="1600">
                <a:solidFill>
                  <a:srgbClr val="1A171B"/>
                </a:solidFill>
                <a:latin typeface="Century Gothic" pitchFamily="34" charset="0"/>
              </a:defRPr>
            </a:lvl7pPr>
            <a:lvl8pPr eaLnBrk="0" fontAlgn="base" hangingPunct="0">
              <a:spcAft>
                <a:spcPct val="0"/>
              </a:spcAft>
              <a:buSzPct val="75000"/>
              <a:buBlip>
                <a:blip r:embed="rId5"/>
              </a:buBlip>
              <a:defRPr sz="1600">
                <a:solidFill>
                  <a:srgbClr val="1A171B"/>
                </a:solidFill>
                <a:latin typeface="Century Gothic" pitchFamily="34" charset="0"/>
              </a:defRPr>
            </a:lvl8pPr>
            <a:lvl9pPr eaLnBrk="0" fontAlgn="base" hangingPunct="0">
              <a:spcAft>
                <a:spcPct val="0"/>
              </a:spcAft>
              <a:buSzPct val="75000"/>
              <a:buBlip>
                <a:blip r:embed="rId5"/>
              </a:buBlip>
              <a:defRPr sz="1600">
                <a:solidFill>
                  <a:srgbClr val="1A171B"/>
                </a:solidFill>
                <a:latin typeface="Century Gothic" pitchFamily="34" charset="0"/>
              </a:defRPr>
            </a:lvl9pPr>
          </a:lstStyle>
          <a:p>
            <a:fld id="{23E38AF2-209B-4B4E-8A59-08B2283C74DF}" type="slidenum">
              <a:rPr lang="fr-FR" altLang="en-US" sz="1200" b="0">
                <a:solidFill>
                  <a:srgbClr val="595959"/>
                </a:solidFill>
              </a:rPr>
              <a:pPr/>
              <a:t>5</a:t>
            </a:fld>
            <a:endParaRPr lang="fr-FR" altLang="en-US" sz="1200" b="0" dirty="0">
              <a:solidFill>
                <a:srgbClr val="595959"/>
              </a:solidFill>
            </a:endParaRPr>
          </a:p>
        </p:txBody>
      </p:sp>
      <p:sp>
        <p:nvSpPr>
          <p:cNvPr id="47" name="Espace réservé de la date 3"/>
          <p:cNvSpPr>
            <a:spLocks noGrp="1"/>
          </p:cNvSpPr>
          <p:nvPr>
            <p:ph type="dt" sz="half" idx="4294967295"/>
          </p:nvPr>
        </p:nvSpPr>
        <p:spPr bwMode="auto">
          <a:xfrm>
            <a:off x="710208" y="6376243"/>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5"/>
              </a:buBlip>
              <a:defRPr sz="1600">
                <a:solidFill>
                  <a:srgbClr val="1A171B"/>
                </a:solidFill>
                <a:latin typeface="Century Gothic" pitchFamily="34" charset="0"/>
              </a:defRPr>
            </a:lvl6pPr>
            <a:lvl7pPr eaLnBrk="0" fontAlgn="base" hangingPunct="0">
              <a:spcAft>
                <a:spcPct val="0"/>
              </a:spcAft>
              <a:buSzPct val="75000"/>
              <a:buBlip>
                <a:blip r:embed="rId5"/>
              </a:buBlip>
              <a:defRPr sz="1600">
                <a:solidFill>
                  <a:srgbClr val="1A171B"/>
                </a:solidFill>
                <a:latin typeface="Century Gothic" pitchFamily="34" charset="0"/>
              </a:defRPr>
            </a:lvl7pPr>
            <a:lvl8pPr eaLnBrk="0" fontAlgn="base" hangingPunct="0">
              <a:spcAft>
                <a:spcPct val="0"/>
              </a:spcAft>
              <a:buSzPct val="75000"/>
              <a:buBlip>
                <a:blip r:embed="rId5"/>
              </a:buBlip>
              <a:defRPr sz="1600">
                <a:solidFill>
                  <a:srgbClr val="1A171B"/>
                </a:solidFill>
                <a:latin typeface="Century Gothic" pitchFamily="34" charset="0"/>
              </a:defRPr>
            </a:lvl8pPr>
            <a:lvl9pPr eaLnBrk="0" fontAlgn="base" hangingPunct="0">
              <a:spcAft>
                <a:spcPct val="0"/>
              </a:spcAft>
              <a:buSzPct val="75000"/>
              <a:buBlip>
                <a:blip r:embed="rId5"/>
              </a:buBlip>
              <a:defRPr sz="1600">
                <a:solidFill>
                  <a:srgbClr val="1A171B"/>
                </a:solidFill>
                <a:latin typeface="Century Gothic" pitchFamily="34" charset="0"/>
              </a:defRPr>
            </a:lvl9pPr>
          </a:lstStyle>
          <a:p>
            <a:fld id="{1F8ECFE6-21CB-48E5-8CB8-14FEEE1ACAF5}" type="datetime1">
              <a:rPr lang="fr-FR" altLang="en-US" sz="1200" b="0">
                <a:solidFill>
                  <a:srgbClr val="595959"/>
                </a:solidFill>
              </a:rPr>
              <a:pPr/>
              <a:t>19/11/2013</a:t>
            </a:fld>
            <a:endParaRPr lang="fr-FR" altLang="en-US" sz="1200" b="0" dirty="0">
              <a:solidFill>
                <a:srgbClr val="595959"/>
              </a:solidFill>
            </a:endParaRPr>
          </a:p>
        </p:txBody>
      </p:sp>
    </p:spTree>
    <p:custDataLst>
      <p:tags r:id="rId1"/>
    </p:custDataLst>
    <p:extLst>
      <p:ext uri="{BB962C8B-B14F-4D97-AF65-F5344CB8AC3E}">
        <p14:creationId xmlns:p14="http://schemas.microsoft.com/office/powerpoint/2010/main" val="2516054804"/>
      </p:ext>
    </p:extLst>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circle(in)">
                                      <p:cBhvr>
                                        <p:cTn id="7" dur="2000"/>
                                        <p:tgtEl>
                                          <p:spTgt spid="91"/>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90"/>
                                        </p:tgtEl>
                                        <p:attrNameLst>
                                          <p:attrName>style.visibility</p:attrName>
                                        </p:attrNameLst>
                                      </p:cBhvr>
                                      <p:to>
                                        <p:strVal val="visible"/>
                                      </p:to>
                                    </p:set>
                                    <p:animEffect transition="in" filter="circle(in)">
                                      <p:cBhvr>
                                        <p:cTn id="10" dur="2000"/>
                                        <p:tgtEl>
                                          <p:spTgt spid="90"/>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22" presetClass="entr" presetSubtype="1"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up)">
                                      <p:cBhvr>
                                        <p:cTn id="17" dur="5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childTnLst>
                                </p:cTn>
                              </p:par>
                              <p:par>
                                <p:cTn id="22" presetID="22" presetClass="entr" presetSubtype="1"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wipe(up)">
                                      <p:cBhvr>
                                        <p:cTn id="24" dur="50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childTnLst>
                                </p:cTn>
                              </p:par>
                              <p:par>
                                <p:cTn id="29" presetID="22" presetClass="entr" presetSubtype="1"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up)">
                                      <p:cBhvr>
                                        <p:cTn id="31" dur="5000"/>
                                        <p:tgtEl>
                                          <p:spTgt spid="18"/>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childTnLst>
                                </p:cTn>
                              </p:par>
                              <p:par>
                                <p:cTn id="36" presetID="22" presetClass="entr" presetSubtype="1"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wipe(up)">
                                      <p:cBhvr>
                                        <p:cTn id="38" dur="5000"/>
                                        <p:tgtEl>
                                          <p:spTgt spid="20"/>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childTnLst>
                                </p:cTn>
                              </p:par>
                              <p:par>
                                <p:cTn id="43" presetID="22" presetClass="entr" presetSubtype="1"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up)">
                                      <p:cBhvr>
                                        <p:cTn id="45" dur="5000"/>
                                        <p:tgtEl>
                                          <p:spTgt spid="19"/>
                                        </p:tgtEl>
                                      </p:cBhvr>
                                    </p:animEffec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12"/>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15"/>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14"/>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13"/>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 presetClass="exit" presetSubtype="0" fill="hold" grpId="1" nodeType="clickEffect">
                                  <p:stCondLst>
                                    <p:cond delay="0"/>
                                  </p:stCondLst>
                                  <p:childTnLst>
                                    <p:set>
                                      <p:cBhvr>
                                        <p:cTn id="67" dur="1" fill="hold">
                                          <p:stCondLst>
                                            <p:cond delay="0"/>
                                          </p:stCondLst>
                                        </p:cTn>
                                        <p:tgtEl>
                                          <p:spTgt spid="9"/>
                                        </p:tgtEl>
                                        <p:attrNameLst>
                                          <p:attrName>style.visibility</p:attrName>
                                        </p:attrNameLst>
                                      </p:cBhvr>
                                      <p:to>
                                        <p:strVal val="hidden"/>
                                      </p:to>
                                    </p:set>
                                  </p:childTnLst>
                                </p:cTn>
                              </p:par>
                            </p:childTnLst>
                          </p:cTn>
                        </p:par>
                      </p:childTnLst>
                    </p:cTn>
                  </p:par>
                  <p:par>
                    <p:cTn id="68" fill="hold">
                      <p:stCondLst>
                        <p:cond delay="indefinite"/>
                      </p:stCondLst>
                      <p:childTnLst>
                        <p:par>
                          <p:cTn id="69" fill="hold">
                            <p:stCondLst>
                              <p:cond delay="0"/>
                            </p:stCondLst>
                            <p:childTnLst>
                              <p:par>
                                <p:cTn id="70" presetID="1" presetClass="exit" presetSubtype="0" fill="hold" grpId="1" nodeType="clickEffect">
                                  <p:stCondLst>
                                    <p:cond delay="0"/>
                                  </p:stCondLst>
                                  <p:childTnLst>
                                    <p:set>
                                      <p:cBhvr>
                                        <p:cTn id="71"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14" grpId="0" animBg="1"/>
      <p:bldP spid="10" grpId="0" animBg="1"/>
      <p:bldP spid="12" grpId="0" animBg="1"/>
      <p:bldP spid="6" grpId="0" animBg="1"/>
      <p:bldP spid="8" grpId="0" animBg="1"/>
      <p:bldP spid="8" grpId="1" animBg="1"/>
      <p:bldP spid="9" grpId="0" animBg="1"/>
      <p:bldP spid="9" grpId="1" animBg="1"/>
      <p:bldP spid="4" grpId="0"/>
      <p:bldP spid="17" grpId="0"/>
      <p:bldP spid="18" grpId="0"/>
      <p:bldP spid="19" grpId="0"/>
      <p:bldP spid="20" grpId="0"/>
      <p:bldP spid="90" grpId="0"/>
      <p:bldP spid="16" grpId="0" animBg="1"/>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3200" b="1" dirty="0" smtClean="0">
                <a:solidFill>
                  <a:schemeClr val="tx1">
                    <a:lumMod val="85000"/>
                    <a:lumOff val="15000"/>
                  </a:schemeClr>
                </a:solidFill>
                <a:latin typeface="Century Gothic" pitchFamily="34" charset="0"/>
                <a:ea typeface="ＭＳ Ｐゴシック" charset="0"/>
                <a:cs typeface="ＭＳ Ｐゴシック" charset="0"/>
              </a:rPr>
              <a:t>ENVRI RM: a minimal model </a:t>
            </a:r>
            <a:r>
              <a:rPr lang="de-DE" sz="1800" b="1" dirty="0" smtClean="0">
                <a:solidFill>
                  <a:schemeClr val="tx1">
                    <a:lumMod val="85000"/>
                    <a:lumOff val="15000"/>
                  </a:schemeClr>
                </a:solidFill>
                <a:latin typeface="Century Gothic" pitchFamily="34" charset="0"/>
                <a:ea typeface="ＭＳ Ｐゴシック" charset="0"/>
                <a:cs typeface="ＭＳ Ｐゴシック" charset="0"/>
              </a:rPr>
              <a:t>(</a:t>
            </a:r>
            <a:r>
              <a:rPr lang="de-DE" sz="1800" b="1" dirty="0" err="1" smtClean="0">
                <a:solidFill>
                  <a:schemeClr val="tx1">
                    <a:lumMod val="85000"/>
                    <a:lumOff val="15000"/>
                  </a:schemeClr>
                </a:solidFill>
                <a:latin typeface="Century Gothic" pitchFamily="34" charset="0"/>
                <a:ea typeface="ＭＳ Ｐゴシック" charset="0"/>
                <a:cs typeface="ＭＳ Ｐゴシック" charset="0"/>
              </a:rPr>
              <a:t>at</a:t>
            </a:r>
            <a:r>
              <a:rPr lang="de-DE" sz="1800" b="1" dirty="0" smtClean="0">
                <a:solidFill>
                  <a:schemeClr val="tx1">
                    <a:lumMod val="85000"/>
                    <a:lumOff val="15000"/>
                  </a:schemeClr>
                </a:solidFill>
                <a:latin typeface="Century Gothic" pitchFamily="34" charset="0"/>
                <a:ea typeface="ＭＳ Ｐゴシック" charset="0"/>
                <a:cs typeface="ＭＳ Ｐゴシック" charset="0"/>
              </a:rPr>
              <a:t> </a:t>
            </a:r>
            <a:r>
              <a:rPr lang="de-DE" sz="1800" b="1" dirty="0" err="1" smtClean="0">
                <a:solidFill>
                  <a:schemeClr val="tx1">
                    <a:lumMod val="85000"/>
                    <a:lumOff val="15000"/>
                  </a:schemeClr>
                </a:solidFill>
                <a:latin typeface="Century Gothic" pitchFamily="34" charset="0"/>
                <a:ea typeface="ＭＳ Ｐゴシック" charset="0"/>
                <a:cs typeface="ＭＳ Ｐゴシック" charset="0"/>
              </a:rPr>
              <a:t>this</a:t>
            </a:r>
            <a:r>
              <a:rPr lang="de-DE" sz="1800" b="1" dirty="0" smtClean="0">
                <a:solidFill>
                  <a:schemeClr val="tx1">
                    <a:lumMod val="85000"/>
                    <a:lumOff val="15000"/>
                  </a:schemeClr>
                </a:solidFill>
                <a:latin typeface="Century Gothic" pitchFamily="34" charset="0"/>
                <a:ea typeface="ＭＳ Ｐゴシック" charset="0"/>
                <a:cs typeface="ＭＳ Ｐゴシック" charset="0"/>
              </a:rPr>
              <a:t> </a:t>
            </a:r>
            <a:r>
              <a:rPr lang="de-DE" sz="1800" b="1" dirty="0" err="1" smtClean="0">
                <a:solidFill>
                  <a:schemeClr val="tx1">
                    <a:lumMod val="85000"/>
                    <a:lumOff val="15000"/>
                  </a:schemeClr>
                </a:solidFill>
                <a:latin typeface="Century Gothic" pitchFamily="34" charset="0"/>
                <a:ea typeface="ＭＳ Ｐゴシック" charset="0"/>
                <a:cs typeface="ＭＳ Ｐゴシック" charset="0"/>
              </a:rPr>
              <a:t>stage</a:t>
            </a:r>
            <a:r>
              <a:rPr lang="de-DE" sz="1800" b="1" dirty="0" smtClean="0">
                <a:solidFill>
                  <a:schemeClr val="tx1">
                    <a:lumMod val="85000"/>
                    <a:lumOff val="15000"/>
                  </a:schemeClr>
                </a:solidFill>
                <a:latin typeface="Century Gothic" pitchFamily="34" charset="0"/>
                <a:ea typeface="ＭＳ Ｐゴシック" charset="0"/>
                <a:cs typeface="ＭＳ Ｐゴシック" charset="0"/>
              </a:rPr>
              <a:t>)</a:t>
            </a:r>
          </a:p>
        </p:txBody>
      </p:sp>
      <p:sp>
        <p:nvSpPr>
          <p:cNvPr id="3" name="Espace réservé du contenu 2"/>
          <p:cNvSpPr txBox="1">
            <a:spLocks/>
          </p:cNvSpPr>
          <p:nvPr/>
        </p:nvSpPr>
        <p:spPr>
          <a:xfrm>
            <a:off x="107950" y="1483767"/>
            <a:ext cx="9036050" cy="4681537"/>
          </a:xfrm>
          <a:prstGeom prst="rect">
            <a:avLst/>
          </a:prstGeom>
        </p:spPr>
        <p:txBody>
          <a:bodyPr/>
          <a:lstStyle/>
          <a:p>
            <a:pPr lvl="0">
              <a:spcBef>
                <a:spcPct val="20000"/>
              </a:spcBef>
              <a:spcAft>
                <a:spcPts val="1200"/>
              </a:spcAft>
              <a:defRPr/>
            </a:pPr>
            <a:r>
              <a:rPr lang="en-GB" sz="2600" smtClean="0">
                <a:solidFill>
                  <a:schemeClr val="tx1">
                    <a:lumMod val="75000"/>
                    <a:lumOff val="25000"/>
                  </a:schemeClr>
                </a:solidFill>
              </a:rPr>
              <a:t>A d</a:t>
            </a:r>
            <a:r>
              <a:rPr lang="en-GB" sz="2600" smtClean="0">
                <a:solidFill>
                  <a:schemeClr val="tx1">
                    <a:lumMod val="75000"/>
                    <a:lumOff val="25000"/>
                  </a:schemeClr>
                </a:solidFill>
              </a:rPr>
              <a:t>escription </a:t>
            </a:r>
            <a:r>
              <a:rPr lang="en-GB" sz="2600" dirty="0" smtClean="0">
                <a:solidFill>
                  <a:schemeClr val="tx1">
                    <a:lumMod val="75000"/>
                    <a:lumOff val="25000"/>
                  </a:schemeClr>
                </a:solidFill>
              </a:rPr>
              <a:t>of a </a:t>
            </a:r>
            <a:r>
              <a:rPr lang="en-GB" sz="2600" dirty="0" err="1" smtClean="0">
                <a:solidFill>
                  <a:schemeClr val="tx1">
                    <a:lumMod val="75000"/>
                    <a:lumOff val="25000"/>
                  </a:schemeClr>
                </a:solidFill>
              </a:rPr>
              <a:t>minumum</a:t>
            </a:r>
            <a:r>
              <a:rPr lang="en-GB" sz="2600" dirty="0" smtClean="0">
                <a:solidFill>
                  <a:schemeClr val="tx1">
                    <a:lumMod val="75000"/>
                    <a:lumOff val="25000"/>
                  </a:schemeClr>
                </a:solidFill>
              </a:rPr>
              <a:t> but fundamental set of </a:t>
            </a:r>
            <a:br>
              <a:rPr lang="en-GB" sz="2600" dirty="0" smtClean="0">
                <a:solidFill>
                  <a:schemeClr val="tx1">
                    <a:lumMod val="75000"/>
                    <a:lumOff val="25000"/>
                  </a:schemeClr>
                </a:solidFill>
              </a:rPr>
            </a:br>
            <a:r>
              <a:rPr lang="en-GB" sz="2600" dirty="0" smtClean="0">
                <a:solidFill>
                  <a:schemeClr val="tx1">
                    <a:lumMod val="75000"/>
                    <a:lumOff val="25000"/>
                  </a:schemeClr>
                </a:solidFill>
              </a:rPr>
              <a:t>functionalities </a:t>
            </a:r>
            <a:r>
              <a:rPr lang="en-GB" sz="2600" smtClean="0">
                <a:solidFill>
                  <a:schemeClr val="tx1">
                    <a:lumMod val="75000"/>
                    <a:lumOff val="25000"/>
                  </a:schemeClr>
                </a:solidFill>
              </a:rPr>
              <a:t>of </a:t>
            </a:r>
            <a:r>
              <a:rPr lang="en-GB" sz="2600" smtClean="0">
                <a:solidFill>
                  <a:schemeClr val="tx1">
                    <a:lumMod val="75000"/>
                    <a:lumOff val="25000"/>
                  </a:schemeClr>
                </a:solidFill>
              </a:rPr>
              <a:t>an </a:t>
            </a:r>
            <a:r>
              <a:rPr lang="en-GB" sz="2600" dirty="0" smtClean="0">
                <a:solidFill>
                  <a:schemeClr val="tx1">
                    <a:lumMod val="75000"/>
                    <a:lumOff val="25000"/>
                  </a:schemeClr>
                </a:solidFill>
              </a:rPr>
              <a:t>environmental </a:t>
            </a:r>
            <a:r>
              <a:rPr lang="en-GB" sz="2600" smtClean="0">
                <a:solidFill>
                  <a:schemeClr val="tx1">
                    <a:lumMod val="75000"/>
                    <a:lumOff val="25000"/>
                  </a:schemeClr>
                </a:solidFill>
              </a:rPr>
              <a:t>research </a:t>
            </a:r>
            <a:r>
              <a:rPr lang="en-GB" sz="2600" smtClean="0">
                <a:solidFill>
                  <a:schemeClr val="tx1">
                    <a:lumMod val="75000"/>
                    <a:lumOff val="25000"/>
                  </a:schemeClr>
                </a:solidFill>
              </a:rPr>
              <a:t>infrastructure obtained </a:t>
            </a:r>
            <a:r>
              <a:rPr lang="en-GB" sz="2800" smtClean="0">
                <a:solidFill>
                  <a:schemeClr val="tx1">
                    <a:lumMod val="75000"/>
                    <a:lumOff val="25000"/>
                  </a:schemeClr>
                </a:solidFill>
              </a:rPr>
              <a:t>by </a:t>
            </a:r>
            <a:r>
              <a:rPr lang="en-GB" sz="2800">
                <a:solidFill>
                  <a:schemeClr val="tx1">
                    <a:lumMod val="75000"/>
                    <a:lumOff val="25000"/>
                  </a:schemeClr>
                </a:solidFill>
              </a:rPr>
              <a:t>analysing common requirements of six </a:t>
            </a:r>
            <a:r>
              <a:rPr lang="en-GB" sz="2800">
                <a:solidFill>
                  <a:schemeClr val="tx1">
                    <a:lumMod val="75000"/>
                    <a:lumOff val="25000"/>
                  </a:schemeClr>
                </a:solidFill>
              </a:rPr>
              <a:t>ESFRI </a:t>
            </a:r>
            <a:r>
              <a:rPr lang="en-GB" sz="2800" smtClean="0">
                <a:solidFill>
                  <a:schemeClr val="tx1">
                    <a:lumMod val="75000"/>
                    <a:lumOff val="25000"/>
                  </a:schemeClr>
                </a:solidFill>
              </a:rPr>
              <a:t>RI</a:t>
            </a:r>
            <a:r>
              <a:rPr lang="en-GB" sz="2600" smtClean="0">
                <a:solidFill>
                  <a:schemeClr val="tx1">
                    <a:lumMod val="75000"/>
                    <a:lumOff val="25000"/>
                  </a:schemeClr>
                </a:solidFill>
              </a:rPr>
              <a:t>s:</a:t>
            </a:r>
            <a:endParaRPr kumimoji="0" lang="en-GB" sz="2000" b="0" u="none" strike="noStrike" kern="1200" cap="none" spc="0" normalizeH="0" baseline="0" noProof="0" smtClean="0">
              <a:ln>
                <a:noFill/>
              </a:ln>
              <a:solidFill>
                <a:schemeClr val="tx1">
                  <a:lumMod val="75000"/>
                  <a:lumOff val="25000"/>
                </a:schemeClr>
              </a:solidFill>
              <a:effectLst/>
              <a:uLnTx/>
              <a:uFillTx/>
            </a:endParaRPr>
          </a:p>
          <a:p>
            <a:pPr marL="800100" lvl="1" indent="-342900">
              <a:spcBef>
                <a:spcPct val="20000"/>
              </a:spcBef>
              <a:spcAft>
                <a:spcPts val="1200"/>
              </a:spcAft>
              <a:buFont typeface="Arial" pitchFamily="34" charset="0"/>
              <a:buChar char="•"/>
              <a:defRPr/>
            </a:pPr>
            <a:r>
              <a:rPr lang="en-GB" sz="2600" smtClean="0">
                <a:solidFill>
                  <a:schemeClr val="tx1">
                    <a:lumMod val="75000"/>
                    <a:lumOff val="25000"/>
                  </a:schemeClr>
                </a:solidFill>
              </a:rPr>
              <a:t> 5 major physical resources: </a:t>
            </a:r>
            <a:br>
              <a:rPr lang="en-GB" sz="2600" smtClean="0">
                <a:solidFill>
                  <a:schemeClr val="tx1">
                    <a:lumMod val="75000"/>
                    <a:lumOff val="25000"/>
                  </a:schemeClr>
                </a:solidFill>
              </a:rPr>
            </a:br>
            <a:r>
              <a:rPr lang="en-GB" sz="2600" smtClean="0">
                <a:solidFill>
                  <a:schemeClr val="tx1">
                    <a:lumMod val="75000"/>
                    <a:lumOff val="25000"/>
                  </a:schemeClr>
                </a:solidFill>
              </a:rPr>
              <a:t>the sensor network, the storage, the communication network, application servers and client devices.</a:t>
            </a:r>
          </a:p>
          <a:p>
            <a:pPr marL="800100" lvl="1" indent="-342900">
              <a:spcBef>
                <a:spcPct val="20000"/>
              </a:spcBef>
              <a:spcAft>
                <a:spcPts val="1200"/>
              </a:spcAft>
              <a:buFont typeface="Arial" pitchFamily="34" charset="0"/>
              <a:buChar char="•"/>
              <a:defRPr/>
            </a:pPr>
            <a:r>
              <a:rPr lang="de-DE" sz="2600" smtClean="0">
                <a:solidFill>
                  <a:schemeClr val="tx1">
                    <a:lumMod val="75000"/>
                    <a:lumOff val="25000"/>
                  </a:schemeClr>
                </a:solidFill>
              </a:rPr>
              <a:t>A clear data life-cycle.</a:t>
            </a:r>
            <a:endParaRPr lang="de-DE" sz="2600" dirty="0" smtClean="0">
              <a:solidFill>
                <a:schemeClr val="tx1">
                  <a:lumMod val="75000"/>
                  <a:lumOff val="25000"/>
                </a:schemeClr>
              </a:solidFill>
            </a:endParaRPr>
          </a:p>
          <a:p>
            <a:pPr marL="342900" indent="-342900">
              <a:spcBef>
                <a:spcPct val="20000"/>
              </a:spcBef>
              <a:spcAft>
                <a:spcPts val="1200"/>
              </a:spcAft>
              <a:defRPr/>
            </a:pPr>
            <a:r>
              <a:rPr lang="de-DE" sz="2600" dirty="0" smtClean="0">
                <a:solidFill>
                  <a:schemeClr val="tx1">
                    <a:lumMod val="75000"/>
                    <a:lumOff val="25000"/>
                  </a:schemeClr>
                </a:solidFill>
              </a:rPr>
              <a:t>		5 </a:t>
            </a:r>
            <a:r>
              <a:rPr lang="de-DE" sz="2600" dirty="0" err="1" smtClean="0">
                <a:solidFill>
                  <a:schemeClr val="tx1">
                    <a:lumMod val="75000"/>
                    <a:lumOff val="25000"/>
                  </a:schemeClr>
                </a:solidFill>
              </a:rPr>
              <a:t>subsystems</a:t>
            </a:r>
            <a:r>
              <a:rPr lang="de-DE" sz="2600" dirty="0" smtClean="0">
                <a:solidFill>
                  <a:schemeClr val="tx1">
                    <a:lumMod val="75000"/>
                    <a:lumOff val="25000"/>
                  </a:schemeClr>
                </a:solidFill>
              </a:rPr>
              <a:t> </a:t>
            </a:r>
            <a:r>
              <a:rPr lang="de-DE" sz="2600" dirty="0" err="1" smtClean="0">
                <a:solidFill>
                  <a:schemeClr val="tx1">
                    <a:lumMod val="75000"/>
                    <a:lumOff val="25000"/>
                  </a:schemeClr>
                </a:solidFill>
              </a:rPr>
              <a:t>with</a:t>
            </a:r>
            <a:r>
              <a:rPr lang="de-DE" sz="2600" dirty="0" smtClean="0">
                <a:solidFill>
                  <a:schemeClr val="tx1">
                    <a:lumMod val="75000"/>
                    <a:lumOff val="25000"/>
                  </a:schemeClr>
                </a:solidFill>
              </a:rPr>
              <a:t> </a:t>
            </a:r>
            <a:r>
              <a:rPr lang="de-DE" sz="2600" dirty="0" err="1" smtClean="0">
                <a:solidFill>
                  <a:schemeClr val="tx1">
                    <a:lumMod val="75000"/>
                    <a:lumOff val="25000"/>
                  </a:schemeClr>
                </a:solidFill>
              </a:rPr>
              <a:t>their</a:t>
            </a:r>
            <a:r>
              <a:rPr lang="de-DE" sz="2600" dirty="0" smtClean="0">
                <a:solidFill>
                  <a:schemeClr val="tx1">
                    <a:lumMod val="75000"/>
                    <a:lumOff val="25000"/>
                  </a:schemeClr>
                </a:solidFill>
              </a:rPr>
              <a:t> </a:t>
            </a:r>
            <a:r>
              <a:rPr lang="de-DE" sz="2600" err="1" smtClean="0">
                <a:solidFill>
                  <a:schemeClr val="tx1">
                    <a:lumMod val="75000"/>
                    <a:lumOff val="25000"/>
                  </a:schemeClr>
                </a:solidFill>
              </a:rPr>
              <a:t>specific</a:t>
            </a:r>
            <a:r>
              <a:rPr lang="de-DE" sz="2600" smtClean="0">
                <a:solidFill>
                  <a:schemeClr val="tx1">
                    <a:lumMod val="75000"/>
                    <a:lumOff val="25000"/>
                  </a:schemeClr>
                </a:solidFill>
              </a:rPr>
              <a:t> </a:t>
            </a:r>
            <a:r>
              <a:rPr lang="de-DE" sz="2600" smtClean="0">
                <a:solidFill>
                  <a:schemeClr val="tx1">
                    <a:lumMod val="75000"/>
                    <a:lumOff val="25000"/>
                  </a:schemeClr>
                </a:solidFill>
              </a:rPr>
              <a:t>functionalities.</a:t>
            </a:r>
            <a:endParaRPr lang="de-DE" sz="2600" dirty="0" smtClean="0">
              <a:solidFill>
                <a:schemeClr val="tx1">
                  <a:lumMod val="75000"/>
                  <a:lumOff val="25000"/>
                </a:schemeClr>
              </a:solidFill>
            </a:endParaRPr>
          </a:p>
          <a:p>
            <a:pPr marL="342900" indent="-342900">
              <a:spcBef>
                <a:spcPct val="20000"/>
              </a:spcBef>
              <a:spcAft>
                <a:spcPts val="1200"/>
              </a:spcAft>
              <a:defRPr/>
            </a:pPr>
            <a:endParaRPr lang="de-DE" sz="2600" dirty="0" smtClean="0">
              <a:solidFill>
                <a:schemeClr val="accent3">
                  <a:lumMod val="50000"/>
                </a:schemeClr>
              </a:solidFill>
            </a:endParaRPr>
          </a:p>
        </p:txBody>
      </p:sp>
      <p:sp>
        <p:nvSpPr>
          <p:cNvPr id="4" name="Pfeil nach rechts 3"/>
          <p:cNvSpPr/>
          <p:nvPr/>
        </p:nvSpPr>
        <p:spPr>
          <a:xfrm>
            <a:off x="467544" y="5157192"/>
            <a:ext cx="395536" cy="196600"/>
          </a:xfrm>
          <a:prstGeom prst="rightArrow">
            <a:avLst>
              <a:gd name="adj1" fmla="val 50000"/>
              <a:gd name="adj2" fmla="val 50000"/>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Espace réservé du numéro de diapositive 5"/>
          <p:cNvSpPr>
            <a:spLocks noGrp="1"/>
          </p:cNvSpPr>
          <p:nvPr>
            <p:ph type="sldNum" sz="quarter" idx="12"/>
          </p:nvPr>
        </p:nvSpPr>
        <p:spPr bwMode="auto">
          <a:xfrm>
            <a:off x="6553200" y="6376243"/>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4"/>
              </a:buBlip>
              <a:defRPr sz="1600">
                <a:solidFill>
                  <a:srgbClr val="1A171B"/>
                </a:solidFill>
                <a:latin typeface="Century Gothic" pitchFamily="34" charset="0"/>
              </a:defRPr>
            </a:lvl6pPr>
            <a:lvl7pPr eaLnBrk="0" fontAlgn="base" hangingPunct="0">
              <a:spcAft>
                <a:spcPct val="0"/>
              </a:spcAft>
              <a:buSzPct val="75000"/>
              <a:buBlip>
                <a:blip r:embed="rId4"/>
              </a:buBlip>
              <a:defRPr sz="1600">
                <a:solidFill>
                  <a:srgbClr val="1A171B"/>
                </a:solidFill>
                <a:latin typeface="Century Gothic" pitchFamily="34" charset="0"/>
              </a:defRPr>
            </a:lvl7pPr>
            <a:lvl8pPr eaLnBrk="0" fontAlgn="base" hangingPunct="0">
              <a:spcAft>
                <a:spcPct val="0"/>
              </a:spcAft>
              <a:buSzPct val="75000"/>
              <a:buBlip>
                <a:blip r:embed="rId4"/>
              </a:buBlip>
              <a:defRPr sz="1600">
                <a:solidFill>
                  <a:srgbClr val="1A171B"/>
                </a:solidFill>
                <a:latin typeface="Century Gothic" pitchFamily="34" charset="0"/>
              </a:defRPr>
            </a:lvl8pPr>
            <a:lvl9pPr eaLnBrk="0" fontAlgn="base" hangingPunct="0">
              <a:spcAft>
                <a:spcPct val="0"/>
              </a:spcAft>
              <a:buSzPct val="75000"/>
              <a:buBlip>
                <a:blip r:embed="rId4"/>
              </a:buBlip>
              <a:defRPr sz="1600">
                <a:solidFill>
                  <a:srgbClr val="1A171B"/>
                </a:solidFill>
                <a:latin typeface="Century Gothic" pitchFamily="34" charset="0"/>
              </a:defRPr>
            </a:lvl9pPr>
          </a:lstStyle>
          <a:p>
            <a:fld id="{23E38AF2-209B-4B4E-8A59-08B2283C74DF}" type="slidenum">
              <a:rPr lang="fr-FR" altLang="en-US" sz="1200" b="0">
                <a:solidFill>
                  <a:srgbClr val="595959"/>
                </a:solidFill>
              </a:rPr>
              <a:pPr/>
              <a:t>6</a:t>
            </a:fld>
            <a:endParaRPr lang="fr-FR" altLang="en-US" sz="1200" b="0" dirty="0">
              <a:solidFill>
                <a:srgbClr val="595959"/>
              </a:solidFill>
            </a:endParaRPr>
          </a:p>
        </p:txBody>
      </p:sp>
      <p:sp>
        <p:nvSpPr>
          <p:cNvPr id="9" name="Espace réservé de la date 3"/>
          <p:cNvSpPr>
            <a:spLocks noGrp="1"/>
          </p:cNvSpPr>
          <p:nvPr>
            <p:ph type="dt" sz="half" idx="4294967295"/>
          </p:nvPr>
        </p:nvSpPr>
        <p:spPr bwMode="auto">
          <a:xfrm>
            <a:off x="710208" y="6376243"/>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4"/>
              </a:buBlip>
              <a:defRPr sz="1600">
                <a:solidFill>
                  <a:srgbClr val="1A171B"/>
                </a:solidFill>
                <a:latin typeface="Century Gothic" pitchFamily="34" charset="0"/>
              </a:defRPr>
            </a:lvl6pPr>
            <a:lvl7pPr eaLnBrk="0" fontAlgn="base" hangingPunct="0">
              <a:spcAft>
                <a:spcPct val="0"/>
              </a:spcAft>
              <a:buSzPct val="75000"/>
              <a:buBlip>
                <a:blip r:embed="rId4"/>
              </a:buBlip>
              <a:defRPr sz="1600">
                <a:solidFill>
                  <a:srgbClr val="1A171B"/>
                </a:solidFill>
                <a:latin typeface="Century Gothic" pitchFamily="34" charset="0"/>
              </a:defRPr>
            </a:lvl7pPr>
            <a:lvl8pPr eaLnBrk="0" fontAlgn="base" hangingPunct="0">
              <a:spcAft>
                <a:spcPct val="0"/>
              </a:spcAft>
              <a:buSzPct val="75000"/>
              <a:buBlip>
                <a:blip r:embed="rId4"/>
              </a:buBlip>
              <a:defRPr sz="1600">
                <a:solidFill>
                  <a:srgbClr val="1A171B"/>
                </a:solidFill>
                <a:latin typeface="Century Gothic" pitchFamily="34" charset="0"/>
              </a:defRPr>
            </a:lvl8pPr>
            <a:lvl9pPr eaLnBrk="0" fontAlgn="base" hangingPunct="0">
              <a:spcAft>
                <a:spcPct val="0"/>
              </a:spcAft>
              <a:buSzPct val="75000"/>
              <a:buBlip>
                <a:blip r:embed="rId4"/>
              </a:buBlip>
              <a:defRPr sz="1600">
                <a:solidFill>
                  <a:srgbClr val="1A171B"/>
                </a:solidFill>
                <a:latin typeface="Century Gothic" pitchFamily="34" charset="0"/>
              </a:defRPr>
            </a:lvl9pPr>
          </a:lstStyle>
          <a:p>
            <a:fld id="{1F8ECFE6-21CB-48E5-8CB8-14FEEE1ACAF5}" type="datetime1">
              <a:rPr lang="fr-FR" altLang="en-US" sz="1200" b="0">
                <a:solidFill>
                  <a:srgbClr val="595959"/>
                </a:solidFill>
              </a:rPr>
              <a:pPr/>
              <a:t>19/11/2013</a:t>
            </a:fld>
            <a:endParaRPr lang="fr-FR" altLang="en-US" sz="1200" b="0" dirty="0">
              <a:solidFill>
                <a:srgbClr val="595959"/>
              </a:solidFill>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3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0-#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dissolve">
                                      <p:cBhvr>
                                        <p:cTn id="2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46856" y="557808"/>
            <a:ext cx="8229600" cy="1143000"/>
          </a:xfrm>
        </p:spPr>
        <p:txBody>
          <a:bodyPr>
            <a:normAutofit/>
          </a:bodyPr>
          <a:lstStyle/>
          <a:p>
            <a:pPr algn="l"/>
            <a:r>
              <a:rPr lang="de-DE" sz="3200" b="1" dirty="0" err="1" smtClean="0">
                <a:solidFill>
                  <a:schemeClr val="tx1">
                    <a:lumMod val="85000"/>
                    <a:lumOff val="15000"/>
                  </a:schemeClr>
                </a:solidFill>
                <a:latin typeface="Century Gothic" pitchFamily="34" charset="0"/>
                <a:ea typeface="ＭＳ Ｐゴシック" charset="0"/>
                <a:cs typeface="ＭＳ Ｐゴシック" charset="0"/>
              </a:rPr>
              <a:t>Five</a:t>
            </a:r>
            <a:r>
              <a:rPr lang="de-DE" sz="3200" b="1" dirty="0" smtClean="0">
                <a:solidFill>
                  <a:schemeClr val="tx1">
                    <a:lumMod val="85000"/>
                    <a:lumOff val="15000"/>
                  </a:schemeClr>
                </a:solidFill>
                <a:latin typeface="Century Gothic" pitchFamily="34" charset="0"/>
                <a:ea typeface="ＭＳ Ｐゴシック" charset="0"/>
                <a:cs typeface="ＭＳ Ｐゴシック" charset="0"/>
              </a:rPr>
              <a:t> Subsystems</a:t>
            </a:r>
            <a:br>
              <a:rPr lang="de-DE" sz="3200" b="1" dirty="0" smtClean="0">
                <a:solidFill>
                  <a:schemeClr val="tx1">
                    <a:lumMod val="85000"/>
                    <a:lumOff val="15000"/>
                  </a:schemeClr>
                </a:solidFill>
                <a:latin typeface="Century Gothic" pitchFamily="34" charset="0"/>
                <a:ea typeface="ＭＳ Ｐゴシック" charset="0"/>
                <a:cs typeface="ＭＳ Ｐゴシック" charset="0"/>
              </a:rPr>
            </a:br>
            <a:r>
              <a:rPr lang="de-DE" sz="1800" b="1" dirty="0" err="1" smtClean="0">
                <a:solidFill>
                  <a:schemeClr val="tx1">
                    <a:lumMod val="85000"/>
                    <a:lumOff val="15000"/>
                  </a:schemeClr>
                </a:solidFill>
                <a:latin typeface="Century Gothic" pitchFamily="34" charset="0"/>
                <a:ea typeface="ＭＳ Ｐゴシック" charset="0"/>
                <a:cs typeface="ＭＳ Ｐゴシック" charset="0"/>
              </a:rPr>
              <a:t>with</a:t>
            </a:r>
            <a:r>
              <a:rPr lang="de-DE" sz="1800" b="1" dirty="0" smtClean="0">
                <a:solidFill>
                  <a:schemeClr val="tx1">
                    <a:lumMod val="85000"/>
                    <a:lumOff val="15000"/>
                  </a:schemeClr>
                </a:solidFill>
                <a:latin typeface="Century Gothic" pitchFamily="34" charset="0"/>
                <a:ea typeface="ＭＳ Ｐゴシック" charset="0"/>
                <a:cs typeface="ＭＳ Ｐゴシック" charset="0"/>
              </a:rPr>
              <a:t> a </a:t>
            </a:r>
            <a:r>
              <a:rPr lang="de-DE" sz="1800" b="1" dirty="0" err="1" smtClean="0">
                <a:solidFill>
                  <a:schemeClr val="tx1">
                    <a:lumMod val="85000"/>
                    <a:lumOff val="15000"/>
                  </a:schemeClr>
                </a:solidFill>
                <a:latin typeface="Century Gothic" pitchFamily="34" charset="0"/>
                <a:ea typeface="ＭＳ Ｐゴシック" charset="0"/>
                <a:cs typeface="ＭＳ Ｐゴシック" charset="0"/>
              </a:rPr>
              <a:t>mininum</a:t>
            </a:r>
            <a:r>
              <a:rPr lang="de-DE" sz="1800" b="1" dirty="0" smtClean="0">
                <a:solidFill>
                  <a:schemeClr val="tx1">
                    <a:lumMod val="85000"/>
                    <a:lumOff val="15000"/>
                  </a:schemeClr>
                </a:solidFill>
                <a:latin typeface="Century Gothic" pitchFamily="34" charset="0"/>
                <a:ea typeface="ＭＳ Ｐゴシック" charset="0"/>
                <a:cs typeface="ＭＳ Ｐゴシック" charset="0"/>
              </a:rPr>
              <a:t> </a:t>
            </a:r>
            <a:r>
              <a:rPr lang="de-DE" sz="1800" b="1" dirty="0" err="1" smtClean="0">
                <a:solidFill>
                  <a:schemeClr val="tx1">
                    <a:lumMod val="85000"/>
                    <a:lumOff val="15000"/>
                  </a:schemeClr>
                </a:solidFill>
                <a:latin typeface="Century Gothic" pitchFamily="34" charset="0"/>
                <a:ea typeface="ＭＳ Ｐゴシック" charset="0"/>
                <a:cs typeface="ＭＳ Ｐゴシック" charset="0"/>
              </a:rPr>
              <a:t>set</a:t>
            </a:r>
            <a:r>
              <a:rPr lang="de-DE" sz="1800" b="1" dirty="0" smtClean="0">
                <a:solidFill>
                  <a:schemeClr val="tx1">
                    <a:lumMod val="85000"/>
                    <a:lumOff val="15000"/>
                  </a:schemeClr>
                </a:solidFill>
                <a:latin typeface="Century Gothic" pitchFamily="34" charset="0"/>
                <a:ea typeface="ＭＳ Ｐゴシック" charset="0"/>
                <a:cs typeface="ＭＳ Ｐゴシック" charset="0"/>
              </a:rPr>
              <a:t> </a:t>
            </a:r>
            <a:r>
              <a:rPr lang="de-DE" sz="1800" b="1" dirty="0" err="1" smtClean="0">
                <a:solidFill>
                  <a:schemeClr val="tx1">
                    <a:lumMod val="85000"/>
                    <a:lumOff val="15000"/>
                  </a:schemeClr>
                </a:solidFill>
                <a:latin typeface="Century Gothic" pitchFamily="34" charset="0"/>
                <a:ea typeface="ＭＳ Ｐゴシック" charset="0"/>
                <a:cs typeface="ＭＳ Ｐゴシック" charset="0"/>
              </a:rPr>
              <a:t>of</a:t>
            </a:r>
            <a:r>
              <a:rPr lang="de-DE" sz="1800" b="1" dirty="0" smtClean="0">
                <a:solidFill>
                  <a:schemeClr val="tx1">
                    <a:lumMod val="85000"/>
                    <a:lumOff val="15000"/>
                  </a:schemeClr>
                </a:solidFill>
                <a:latin typeface="Century Gothic" pitchFamily="34" charset="0"/>
                <a:ea typeface="ＭＳ Ｐゴシック" charset="0"/>
                <a:cs typeface="ＭＳ Ｐゴシック" charset="0"/>
              </a:rPr>
              <a:t> </a:t>
            </a:r>
            <a:r>
              <a:rPr lang="de-DE" sz="1800" b="1" dirty="0" err="1" smtClean="0">
                <a:solidFill>
                  <a:schemeClr val="tx1">
                    <a:lumMod val="85000"/>
                    <a:lumOff val="15000"/>
                  </a:schemeClr>
                </a:solidFill>
                <a:latin typeface="Century Gothic" pitchFamily="34" charset="0"/>
                <a:ea typeface="ＭＳ Ｐゴシック" charset="0"/>
                <a:cs typeface="ＭＳ Ｐゴシック" charset="0"/>
              </a:rPr>
              <a:t>functionalities</a:t>
            </a:r>
            <a:endParaRPr lang="de-DE" sz="3200" b="1" dirty="0" smtClean="0">
              <a:solidFill>
                <a:schemeClr val="tx1">
                  <a:lumMod val="85000"/>
                  <a:lumOff val="15000"/>
                </a:schemeClr>
              </a:solidFill>
              <a:latin typeface="Century Gothic" pitchFamily="34" charset="0"/>
              <a:ea typeface="ＭＳ Ｐゴシック" charset="0"/>
              <a:cs typeface="ＭＳ Ｐゴシック" charset="0"/>
            </a:endParaRPr>
          </a:p>
        </p:txBody>
      </p:sp>
      <p:sp>
        <p:nvSpPr>
          <p:cNvPr id="3" name="Espace réservé du contenu 2"/>
          <p:cNvSpPr txBox="1">
            <a:spLocks/>
          </p:cNvSpPr>
          <p:nvPr/>
        </p:nvSpPr>
        <p:spPr>
          <a:xfrm>
            <a:off x="107950" y="1483767"/>
            <a:ext cx="9036050" cy="4681537"/>
          </a:xfrm>
          <a:prstGeom prst="rect">
            <a:avLst/>
          </a:prstGeom>
        </p:spPr>
        <p:txBody>
          <a:bodyPr/>
          <a:lstStyle/>
          <a:p>
            <a:pPr marL="342900" indent="-342900">
              <a:spcBef>
                <a:spcPct val="20000"/>
              </a:spcBef>
              <a:spcAft>
                <a:spcPts val="1200"/>
              </a:spcAft>
              <a:defRPr/>
            </a:pPr>
            <a:endParaRPr lang="de-DE" sz="2600" dirty="0" smtClean="0">
              <a:solidFill>
                <a:schemeClr val="accent3">
                  <a:lumMod val="50000"/>
                </a:schemeClr>
              </a:solidFill>
            </a:endParaRPr>
          </a:p>
        </p:txBody>
      </p:sp>
      <p:sp>
        <p:nvSpPr>
          <p:cNvPr id="8" name="Espace réservé du contenu 2"/>
          <p:cNvSpPr txBox="1">
            <a:spLocks/>
          </p:cNvSpPr>
          <p:nvPr/>
        </p:nvSpPr>
        <p:spPr>
          <a:xfrm>
            <a:off x="467544" y="1628800"/>
            <a:ext cx="9036050" cy="4176464"/>
          </a:xfrm>
          <a:prstGeom prst="rect">
            <a:avLst/>
          </a:prstGeom>
        </p:spPr>
        <p:txBody>
          <a:bodyPr/>
          <a:lstStyle/>
          <a:p>
            <a:pPr marL="342900" indent="-342900">
              <a:spcBef>
                <a:spcPct val="20000"/>
              </a:spcBef>
              <a:spcAft>
                <a:spcPts val="1200"/>
              </a:spcAft>
              <a:defRPr/>
            </a:pPr>
            <a:r>
              <a:rPr lang="de-AT" sz="2600" dirty="0" smtClean="0">
                <a:solidFill>
                  <a:schemeClr val="tx1">
                    <a:lumMod val="75000"/>
                    <a:lumOff val="25000"/>
                  </a:schemeClr>
                </a:solidFill>
              </a:rPr>
              <a:t>Data </a:t>
            </a:r>
            <a:r>
              <a:rPr lang="de-AT" sz="2600" dirty="0" err="1" smtClean="0">
                <a:solidFill>
                  <a:schemeClr val="tx1">
                    <a:lumMod val="75000"/>
                    <a:lumOff val="25000"/>
                  </a:schemeClr>
                </a:solidFill>
              </a:rPr>
              <a:t>Aquisition</a:t>
            </a:r>
            <a:r>
              <a:rPr lang="de-AT" sz="2600" smtClean="0">
                <a:solidFill>
                  <a:schemeClr val="tx1">
                    <a:lumMod val="75000"/>
                    <a:lumOff val="25000"/>
                  </a:schemeClr>
                </a:solidFill>
              </a:rPr>
              <a:t/>
            </a:r>
            <a:br>
              <a:rPr lang="de-AT" sz="2600" smtClean="0">
                <a:solidFill>
                  <a:schemeClr val="tx1">
                    <a:lumMod val="75000"/>
                    <a:lumOff val="25000"/>
                  </a:schemeClr>
                </a:solidFill>
              </a:rPr>
            </a:br>
            <a:r>
              <a:rPr lang="de-AT" smtClean="0">
                <a:solidFill>
                  <a:schemeClr val="tx1">
                    <a:lumMod val="75000"/>
                    <a:lumOff val="25000"/>
                  </a:schemeClr>
                </a:solidFill>
              </a:rPr>
              <a:t>non-reproducible </a:t>
            </a:r>
            <a:r>
              <a:rPr lang="de-AT" dirty="0" err="1" smtClean="0">
                <a:solidFill>
                  <a:schemeClr val="tx1">
                    <a:lumMod val="75000"/>
                    <a:lumOff val="25000"/>
                  </a:schemeClr>
                </a:solidFill>
              </a:rPr>
              <a:t>data</a:t>
            </a:r>
            <a:endParaRPr lang="de-AT" sz="2600" dirty="0" smtClean="0">
              <a:solidFill>
                <a:schemeClr val="tx1">
                  <a:lumMod val="75000"/>
                  <a:lumOff val="25000"/>
                </a:schemeClr>
              </a:solidFill>
            </a:endParaRPr>
          </a:p>
          <a:p>
            <a:pPr marL="342900" indent="-342900">
              <a:spcBef>
                <a:spcPct val="20000"/>
              </a:spcBef>
              <a:spcAft>
                <a:spcPts val="1200"/>
              </a:spcAft>
              <a:defRPr/>
            </a:pPr>
            <a:r>
              <a:rPr lang="de-AT" sz="2600" dirty="0" smtClean="0">
                <a:solidFill>
                  <a:schemeClr val="tx1">
                    <a:lumMod val="75000"/>
                    <a:lumOff val="25000"/>
                  </a:schemeClr>
                </a:solidFill>
              </a:rPr>
              <a:t>Data </a:t>
            </a:r>
            <a:r>
              <a:rPr lang="de-AT" sz="2600" dirty="0" err="1" smtClean="0">
                <a:solidFill>
                  <a:schemeClr val="tx1">
                    <a:lumMod val="75000"/>
                    <a:lumOff val="25000"/>
                  </a:schemeClr>
                </a:solidFill>
              </a:rPr>
              <a:t>Curation</a:t>
            </a:r>
            <a:r>
              <a:rPr lang="de-AT" sz="2600" smtClean="0">
                <a:solidFill>
                  <a:schemeClr val="tx1">
                    <a:lumMod val="75000"/>
                    <a:lumOff val="25000"/>
                  </a:schemeClr>
                </a:solidFill>
              </a:rPr>
              <a:t/>
            </a:r>
            <a:br>
              <a:rPr lang="de-AT" sz="2600" smtClean="0">
                <a:solidFill>
                  <a:schemeClr val="tx1">
                    <a:lumMod val="75000"/>
                    <a:lumOff val="25000"/>
                  </a:schemeClr>
                </a:solidFill>
              </a:rPr>
            </a:br>
            <a:r>
              <a:rPr lang="de-AT" smtClean="0">
                <a:solidFill>
                  <a:schemeClr val="tx1">
                    <a:lumMod val="75000"/>
                    <a:lumOff val="25000"/>
                  </a:schemeClr>
                </a:solidFill>
              </a:rPr>
              <a:t>reproducible </a:t>
            </a:r>
            <a:r>
              <a:rPr lang="de-AT" dirty="0" err="1" smtClean="0">
                <a:solidFill>
                  <a:schemeClr val="tx1">
                    <a:lumMod val="75000"/>
                    <a:lumOff val="25000"/>
                  </a:schemeClr>
                </a:solidFill>
              </a:rPr>
              <a:t>data</a:t>
            </a:r>
            <a:endParaRPr lang="de-AT" dirty="0" smtClean="0">
              <a:solidFill>
                <a:schemeClr val="tx1">
                  <a:lumMod val="75000"/>
                  <a:lumOff val="25000"/>
                </a:schemeClr>
              </a:solidFill>
            </a:endParaRPr>
          </a:p>
          <a:p>
            <a:pPr marL="342900" indent="-342900">
              <a:spcBef>
                <a:spcPct val="20000"/>
              </a:spcBef>
              <a:spcAft>
                <a:spcPts val="1200"/>
              </a:spcAft>
              <a:defRPr/>
            </a:pPr>
            <a:r>
              <a:rPr lang="de-AT" sz="2600" dirty="0" smtClean="0">
                <a:solidFill>
                  <a:schemeClr val="tx1">
                    <a:lumMod val="75000"/>
                    <a:lumOff val="25000"/>
                  </a:schemeClr>
                </a:solidFill>
              </a:rPr>
              <a:t>Data Access</a:t>
            </a:r>
            <a:br>
              <a:rPr lang="de-AT" sz="2600" dirty="0" smtClean="0">
                <a:solidFill>
                  <a:schemeClr val="tx1">
                    <a:lumMod val="75000"/>
                    <a:lumOff val="25000"/>
                  </a:schemeClr>
                </a:solidFill>
              </a:rPr>
            </a:br>
            <a:r>
              <a:rPr lang="de-AT" dirty="0" err="1" smtClean="0">
                <a:solidFill>
                  <a:schemeClr val="tx1">
                    <a:lumMod val="75000"/>
                    <a:lumOff val="25000"/>
                  </a:schemeClr>
                </a:solidFill>
              </a:rPr>
              <a:t>pubished</a:t>
            </a:r>
            <a:r>
              <a:rPr lang="de-AT" dirty="0" smtClean="0">
                <a:solidFill>
                  <a:schemeClr val="tx1">
                    <a:lumMod val="75000"/>
                    <a:lumOff val="25000"/>
                  </a:schemeClr>
                </a:solidFill>
              </a:rPr>
              <a:t> </a:t>
            </a:r>
            <a:r>
              <a:rPr lang="de-AT" dirty="0" err="1" smtClean="0">
                <a:solidFill>
                  <a:schemeClr val="tx1">
                    <a:lumMod val="75000"/>
                    <a:lumOff val="25000"/>
                  </a:schemeClr>
                </a:solidFill>
              </a:rPr>
              <a:t>data</a:t>
            </a:r>
            <a:endParaRPr lang="de-AT" dirty="0" smtClean="0">
              <a:solidFill>
                <a:schemeClr val="tx1">
                  <a:lumMod val="75000"/>
                  <a:lumOff val="25000"/>
                </a:schemeClr>
              </a:solidFill>
            </a:endParaRPr>
          </a:p>
          <a:p>
            <a:pPr marL="342900" indent="-342900">
              <a:spcBef>
                <a:spcPct val="20000"/>
              </a:spcBef>
              <a:spcAft>
                <a:spcPts val="1200"/>
              </a:spcAft>
              <a:defRPr/>
            </a:pPr>
            <a:r>
              <a:rPr lang="de-AT" sz="2600" dirty="0" smtClean="0">
                <a:solidFill>
                  <a:schemeClr val="tx1">
                    <a:lumMod val="75000"/>
                    <a:lumOff val="25000"/>
                  </a:schemeClr>
                </a:solidFill>
              </a:rPr>
              <a:t>Data Processing</a:t>
            </a:r>
            <a:br>
              <a:rPr lang="de-AT" sz="2600" dirty="0" smtClean="0">
                <a:solidFill>
                  <a:schemeClr val="tx1">
                    <a:lumMod val="75000"/>
                    <a:lumOff val="25000"/>
                  </a:schemeClr>
                </a:solidFill>
              </a:rPr>
            </a:br>
            <a:r>
              <a:rPr lang="de-AT" dirty="0" err="1" smtClean="0">
                <a:solidFill>
                  <a:schemeClr val="tx1">
                    <a:lumMod val="75000"/>
                    <a:lumOff val="25000"/>
                  </a:schemeClr>
                </a:solidFill>
              </a:rPr>
              <a:t>combined</a:t>
            </a:r>
            <a:r>
              <a:rPr lang="de-AT" dirty="0" smtClean="0">
                <a:solidFill>
                  <a:schemeClr val="tx1">
                    <a:lumMod val="75000"/>
                    <a:lumOff val="25000"/>
                  </a:schemeClr>
                </a:solidFill>
              </a:rPr>
              <a:t> </a:t>
            </a:r>
            <a:r>
              <a:rPr lang="de-AT" dirty="0" err="1" smtClean="0">
                <a:solidFill>
                  <a:schemeClr val="tx1">
                    <a:lumMod val="75000"/>
                    <a:lumOff val="25000"/>
                  </a:schemeClr>
                </a:solidFill>
              </a:rPr>
              <a:t>data</a:t>
            </a:r>
            <a:endParaRPr lang="de-AT" dirty="0" smtClean="0">
              <a:solidFill>
                <a:schemeClr val="tx1">
                  <a:lumMod val="75000"/>
                  <a:lumOff val="25000"/>
                </a:schemeClr>
              </a:solidFill>
            </a:endParaRPr>
          </a:p>
          <a:p>
            <a:pPr marL="342900" indent="-342900">
              <a:spcBef>
                <a:spcPct val="20000"/>
              </a:spcBef>
              <a:spcAft>
                <a:spcPts val="1200"/>
              </a:spcAft>
              <a:defRPr/>
            </a:pPr>
            <a:r>
              <a:rPr lang="de-AT" sz="2600" dirty="0" smtClean="0">
                <a:solidFill>
                  <a:schemeClr val="tx1">
                    <a:lumMod val="75000"/>
                    <a:lumOff val="25000"/>
                  </a:schemeClr>
                </a:solidFill>
              </a:rPr>
              <a:t>Community </a:t>
            </a:r>
            <a:r>
              <a:rPr lang="de-AT" sz="2600" dirty="0" err="1" smtClean="0">
                <a:solidFill>
                  <a:schemeClr val="tx1">
                    <a:lumMod val="75000"/>
                    <a:lumOff val="25000"/>
                  </a:schemeClr>
                </a:solidFill>
              </a:rPr>
              <a:t>support</a:t>
            </a:r>
            <a:r>
              <a:rPr lang="de-AT" sz="2600" dirty="0" smtClean="0">
                <a:solidFill>
                  <a:schemeClr val="tx1">
                    <a:lumMod val="75000"/>
                    <a:lumOff val="25000"/>
                  </a:schemeClr>
                </a:solidFill>
              </a:rPr>
              <a:t/>
            </a:r>
            <a:br>
              <a:rPr lang="de-AT" sz="2600" dirty="0" smtClean="0">
                <a:solidFill>
                  <a:schemeClr val="tx1">
                    <a:lumMod val="75000"/>
                    <a:lumOff val="25000"/>
                  </a:schemeClr>
                </a:solidFill>
              </a:rPr>
            </a:br>
            <a:r>
              <a:rPr lang="de-AT" dirty="0" err="1" smtClean="0">
                <a:solidFill>
                  <a:schemeClr val="tx1">
                    <a:lumMod val="75000"/>
                    <a:lumOff val="25000"/>
                  </a:schemeClr>
                </a:solidFill>
              </a:rPr>
              <a:t>user</a:t>
            </a:r>
            <a:r>
              <a:rPr lang="de-AT" dirty="0" smtClean="0">
                <a:solidFill>
                  <a:schemeClr val="tx1">
                    <a:lumMod val="75000"/>
                    <a:lumOff val="25000"/>
                  </a:schemeClr>
                </a:solidFill>
              </a:rPr>
              <a:t> </a:t>
            </a:r>
            <a:r>
              <a:rPr lang="de-AT" dirty="0" err="1" smtClean="0">
                <a:solidFill>
                  <a:schemeClr val="tx1">
                    <a:lumMod val="75000"/>
                    <a:lumOff val="25000"/>
                  </a:schemeClr>
                </a:solidFill>
              </a:rPr>
              <a:t>generated</a:t>
            </a:r>
            <a:r>
              <a:rPr lang="de-AT" dirty="0" smtClean="0">
                <a:solidFill>
                  <a:schemeClr val="tx1">
                    <a:lumMod val="75000"/>
                    <a:lumOff val="25000"/>
                  </a:schemeClr>
                </a:solidFill>
              </a:rPr>
              <a:t> </a:t>
            </a:r>
            <a:r>
              <a:rPr lang="de-AT" dirty="0" err="1" smtClean="0">
                <a:solidFill>
                  <a:schemeClr val="tx1">
                    <a:lumMod val="75000"/>
                    <a:lumOff val="25000"/>
                  </a:schemeClr>
                </a:solidFill>
              </a:rPr>
              <a:t>data</a:t>
            </a:r>
            <a:endParaRPr lang="de-AT" dirty="0" smtClean="0">
              <a:solidFill>
                <a:schemeClr val="tx1">
                  <a:lumMod val="75000"/>
                  <a:lumOff val="25000"/>
                </a:schemeClr>
              </a:solidFill>
            </a:endParaRPr>
          </a:p>
        </p:txBody>
      </p:sp>
      <p:pic>
        <p:nvPicPr>
          <p:cNvPr id="1026" name="Picture 2" descr="requirements minimal 2"/>
          <p:cNvPicPr>
            <a:picLocks noChangeAspect="1" noChangeArrowheads="1"/>
          </p:cNvPicPr>
          <p:nvPr/>
        </p:nvPicPr>
        <p:blipFill>
          <a:blip r:embed="rId4" cstate="print"/>
          <a:srcRect/>
          <a:stretch>
            <a:fillRect/>
          </a:stretch>
        </p:blipFill>
        <p:spPr bwMode="auto">
          <a:xfrm>
            <a:off x="3282950" y="116632"/>
            <a:ext cx="5861050" cy="6440488"/>
          </a:xfrm>
          <a:prstGeom prst="rect">
            <a:avLst/>
          </a:prstGeom>
          <a:noFill/>
          <a:ln w="9525">
            <a:noFill/>
            <a:miter lim="800000"/>
            <a:headEnd/>
            <a:tailEnd/>
          </a:ln>
        </p:spPr>
      </p:pic>
      <p:sp>
        <p:nvSpPr>
          <p:cNvPr id="10" name="Rechteck 9"/>
          <p:cNvSpPr/>
          <p:nvPr/>
        </p:nvSpPr>
        <p:spPr>
          <a:xfrm>
            <a:off x="5292080" y="2636912"/>
            <a:ext cx="576064" cy="72008"/>
          </a:xfrm>
          <a:prstGeom prst="rect">
            <a:avLst/>
          </a:prstGeom>
          <a:solidFill>
            <a:srgbClr val="FFFF0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1" name="Rechteck 10"/>
          <p:cNvSpPr/>
          <p:nvPr/>
        </p:nvSpPr>
        <p:spPr>
          <a:xfrm>
            <a:off x="6876256" y="2924944"/>
            <a:ext cx="576064" cy="72008"/>
          </a:xfrm>
          <a:prstGeom prst="rect">
            <a:avLst/>
          </a:prstGeom>
          <a:solidFill>
            <a:srgbClr val="FFFF0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2" name="Rechteck 11"/>
          <p:cNvSpPr/>
          <p:nvPr/>
        </p:nvSpPr>
        <p:spPr>
          <a:xfrm>
            <a:off x="5444480" y="3717032"/>
            <a:ext cx="495672" cy="72008"/>
          </a:xfrm>
          <a:prstGeom prst="rect">
            <a:avLst/>
          </a:prstGeom>
          <a:solidFill>
            <a:srgbClr val="FFFF0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3" name="Rechteck 12"/>
          <p:cNvSpPr/>
          <p:nvPr/>
        </p:nvSpPr>
        <p:spPr>
          <a:xfrm>
            <a:off x="6372200" y="3933056"/>
            <a:ext cx="576064" cy="72009"/>
          </a:xfrm>
          <a:prstGeom prst="rect">
            <a:avLst/>
          </a:prstGeom>
          <a:solidFill>
            <a:srgbClr val="FFFF0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4" name="Rechteck 13"/>
          <p:cNvSpPr/>
          <p:nvPr/>
        </p:nvSpPr>
        <p:spPr>
          <a:xfrm>
            <a:off x="6156176" y="2564904"/>
            <a:ext cx="720080" cy="72008"/>
          </a:xfrm>
          <a:prstGeom prst="rect">
            <a:avLst/>
          </a:prstGeom>
          <a:solidFill>
            <a:srgbClr val="FFFF0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6" name="Espace réservé du numéro de diapositive 5"/>
          <p:cNvSpPr>
            <a:spLocks noGrp="1"/>
          </p:cNvSpPr>
          <p:nvPr>
            <p:ph type="sldNum" sz="quarter" idx="12"/>
          </p:nvPr>
        </p:nvSpPr>
        <p:spPr bwMode="auto">
          <a:xfrm>
            <a:off x="6553200" y="6376243"/>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5"/>
              </a:buBlip>
              <a:defRPr sz="1600">
                <a:solidFill>
                  <a:srgbClr val="1A171B"/>
                </a:solidFill>
                <a:latin typeface="Century Gothic" pitchFamily="34" charset="0"/>
              </a:defRPr>
            </a:lvl6pPr>
            <a:lvl7pPr eaLnBrk="0" fontAlgn="base" hangingPunct="0">
              <a:spcAft>
                <a:spcPct val="0"/>
              </a:spcAft>
              <a:buSzPct val="75000"/>
              <a:buBlip>
                <a:blip r:embed="rId5"/>
              </a:buBlip>
              <a:defRPr sz="1600">
                <a:solidFill>
                  <a:srgbClr val="1A171B"/>
                </a:solidFill>
                <a:latin typeface="Century Gothic" pitchFamily="34" charset="0"/>
              </a:defRPr>
            </a:lvl7pPr>
            <a:lvl8pPr eaLnBrk="0" fontAlgn="base" hangingPunct="0">
              <a:spcAft>
                <a:spcPct val="0"/>
              </a:spcAft>
              <a:buSzPct val="75000"/>
              <a:buBlip>
                <a:blip r:embed="rId5"/>
              </a:buBlip>
              <a:defRPr sz="1600">
                <a:solidFill>
                  <a:srgbClr val="1A171B"/>
                </a:solidFill>
                <a:latin typeface="Century Gothic" pitchFamily="34" charset="0"/>
              </a:defRPr>
            </a:lvl8pPr>
            <a:lvl9pPr eaLnBrk="0" fontAlgn="base" hangingPunct="0">
              <a:spcAft>
                <a:spcPct val="0"/>
              </a:spcAft>
              <a:buSzPct val="75000"/>
              <a:buBlip>
                <a:blip r:embed="rId5"/>
              </a:buBlip>
              <a:defRPr sz="1600">
                <a:solidFill>
                  <a:srgbClr val="1A171B"/>
                </a:solidFill>
                <a:latin typeface="Century Gothic" pitchFamily="34" charset="0"/>
              </a:defRPr>
            </a:lvl9pPr>
          </a:lstStyle>
          <a:p>
            <a:fld id="{23E38AF2-209B-4B4E-8A59-08B2283C74DF}" type="slidenum">
              <a:rPr lang="fr-FR" altLang="en-US" sz="1200" b="0">
                <a:solidFill>
                  <a:srgbClr val="595959"/>
                </a:solidFill>
              </a:rPr>
              <a:pPr/>
              <a:t>7</a:t>
            </a:fld>
            <a:endParaRPr lang="fr-FR" altLang="en-US" sz="1200" b="0" dirty="0">
              <a:solidFill>
                <a:srgbClr val="595959"/>
              </a:solidFill>
            </a:endParaRPr>
          </a:p>
        </p:txBody>
      </p:sp>
      <p:sp>
        <p:nvSpPr>
          <p:cNvPr id="17" name="Espace réservé de la date 3"/>
          <p:cNvSpPr>
            <a:spLocks noGrp="1"/>
          </p:cNvSpPr>
          <p:nvPr>
            <p:ph type="dt" sz="half" idx="4294967295"/>
          </p:nvPr>
        </p:nvSpPr>
        <p:spPr bwMode="auto">
          <a:xfrm>
            <a:off x="710208" y="6376243"/>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5"/>
              </a:buBlip>
              <a:defRPr sz="1600">
                <a:solidFill>
                  <a:srgbClr val="1A171B"/>
                </a:solidFill>
                <a:latin typeface="Century Gothic" pitchFamily="34" charset="0"/>
              </a:defRPr>
            </a:lvl6pPr>
            <a:lvl7pPr eaLnBrk="0" fontAlgn="base" hangingPunct="0">
              <a:spcAft>
                <a:spcPct val="0"/>
              </a:spcAft>
              <a:buSzPct val="75000"/>
              <a:buBlip>
                <a:blip r:embed="rId5"/>
              </a:buBlip>
              <a:defRPr sz="1600">
                <a:solidFill>
                  <a:srgbClr val="1A171B"/>
                </a:solidFill>
                <a:latin typeface="Century Gothic" pitchFamily="34" charset="0"/>
              </a:defRPr>
            </a:lvl7pPr>
            <a:lvl8pPr eaLnBrk="0" fontAlgn="base" hangingPunct="0">
              <a:spcAft>
                <a:spcPct val="0"/>
              </a:spcAft>
              <a:buSzPct val="75000"/>
              <a:buBlip>
                <a:blip r:embed="rId5"/>
              </a:buBlip>
              <a:defRPr sz="1600">
                <a:solidFill>
                  <a:srgbClr val="1A171B"/>
                </a:solidFill>
                <a:latin typeface="Century Gothic" pitchFamily="34" charset="0"/>
              </a:defRPr>
            </a:lvl8pPr>
            <a:lvl9pPr eaLnBrk="0" fontAlgn="base" hangingPunct="0">
              <a:spcAft>
                <a:spcPct val="0"/>
              </a:spcAft>
              <a:buSzPct val="75000"/>
              <a:buBlip>
                <a:blip r:embed="rId5"/>
              </a:buBlip>
              <a:defRPr sz="1600">
                <a:solidFill>
                  <a:srgbClr val="1A171B"/>
                </a:solidFill>
                <a:latin typeface="Century Gothic" pitchFamily="34" charset="0"/>
              </a:defRPr>
            </a:lvl9pPr>
          </a:lstStyle>
          <a:p>
            <a:fld id="{1F8ECFE6-21CB-48E5-8CB8-14FEEE1ACAF5}" type="datetime1">
              <a:rPr lang="fr-FR" altLang="en-US" sz="1200" b="0">
                <a:solidFill>
                  <a:srgbClr val="595959"/>
                </a:solidFill>
              </a:rPr>
              <a:pPr/>
              <a:t>19/11/2013</a:t>
            </a:fld>
            <a:endParaRPr lang="fr-FR" altLang="en-US" sz="1200" b="0" dirty="0">
              <a:solidFill>
                <a:srgbClr val="595959"/>
              </a:solidFill>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up)">
                                      <p:cBhvr>
                                        <p:cTn id="7" dur="5000"/>
                                        <p:tgtEl>
                                          <p:spTgt spid="8">
                                            <p:txEl>
                                              <p:pRg st="0" end="0"/>
                                            </p:txEl>
                                          </p:spTgt>
                                        </p:tgtEl>
                                      </p:cBhvr>
                                    </p:animEffect>
                                  </p:childTnLst>
                                </p:cTn>
                              </p:par>
                              <p:par>
                                <p:cTn id="8" presetID="1"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nodeType="click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animEffect transition="in" filter="wipe(up)">
                                      <p:cBhvr>
                                        <p:cTn id="14" dur="5000"/>
                                        <p:tgtEl>
                                          <p:spTgt spid="8">
                                            <p:txEl>
                                              <p:pRg st="1" end="1"/>
                                            </p:txEl>
                                          </p:spTgt>
                                        </p:tgtEl>
                                      </p:cBhvr>
                                    </p:animEffec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nodeType="click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animEffect transition="in" filter="wipe(up)">
                                      <p:cBhvr>
                                        <p:cTn id="21" dur="5000"/>
                                        <p:tgtEl>
                                          <p:spTgt spid="8">
                                            <p:txEl>
                                              <p:pRg st="2" end="2"/>
                                            </p:txEl>
                                          </p:spTgt>
                                        </p:tgtEl>
                                      </p:cBhvr>
                                    </p:animEffect>
                                  </p:childTnLst>
                                </p:cTn>
                              </p:par>
                              <p:par>
                                <p:cTn id="22" presetID="1"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22" presetClass="entr" presetSubtype="1" fill="hold" nodeType="clickEffect">
                                  <p:stCondLst>
                                    <p:cond delay="0"/>
                                  </p:stCondLst>
                                  <p:childTnLst>
                                    <p:set>
                                      <p:cBhvr>
                                        <p:cTn id="27" dur="1" fill="hold">
                                          <p:stCondLst>
                                            <p:cond delay="0"/>
                                          </p:stCondLst>
                                        </p:cTn>
                                        <p:tgtEl>
                                          <p:spTgt spid="8">
                                            <p:txEl>
                                              <p:pRg st="3" end="3"/>
                                            </p:txEl>
                                          </p:spTgt>
                                        </p:tgtEl>
                                        <p:attrNameLst>
                                          <p:attrName>style.visibility</p:attrName>
                                        </p:attrNameLst>
                                      </p:cBhvr>
                                      <p:to>
                                        <p:strVal val="visible"/>
                                      </p:to>
                                    </p:set>
                                    <p:animEffect transition="in" filter="wipe(up)">
                                      <p:cBhvr>
                                        <p:cTn id="28" dur="5000"/>
                                        <p:tgtEl>
                                          <p:spTgt spid="8">
                                            <p:txEl>
                                              <p:pRg st="3" end="3"/>
                                            </p:txEl>
                                          </p:spTgt>
                                        </p:tgtEl>
                                      </p:cBhvr>
                                    </p:animEffect>
                                  </p:childTnLst>
                                </p:cTn>
                              </p:par>
                              <p:par>
                                <p:cTn id="29" presetID="1"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nodeType="clickEffect">
                                  <p:stCondLst>
                                    <p:cond delay="0"/>
                                  </p:stCondLst>
                                  <p:childTnLst>
                                    <p:set>
                                      <p:cBhvr>
                                        <p:cTn id="34" dur="1" fill="hold">
                                          <p:stCondLst>
                                            <p:cond delay="0"/>
                                          </p:stCondLst>
                                        </p:cTn>
                                        <p:tgtEl>
                                          <p:spTgt spid="8">
                                            <p:txEl>
                                              <p:pRg st="4" end="4"/>
                                            </p:txEl>
                                          </p:spTgt>
                                        </p:tgtEl>
                                        <p:attrNameLst>
                                          <p:attrName>style.visibility</p:attrName>
                                        </p:attrNameLst>
                                      </p:cBhvr>
                                      <p:to>
                                        <p:strVal val="visible"/>
                                      </p:to>
                                    </p:set>
                                    <p:animEffect transition="in" filter="wipe(up)">
                                      <p:cBhvr>
                                        <p:cTn id="35" dur="5000"/>
                                        <p:tgtEl>
                                          <p:spTgt spid="8">
                                            <p:txEl>
                                              <p:pRg st="4" end="4"/>
                                            </p:txEl>
                                          </p:spTgt>
                                        </p:tgtEl>
                                      </p:cBhvr>
                                    </p:animEffect>
                                  </p:childTnLst>
                                </p:cTn>
                              </p:par>
                              <p:par>
                                <p:cTn id="36" presetID="1" presetClass="entr" presetSubtype="0"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txBox="1">
            <a:spLocks/>
          </p:cNvSpPr>
          <p:nvPr/>
        </p:nvSpPr>
        <p:spPr>
          <a:xfrm>
            <a:off x="107950" y="1483767"/>
            <a:ext cx="9036050" cy="4681537"/>
          </a:xfrm>
          <a:prstGeom prst="rect">
            <a:avLst/>
          </a:prstGeom>
        </p:spPr>
        <p:txBody>
          <a:bodyPr/>
          <a:lstStyle/>
          <a:p>
            <a:pPr marL="342900" indent="-342900">
              <a:spcBef>
                <a:spcPct val="20000"/>
              </a:spcBef>
              <a:spcAft>
                <a:spcPts val="1200"/>
              </a:spcAft>
              <a:defRPr/>
            </a:pPr>
            <a:endParaRPr lang="de-DE" sz="2600" dirty="0" smtClean="0">
              <a:solidFill>
                <a:schemeClr val="accent3">
                  <a:lumMod val="50000"/>
                </a:schemeClr>
              </a:solidFill>
            </a:endParaRPr>
          </a:p>
        </p:txBody>
      </p:sp>
      <p:sp>
        <p:nvSpPr>
          <p:cNvPr id="7" name="Titel 1"/>
          <p:cNvSpPr txBox="1">
            <a:spLocks/>
          </p:cNvSpPr>
          <p:nvPr/>
        </p:nvSpPr>
        <p:spPr>
          <a:xfrm>
            <a:off x="609600" y="427038"/>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de-DE" sz="3200" b="1" i="0" u="none" strike="noStrike" kern="1200" cap="none" spc="0" normalizeH="0" baseline="0" noProof="0" dirty="0" smtClean="0">
                <a:ln>
                  <a:noFill/>
                </a:ln>
                <a:solidFill>
                  <a:schemeClr val="tx1">
                    <a:lumMod val="85000"/>
                    <a:lumOff val="15000"/>
                  </a:schemeClr>
                </a:solidFill>
                <a:effectLst/>
                <a:uLnTx/>
                <a:uFillTx/>
                <a:latin typeface="Century Gothic" pitchFamily="34" charset="0"/>
                <a:ea typeface="ＭＳ Ｐゴシック" charset="0"/>
                <a:cs typeface="ＭＳ Ｐゴシック" charset="0"/>
              </a:rPr>
              <a:t>Focus </a:t>
            </a:r>
            <a:r>
              <a:rPr kumimoji="0" lang="de-DE" sz="3200" b="1" i="0" u="none" strike="noStrike" kern="1200" cap="none" spc="0" normalizeH="0" baseline="0" noProof="0" err="1" smtClean="0">
                <a:ln>
                  <a:noFill/>
                </a:ln>
                <a:solidFill>
                  <a:schemeClr val="tx1">
                    <a:lumMod val="85000"/>
                    <a:lumOff val="15000"/>
                  </a:schemeClr>
                </a:solidFill>
                <a:effectLst/>
                <a:uLnTx/>
                <a:uFillTx/>
                <a:latin typeface="Century Gothic" pitchFamily="34" charset="0"/>
                <a:ea typeface="ＭＳ Ｐゴシック" charset="0"/>
                <a:cs typeface="ＭＳ Ｐゴシック" charset="0"/>
              </a:rPr>
              <a:t>of</a:t>
            </a:r>
            <a:r>
              <a:rPr kumimoji="0" lang="de-DE" sz="3200" b="1" i="0" u="none" strike="noStrike" kern="1200" cap="none" spc="0" normalizeH="0" baseline="0" noProof="0" smtClean="0">
                <a:ln>
                  <a:noFill/>
                </a:ln>
                <a:solidFill>
                  <a:schemeClr val="tx1">
                    <a:lumMod val="85000"/>
                    <a:lumOff val="15000"/>
                  </a:schemeClr>
                </a:solidFill>
                <a:effectLst/>
                <a:uLnTx/>
                <a:uFillTx/>
                <a:latin typeface="Century Gothic" pitchFamily="34" charset="0"/>
                <a:ea typeface="ＭＳ Ｐゴシック" charset="0"/>
                <a:cs typeface="ＭＳ Ｐゴシック" charset="0"/>
              </a:rPr>
              <a:t> </a:t>
            </a:r>
            <a:r>
              <a:rPr kumimoji="0" lang="de-DE" sz="3200" b="1" i="0" u="none" strike="noStrike" kern="1200" cap="none" spc="0" normalizeH="0" baseline="0" noProof="0" smtClean="0">
                <a:ln>
                  <a:noFill/>
                </a:ln>
                <a:solidFill>
                  <a:schemeClr val="tx1">
                    <a:lumMod val="85000"/>
                    <a:lumOff val="15000"/>
                  </a:schemeClr>
                </a:solidFill>
                <a:effectLst/>
                <a:uLnTx/>
                <a:uFillTx/>
                <a:latin typeface="Century Gothic" pitchFamily="34" charset="0"/>
                <a:ea typeface="ＭＳ Ｐゴシック" charset="0"/>
                <a:cs typeface="ＭＳ Ｐゴシック" charset="0"/>
              </a:rPr>
              <a:t>the ENVRI </a:t>
            </a:r>
            <a:r>
              <a:rPr kumimoji="0" lang="de-DE" sz="3200" b="1" i="0" u="none" strike="noStrike" kern="1200" cap="none" spc="0" normalizeH="0" baseline="0" noProof="0" dirty="0" smtClean="0">
                <a:ln>
                  <a:noFill/>
                </a:ln>
                <a:solidFill>
                  <a:schemeClr val="tx1">
                    <a:lumMod val="85000"/>
                    <a:lumOff val="15000"/>
                  </a:schemeClr>
                </a:solidFill>
                <a:effectLst/>
                <a:uLnTx/>
                <a:uFillTx/>
                <a:latin typeface="Century Gothic" pitchFamily="34" charset="0"/>
                <a:ea typeface="ＭＳ Ｐゴシック" charset="0"/>
                <a:cs typeface="ＭＳ Ｐゴシック" charset="0"/>
              </a:rPr>
              <a:t>RM</a:t>
            </a:r>
          </a:p>
        </p:txBody>
      </p:sp>
      <p:pic>
        <p:nvPicPr>
          <p:cNvPr id="2050" name="Picture 2" descr="subsystems"/>
          <p:cNvPicPr>
            <a:picLocks noChangeAspect="1" noChangeArrowheads="1"/>
          </p:cNvPicPr>
          <p:nvPr/>
        </p:nvPicPr>
        <p:blipFill>
          <a:blip r:embed="rId4" cstate="print"/>
          <a:srcRect/>
          <a:stretch>
            <a:fillRect/>
          </a:stretch>
        </p:blipFill>
        <p:spPr bwMode="auto">
          <a:xfrm>
            <a:off x="1043608" y="2892631"/>
            <a:ext cx="6912768" cy="2840625"/>
          </a:xfrm>
          <a:prstGeom prst="rect">
            <a:avLst/>
          </a:prstGeom>
          <a:noFill/>
          <a:ln w="9525">
            <a:solidFill>
              <a:schemeClr val="tx1"/>
            </a:solidFill>
            <a:prstDash val="sysDot"/>
            <a:miter lim="800000"/>
            <a:headEnd/>
            <a:tailEnd/>
          </a:ln>
        </p:spPr>
      </p:pic>
      <p:sp>
        <p:nvSpPr>
          <p:cNvPr id="10" name="Rechteck 9"/>
          <p:cNvSpPr/>
          <p:nvPr/>
        </p:nvSpPr>
        <p:spPr>
          <a:xfrm>
            <a:off x="3318654" y="1835532"/>
            <a:ext cx="1901418" cy="369332"/>
          </a:xfrm>
          <a:prstGeom prst="rect">
            <a:avLst/>
          </a:prstGeom>
        </p:spPr>
        <p:txBody>
          <a:bodyPr wrap="none">
            <a:spAutoFit/>
          </a:bodyPr>
          <a:lstStyle/>
          <a:p>
            <a:r>
              <a:rPr lang="de-AT" smtClean="0">
                <a:solidFill>
                  <a:schemeClr val="accent2">
                    <a:lumMod val="75000"/>
                  </a:schemeClr>
                </a:solidFill>
              </a:rPr>
              <a:t>Science Viewpoint</a:t>
            </a:r>
            <a:endParaRPr lang="de-AT">
              <a:solidFill>
                <a:schemeClr val="accent2">
                  <a:lumMod val="75000"/>
                </a:schemeClr>
              </a:solidFill>
            </a:endParaRPr>
          </a:p>
        </p:txBody>
      </p:sp>
      <p:sp>
        <p:nvSpPr>
          <p:cNvPr id="11" name="Rechteck 10"/>
          <p:cNvSpPr/>
          <p:nvPr/>
        </p:nvSpPr>
        <p:spPr>
          <a:xfrm>
            <a:off x="289456" y="1845179"/>
            <a:ext cx="2306657" cy="369332"/>
          </a:xfrm>
          <a:prstGeom prst="rect">
            <a:avLst/>
          </a:prstGeom>
        </p:spPr>
        <p:txBody>
          <a:bodyPr wrap="none">
            <a:spAutoFit/>
          </a:bodyPr>
          <a:lstStyle/>
          <a:p>
            <a:r>
              <a:rPr lang="de-AT" smtClean="0">
                <a:solidFill>
                  <a:schemeClr val="accent3">
                    <a:lumMod val="75000"/>
                  </a:schemeClr>
                </a:solidFill>
              </a:rPr>
              <a:t>Information Viewpoint</a:t>
            </a:r>
            <a:endParaRPr lang="de-AT">
              <a:solidFill>
                <a:schemeClr val="accent3">
                  <a:lumMod val="75000"/>
                </a:schemeClr>
              </a:solidFill>
            </a:endParaRPr>
          </a:p>
        </p:txBody>
      </p:sp>
      <p:sp>
        <p:nvSpPr>
          <p:cNvPr id="12" name="Rechteck 11"/>
          <p:cNvSpPr/>
          <p:nvPr/>
        </p:nvSpPr>
        <p:spPr>
          <a:xfrm>
            <a:off x="6037994" y="1775390"/>
            <a:ext cx="2587375" cy="369332"/>
          </a:xfrm>
          <a:prstGeom prst="rect">
            <a:avLst/>
          </a:prstGeom>
        </p:spPr>
        <p:txBody>
          <a:bodyPr wrap="none">
            <a:spAutoFit/>
          </a:bodyPr>
          <a:lstStyle/>
          <a:p>
            <a:r>
              <a:rPr lang="de-AT" smtClean="0">
                <a:solidFill>
                  <a:schemeClr val="accent5">
                    <a:lumMod val="75000"/>
                  </a:schemeClr>
                </a:solidFill>
              </a:rPr>
              <a:t>Computational Viewpoint</a:t>
            </a:r>
            <a:endParaRPr lang="de-AT">
              <a:solidFill>
                <a:schemeClr val="accent5">
                  <a:lumMod val="75000"/>
                </a:schemeClr>
              </a:solidFill>
            </a:endParaRPr>
          </a:p>
        </p:txBody>
      </p:sp>
      <p:sp>
        <p:nvSpPr>
          <p:cNvPr id="13" name="Ellipse 12"/>
          <p:cNvSpPr/>
          <p:nvPr/>
        </p:nvSpPr>
        <p:spPr>
          <a:xfrm>
            <a:off x="3347864" y="1648422"/>
            <a:ext cx="1805824" cy="700458"/>
          </a:xfrm>
          <a:prstGeom prst="ellipse">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4" name="Ellipse 13"/>
          <p:cNvSpPr/>
          <p:nvPr/>
        </p:nvSpPr>
        <p:spPr>
          <a:xfrm>
            <a:off x="6072855" y="1628800"/>
            <a:ext cx="2552513" cy="727299"/>
          </a:xfrm>
          <a:prstGeom prst="ellipse">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5" name="Ellipse 14"/>
          <p:cNvSpPr/>
          <p:nvPr/>
        </p:nvSpPr>
        <p:spPr>
          <a:xfrm>
            <a:off x="251520" y="1628800"/>
            <a:ext cx="2269923" cy="781308"/>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solidFill>
                <a:schemeClr val="bg1"/>
              </a:solidFill>
            </a:endParaRPr>
          </a:p>
        </p:txBody>
      </p:sp>
      <p:cxnSp>
        <p:nvCxnSpPr>
          <p:cNvPr id="16" name="Gerade Verbindung mit Pfeil 15"/>
          <p:cNvCxnSpPr>
            <a:stCxn id="15" idx="4"/>
          </p:cNvCxnSpPr>
          <p:nvPr/>
        </p:nvCxnSpPr>
        <p:spPr>
          <a:xfrm>
            <a:off x="1386482" y="2410108"/>
            <a:ext cx="881262" cy="370820"/>
          </a:xfrm>
          <a:prstGeom prst="straightConnector1">
            <a:avLst/>
          </a:prstGeom>
          <a:ln>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 name="Gerade Verbindung mit Pfeil 19"/>
          <p:cNvCxnSpPr>
            <a:stCxn id="13" idx="4"/>
          </p:cNvCxnSpPr>
          <p:nvPr/>
        </p:nvCxnSpPr>
        <p:spPr>
          <a:xfrm flipH="1">
            <a:off x="4211960" y="2348880"/>
            <a:ext cx="38816" cy="432048"/>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4" name="Gerade Verbindung mit Pfeil 23"/>
          <p:cNvCxnSpPr/>
          <p:nvPr/>
        </p:nvCxnSpPr>
        <p:spPr>
          <a:xfrm flipH="1">
            <a:off x="6516216" y="2348880"/>
            <a:ext cx="648073" cy="432048"/>
          </a:xfrm>
          <a:prstGeom prst="straightConnector1">
            <a:avLst/>
          </a:prstGeom>
          <a:ln>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7" name="Textfeld 26"/>
          <p:cNvSpPr txBox="1"/>
          <p:nvPr/>
        </p:nvSpPr>
        <p:spPr>
          <a:xfrm>
            <a:off x="1691680" y="5733256"/>
            <a:ext cx="6216317" cy="400110"/>
          </a:xfrm>
          <a:prstGeom prst="rect">
            <a:avLst/>
          </a:prstGeom>
          <a:noFill/>
        </p:spPr>
        <p:txBody>
          <a:bodyPr wrap="none" rtlCol="0">
            <a:spAutoFit/>
          </a:bodyPr>
          <a:lstStyle/>
          <a:p>
            <a:r>
              <a:rPr lang="de-DE" sz="2000" i="1" smtClean="0">
                <a:solidFill>
                  <a:schemeClr val="tx1">
                    <a:lumMod val="75000"/>
                    <a:lumOff val="25000"/>
                  </a:schemeClr>
                </a:solidFill>
              </a:rPr>
              <a:t>The 5 s</a:t>
            </a:r>
            <a:r>
              <a:rPr lang="de-DE" sz="2000" i="1" smtClean="0">
                <a:solidFill>
                  <a:schemeClr val="tx1">
                    <a:lumMod val="75000"/>
                    <a:lumOff val="25000"/>
                  </a:schemeClr>
                </a:solidFill>
              </a:rPr>
              <a:t>ubsystems </a:t>
            </a:r>
            <a:r>
              <a:rPr lang="de-DE" sz="2000" i="1" dirty="0" err="1" smtClean="0">
                <a:solidFill>
                  <a:schemeClr val="tx1">
                    <a:lumMod val="75000"/>
                    <a:lumOff val="25000"/>
                  </a:schemeClr>
                </a:solidFill>
              </a:rPr>
              <a:t>with</a:t>
            </a:r>
            <a:r>
              <a:rPr lang="de-DE" sz="2000" i="1" dirty="0" smtClean="0">
                <a:solidFill>
                  <a:schemeClr val="tx1">
                    <a:lumMod val="75000"/>
                    <a:lumOff val="25000"/>
                  </a:schemeClr>
                </a:solidFill>
              </a:rPr>
              <a:t> </a:t>
            </a:r>
            <a:r>
              <a:rPr lang="de-DE" sz="2000" i="1" dirty="0" err="1" smtClean="0">
                <a:solidFill>
                  <a:schemeClr val="tx1">
                    <a:lumMod val="75000"/>
                    <a:lumOff val="25000"/>
                  </a:schemeClr>
                </a:solidFill>
              </a:rPr>
              <a:t>points</a:t>
            </a:r>
            <a:r>
              <a:rPr lang="de-DE" sz="2000" i="1" dirty="0" smtClean="0">
                <a:solidFill>
                  <a:schemeClr val="tx1">
                    <a:lumMod val="75000"/>
                    <a:lumOff val="25000"/>
                  </a:schemeClr>
                </a:solidFill>
              </a:rPr>
              <a:t> </a:t>
            </a:r>
            <a:r>
              <a:rPr lang="de-DE" sz="2000" i="1" dirty="0" err="1" smtClean="0">
                <a:solidFill>
                  <a:schemeClr val="tx1">
                    <a:lumMod val="75000"/>
                    <a:lumOff val="25000"/>
                  </a:schemeClr>
                </a:solidFill>
              </a:rPr>
              <a:t>of</a:t>
            </a:r>
            <a:r>
              <a:rPr lang="de-DE" sz="2000" i="1" dirty="0" smtClean="0">
                <a:solidFill>
                  <a:schemeClr val="tx1">
                    <a:lumMod val="75000"/>
                    <a:lumOff val="25000"/>
                  </a:schemeClr>
                </a:solidFill>
              </a:rPr>
              <a:t> </a:t>
            </a:r>
            <a:r>
              <a:rPr lang="de-DE" sz="2000" i="1" dirty="0" err="1" smtClean="0">
                <a:solidFill>
                  <a:schemeClr val="tx1">
                    <a:lumMod val="75000"/>
                    <a:lumOff val="25000"/>
                  </a:schemeClr>
                </a:solidFill>
              </a:rPr>
              <a:t>references</a:t>
            </a:r>
            <a:r>
              <a:rPr lang="de-DE" sz="2000" i="1" dirty="0" smtClean="0">
                <a:solidFill>
                  <a:schemeClr val="tx1">
                    <a:lumMod val="75000"/>
                    <a:lumOff val="25000"/>
                  </a:schemeClr>
                </a:solidFill>
              </a:rPr>
              <a:t> </a:t>
            </a:r>
            <a:r>
              <a:rPr lang="de-DE" sz="2000" i="1" err="1" smtClean="0">
                <a:solidFill>
                  <a:schemeClr val="tx1">
                    <a:lumMod val="75000"/>
                    <a:lumOff val="25000"/>
                  </a:schemeClr>
                </a:solidFill>
              </a:rPr>
              <a:t>between</a:t>
            </a:r>
            <a:r>
              <a:rPr lang="de-DE" sz="2000" i="1" smtClean="0">
                <a:solidFill>
                  <a:schemeClr val="tx1">
                    <a:lumMod val="75000"/>
                    <a:lumOff val="25000"/>
                  </a:schemeClr>
                </a:solidFill>
              </a:rPr>
              <a:t> </a:t>
            </a:r>
            <a:r>
              <a:rPr lang="de-DE" sz="2000" i="1" smtClean="0">
                <a:solidFill>
                  <a:schemeClr val="tx1">
                    <a:lumMod val="75000"/>
                    <a:lumOff val="25000"/>
                  </a:schemeClr>
                </a:solidFill>
              </a:rPr>
              <a:t>them.</a:t>
            </a:r>
            <a:endParaRPr lang="de-DE" sz="2000" i="1" dirty="0" smtClean="0">
              <a:solidFill>
                <a:schemeClr val="tx1">
                  <a:lumMod val="75000"/>
                  <a:lumOff val="25000"/>
                </a:schemeClr>
              </a:solidFill>
            </a:endParaRPr>
          </a:p>
        </p:txBody>
      </p:sp>
      <p:sp>
        <p:nvSpPr>
          <p:cNvPr id="18" name="Ellipse 17"/>
          <p:cNvSpPr/>
          <p:nvPr/>
        </p:nvSpPr>
        <p:spPr>
          <a:xfrm>
            <a:off x="2555776" y="3789040"/>
            <a:ext cx="288032" cy="288032"/>
          </a:xfrm>
          <a:prstGeom prst="ellipse">
            <a:avLst/>
          </a:prstGeom>
          <a:solidFill>
            <a:srgbClr val="FFFF0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Ellipse 18"/>
          <p:cNvSpPr/>
          <p:nvPr/>
        </p:nvSpPr>
        <p:spPr>
          <a:xfrm>
            <a:off x="5004048" y="5013176"/>
            <a:ext cx="288032" cy="288032"/>
          </a:xfrm>
          <a:prstGeom prst="ellipse">
            <a:avLst/>
          </a:prstGeom>
          <a:solidFill>
            <a:srgbClr val="FFFF0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Ellipse 20"/>
          <p:cNvSpPr/>
          <p:nvPr/>
        </p:nvSpPr>
        <p:spPr>
          <a:xfrm>
            <a:off x="1979712" y="5013176"/>
            <a:ext cx="288032" cy="288032"/>
          </a:xfrm>
          <a:prstGeom prst="ellipse">
            <a:avLst/>
          </a:prstGeom>
          <a:solidFill>
            <a:srgbClr val="FFFF0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Ellipse 21"/>
          <p:cNvSpPr/>
          <p:nvPr/>
        </p:nvSpPr>
        <p:spPr>
          <a:xfrm>
            <a:off x="3491880" y="4365104"/>
            <a:ext cx="288032" cy="288032"/>
          </a:xfrm>
          <a:prstGeom prst="ellipse">
            <a:avLst/>
          </a:prstGeom>
          <a:solidFill>
            <a:srgbClr val="FFFF0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Ellipse 22"/>
          <p:cNvSpPr/>
          <p:nvPr/>
        </p:nvSpPr>
        <p:spPr>
          <a:xfrm>
            <a:off x="4355976" y="3789040"/>
            <a:ext cx="288032" cy="288032"/>
          </a:xfrm>
          <a:prstGeom prst="ellipse">
            <a:avLst/>
          </a:prstGeom>
          <a:solidFill>
            <a:srgbClr val="FFFF0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Ellipse 24"/>
          <p:cNvSpPr/>
          <p:nvPr/>
        </p:nvSpPr>
        <p:spPr>
          <a:xfrm>
            <a:off x="3491880" y="3212976"/>
            <a:ext cx="288032" cy="288032"/>
          </a:xfrm>
          <a:prstGeom prst="ellipse">
            <a:avLst/>
          </a:prstGeom>
          <a:solidFill>
            <a:srgbClr val="FFFF0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Ellipse 25"/>
          <p:cNvSpPr/>
          <p:nvPr/>
        </p:nvSpPr>
        <p:spPr>
          <a:xfrm>
            <a:off x="6156176" y="4149080"/>
            <a:ext cx="288032" cy="288032"/>
          </a:xfrm>
          <a:prstGeom prst="ellipse">
            <a:avLst/>
          </a:prstGeom>
          <a:solidFill>
            <a:srgbClr val="FFFF0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Espace réservé du numéro de diapositive 5"/>
          <p:cNvSpPr>
            <a:spLocks noGrp="1"/>
          </p:cNvSpPr>
          <p:nvPr>
            <p:ph type="sldNum" sz="quarter" idx="12"/>
          </p:nvPr>
        </p:nvSpPr>
        <p:spPr bwMode="auto">
          <a:xfrm>
            <a:off x="6553200" y="6376243"/>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5"/>
              </a:buBlip>
              <a:defRPr sz="1600">
                <a:solidFill>
                  <a:srgbClr val="1A171B"/>
                </a:solidFill>
                <a:latin typeface="Century Gothic" pitchFamily="34" charset="0"/>
              </a:defRPr>
            </a:lvl6pPr>
            <a:lvl7pPr eaLnBrk="0" fontAlgn="base" hangingPunct="0">
              <a:spcAft>
                <a:spcPct val="0"/>
              </a:spcAft>
              <a:buSzPct val="75000"/>
              <a:buBlip>
                <a:blip r:embed="rId5"/>
              </a:buBlip>
              <a:defRPr sz="1600">
                <a:solidFill>
                  <a:srgbClr val="1A171B"/>
                </a:solidFill>
                <a:latin typeface="Century Gothic" pitchFamily="34" charset="0"/>
              </a:defRPr>
            </a:lvl7pPr>
            <a:lvl8pPr eaLnBrk="0" fontAlgn="base" hangingPunct="0">
              <a:spcAft>
                <a:spcPct val="0"/>
              </a:spcAft>
              <a:buSzPct val="75000"/>
              <a:buBlip>
                <a:blip r:embed="rId5"/>
              </a:buBlip>
              <a:defRPr sz="1600">
                <a:solidFill>
                  <a:srgbClr val="1A171B"/>
                </a:solidFill>
                <a:latin typeface="Century Gothic" pitchFamily="34" charset="0"/>
              </a:defRPr>
            </a:lvl8pPr>
            <a:lvl9pPr eaLnBrk="0" fontAlgn="base" hangingPunct="0">
              <a:spcAft>
                <a:spcPct val="0"/>
              </a:spcAft>
              <a:buSzPct val="75000"/>
              <a:buBlip>
                <a:blip r:embed="rId5"/>
              </a:buBlip>
              <a:defRPr sz="1600">
                <a:solidFill>
                  <a:srgbClr val="1A171B"/>
                </a:solidFill>
                <a:latin typeface="Century Gothic" pitchFamily="34" charset="0"/>
              </a:defRPr>
            </a:lvl9pPr>
          </a:lstStyle>
          <a:p>
            <a:fld id="{23E38AF2-209B-4B4E-8A59-08B2283C74DF}" type="slidenum">
              <a:rPr lang="fr-FR" altLang="en-US" sz="1200" b="0">
                <a:solidFill>
                  <a:srgbClr val="595959"/>
                </a:solidFill>
              </a:rPr>
              <a:pPr/>
              <a:t>8</a:t>
            </a:fld>
            <a:endParaRPr lang="fr-FR" altLang="en-US" sz="1200" b="0" dirty="0">
              <a:solidFill>
                <a:srgbClr val="595959"/>
              </a:solidFill>
            </a:endParaRPr>
          </a:p>
        </p:txBody>
      </p:sp>
      <p:sp>
        <p:nvSpPr>
          <p:cNvPr id="31" name="Espace réservé de la date 3"/>
          <p:cNvSpPr>
            <a:spLocks noGrp="1"/>
          </p:cNvSpPr>
          <p:nvPr>
            <p:ph type="dt" sz="half" idx="4294967295"/>
          </p:nvPr>
        </p:nvSpPr>
        <p:spPr bwMode="auto">
          <a:xfrm>
            <a:off x="710208" y="6376243"/>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5"/>
              </a:buBlip>
              <a:defRPr sz="1600">
                <a:solidFill>
                  <a:srgbClr val="1A171B"/>
                </a:solidFill>
                <a:latin typeface="Century Gothic" pitchFamily="34" charset="0"/>
              </a:defRPr>
            </a:lvl6pPr>
            <a:lvl7pPr eaLnBrk="0" fontAlgn="base" hangingPunct="0">
              <a:spcAft>
                <a:spcPct val="0"/>
              </a:spcAft>
              <a:buSzPct val="75000"/>
              <a:buBlip>
                <a:blip r:embed="rId5"/>
              </a:buBlip>
              <a:defRPr sz="1600">
                <a:solidFill>
                  <a:srgbClr val="1A171B"/>
                </a:solidFill>
                <a:latin typeface="Century Gothic" pitchFamily="34" charset="0"/>
              </a:defRPr>
            </a:lvl7pPr>
            <a:lvl8pPr eaLnBrk="0" fontAlgn="base" hangingPunct="0">
              <a:spcAft>
                <a:spcPct val="0"/>
              </a:spcAft>
              <a:buSzPct val="75000"/>
              <a:buBlip>
                <a:blip r:embed="rId5"/>
              </a:buBlip>
              <a:defRPr sz="1600">
                <a:solidFill>
                  <a:srgbClr val="1A171B"/>
                </a:solidFill>
                <a:latin typeface="Century Gothic" pitchFamily="34" charset="0"/>
              </a:defRPr>
            </a:lvl8pPr>
            <a:lvl9pPr eaLnBrk="0" fontAlgn="base" hangingPunct="0">
              <a:spcAft>
                <a:spcPct val="0"/>
              </a:spcAft>
              <a:buSzPct val="75000"/>
              <a:buBlip>
                <a:blip r:embed="rId5"/>
              </a:buBlip>
              <a:defRPr sz="1600">
                <a:solidFill>
                  <a:srgbClr val="1A171B"/>
                </a:solidFill>
                <a:latin typeface="Century Gothic" pitchFamily="34" charset="0"/>
              </a:defRPr>
            </a:lvl9pPr>
          </a:lstStyle>
          <a:p>
            <a:fld id="{1F8ECFE6-21CB-48E5-8CB8-14FEEE1ACAF5}" type="datetime1">
              <a:rPr lang="fr-FR" altLang="en-US" sz="1200" b="0">
                <a:solidFill>
                  <a:srgbClr val="595959"/>
                </a:solidFill>
              </a:rPr>
              <a:pPr/>
              <a:t>19/11/2013</a:t>
            </a:fld>
            <a:endParaRPr lang="fr-FR" altLang="en-US" sz="1200" b="0" dirty="0">
              <a:solidFill>
                <a:srgbClr val="595959"/>
              </a:solidFill>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dissolve">
                                      <p:cBhvr>
                                        <p:cTn id="7" dur="500"/>
                                        <p:tgtEl>
                                          <p:spTgt spid="2050"/>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27"/>
                                        </p:tgtEl>
                                        <p:attrNameLst>
                                          <p:attrName>style.visibility</p:attrName>
                                        </p:attrNameLst>
                                      </p:cBhvr>
                                      <p:to>
                                        <p:strVal val="visible"/>
                                      </p:to>
                                    </p:set>
                                    <p:animEffect transition="in" filter="dissolve">
                                      <p:cBhvr>
                                        <p:cTn id="10" dur="500"/>
                                        <p:tgtEl>
                                          <p:spTgt spid="27"/>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subTnLst>
                                    <p:set>
                                      <p:cBhvr override="childStyle">
                                        <p:cTn dur="1" fill="hold" display="0" masterRel="nextClick" afterEffect="1"/>
                                        <p:tgtEl>
                                          <p:spTgt spid="23"/>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subTnLst>
                                    <p:set>
                                      <p:cBhvr override="childStyle">
                                        <p:cTn dur="1" fill="hold" display="0" masterRel="nextClick" afterEffect="1"/>
                                        <p:tgtEl>
                                          <p:spTgt spid="25"/>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childTnLst>
                                  <p:subTnLst>
                                    <p:set>
                                      <p:cBhvr override="childStyle">
                                        <p:cTn dur="1" fill="hold" display="0" masterRel="nextClick" afterEffect="1"/>
                                        <p:tgtEl>
                                          <p:spTgt spid="22"/>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subTnLst>
                                    <p:set>
                                      <p:cBhvr override="childStyle">
                                        <p:cTn dur="1" fill="hold" display="0" masterRel="nextClick" afterEffect="1"/>
                                        <p:tgtEl>
                                          <p:spTgt spid="21"/>
                                        </p:tgtEl>
                                        <p:attrNameLst>
                                          <p:attrName>style.visibility</p:attrName>
                                        </p:attrNameLst>
                                      </p:cBhvr>
                                      <p:to>
                                        <p:strVal val="hidden"/>
                                      </p:to>
                                    </p:set>
                                  </p:sub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subTnLst>
                                    <p:set>
                                      <p:cBhvr override="childStyle">
                                        <p:cTn dur="1" fill="hold" display="0" masterRel="nextClick" afterEffect="1"/>
                                        <p:tgtEl>
                                          <p:spTgt spid="19"/>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6"/>
                                        </p:tgtEl>
                                        <p:attrNameLst>
                                          <p:attrName>style.visibility</p:attrName>
                                        </p:attrNameLst>
                                      </p:cBhvr>
                                      <p:to>
                                        <p:strVal val="visible"/>
                                      </p:to>
                                    </p:set>
                                  </p:childTnLst>
                                  <p:subTnLst>
                                    <p:set>
                                      <p:cBhvr override="childStyle">
                                        <p:cTn dur="1" fill="hold" display="0" masterRel="nextClick" afterEffect="1"/>
                                        <p:tgtEl>
                                          <p:spTgt spid="26"/>
                                        </p:tgtEl>
                                        <p:attrNameLst>
                                          <p:attrName>style.visibility</p:attrName>
                                        </p:attrNameLst>
                                      </p:cBhvr>
                                      <p:to>
                                        <p:strVal val="hidden"/>
                                      </p:to>
                                    </p:set>
                                  </p:subTnLst>
                                </p:cTn>
                              </p:par>
                            </p:childTnLst>
                          </p:cTn>
                        </p:par>
                      </p:childTnLst>
                    </p:cTn>
                  </p:par>
                  <p:par>
                    <p:cTn id="39" fill="hold">
                      <p:stCondLst>
                        <p:cond delay="indefinite"/>
                      </p:stCondLst>
                      <p:childTnLst>
                        <p:par>
                          <p:cTn id="40" fill="hold">
                            <p:stCondLst>
                              <p:cond delay="0"/>
                            </p:stCondLst>
                            <p:childTnLst>
                              <p:par>
                                <p:cTn id="41" presetID="2" presetClass="entr" presetSubtype="1"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ppt_x"/>
                                          </p:val>
                                        </p:tav>
                                        <p:tav tm="100000">
                                          <p:val>
                                            <p:strVal val="#ppt_x"/>
                                          </p:val>
                                        </p:tav>
                                      </p:tavLst>
                                    </p:anim>
                                    <p:anim calcmode="lin" valueType="num">
                                      <p:cBhvr additive="base">
                                        <p:cTn id="48" dur="500" fill="hold"/>
                                        <p:tgtEl>
                                          <p:spTgt spid="13"/>
                                        </p:tgtEl>
                                        <p:attrNameLst>
                                          <p:attrName>ppt_y</p:attrName>
                                        </p:attrNameLst>
                                      </p:cBhvr>
                                      <p:tavLst>
                                        <p:tav tm="0">
                                          <p:val>
                                            <p:strVal val="0-#ppt_h/2"/>
                                          </p:val>
                                        </p:tav>
                                        <p:tav tm="100000">
                                          <p:val>
                                            <p:strVal val="#ppt_y"/>
                                          </p:val>
                                        </p:tav>
                                      </p:tavLst>
                                    </p:anim>
                                  </p:childTnLst>
                                </p:cTn>
                              </p:par>
                              <p:par>
                                <p:cTn id="49" presetID="2" presetClass="entr" presetSubtype="1" fill="hold" nodeType="with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500" fill="hold"/>
                                        <p:tgtEl>
                                          <p:spTgt spid="20"/>
                                        </p:tgtEl>
                                        <p:attrNameLst>
                                          <p:attrName>ppt_x</p:attrName>
                                        </p:attrNameLst>
                                      </p:cBhvr>
                                      <p:tavLst>
                                        <p:tav tm="0">
                                          <p:val>
                                            <p:strVal val="#ppt_x"/>
                                          </p:val>
                                        </p:tav>
                                        <p:tav tm="100000">
                                          <p:val>
                                            <p:strVal val="#ppt_x"/>
                                          </p:val>
                                        </p:tav>
                                      </p:tavLst>
                                    </p:anim>
                                    <p:anim calcmode="lin" valueType="num">
                                      <p:cBhvr additive="base">
                                        <p:cTn id="52" dur="500" fill="hold"/>
                                        <p:tgtEl>
                                          <p:spTgt spid="20"/>
                                        </p:tgtEl>
                                        <p:attrNameLst>
                                          <p:attrName>ppt_y</p:attrName>
                                        </p:attrNameLst>
                                      </p:cBhvr>
                                      <p:tavLst>
                                        <p:tav tm="0">
                                          <p:val>
                                            <p:strVal val="0-#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9" fill="hold" grpId="0" nodeType="click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additive="base">
                                        <p:cTn id="57" dur="500" fill="hold"/>
                                        <p:tgtEl>
                                          <p:spTgt spid="11"/>
                                        </p:tgtEl>
                                        <p:attrNameLst>
                                          <p:attrName>ppt_x</p:attrName>
                                        </p:attrNameLst>
                                      </p:cBhvr>
                                      <p:tavLst>
                                        <p:tav tm="0">
                                          <p:val>
                                            <p:strVal val="0-#ppt_w/2"/>
                                          </p:val>
                                        </p:tav>
                                        <p:tav tm="100000">
                                          <p:val>
                                            <p:strVal val="#ppt_x"/>
                                          </p:val>
                                        </p:tav>
                                      </p:tavLst>
                                    </p:anim>
                                    <p:anim calcmode="lin" valueType="num">
                                      <p:cBhvr additive="base">
                                        <p:cTn id="58" dur="500" fill="hold"/>
                                        <p:tgtEl>
                                          <p:spTgt spid="11"/>
                                        </p:tgtEl>
                                        <p:attrNameLst>
                                          <p:attrName>ppt_y</p:attrName>
                                        </p:attrNameLst>
                                      </p:cBhvr>
                                      <p:tavLst>
                                        <p:tav tm="0">
                                          <p:val>
                                            <p:strVal val="0-#ppt_h/2"/>
                                          </p:val>
                                        </p:tav>
                                        <p:tav tm="100000">
                                          <p:val>
                                            <p:strVal val="#ppt_y"/>
                                          </p:val>
                                        </p:tav>
                                      </p:tavLst>
                                    </p:anim>
                                  </p:childTnLst>
                                </p:cTn>
                              </p:par>
                              <p:par>
                                <p:cTn id="59" presetID="2" presetClass="entr" presetSubtype="9"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500" fill="hold"/>
                                        <p:tgtEl>
                                          <p:spTgt spid="15"/>
                                        </p:tgtEl>
                                        <p:attrNameLst>
                                          <p:attrName>ppt_x</p:attrName>
                                        </p:attrNameLst>
                                      </p:cBhvr>
                                      <p:tavLst>
                                        <p:tav tm="0">
                                          <p:val>
                                            <p:strVal val="0-#ppt_w/2"/>
                                          </p:val>
                                        </p:tav>
                                        <p:tav tm="100000">
                                          <p:val>
                                            <p:strVal val="#ppt_x"/>
                                          </p:val>
                                        </p:tav>
                                      </p:tavLst>
                                    </p:anim>
                                    <p:anim calcmode="lin" valueType="num">
                                      <p:cBhvr additive="base">
                                        <p:cTn id="62" dur="500" fill="hold"/>
                                        <p:tgtEl>
                                          <p:spTgt spid="15"/>
                                        </p:tgtEl>
                                        <p:attrNameLst>
                                          <p:attrName>ppt_y</p:attrName>
                                        </p:attrNameLst>
                                      </p:cBhvr>
                                      <p:tavLst>
                                        <p:tav tm="0">
                                          <p:val>
                                            <p:strVal val="0-#ppt_h/2"/>
                                          </p:val>
                                        </p:tav>
                                        <p:tav tm="100000">
                                          <p:val>
                                            <p:strVal val="#ppt_y"/>
                                          </p:val>
                                        </p:tav>
                                      </p:tavLst>
                                    </p:anim>
                                  </p:childTnLst>
                                </p:cTn>
                              </p:par>
                              <p:par>
                                <p:cTn id="63" presetID="2" presetClass="entr" presetSubtype="9" fill="hold" nodeType="with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500" fill="hold"/>
                                        <p:tgtEl>
                                          <p:spTgt spid="16"/>
                                        </p:tgtEl>
                                        <p:attrNameLst>
                                          <p:attrName>ppt_x</p:attrName>
                                        </p:attrNameLst>
                                      </p:cBhvr>
                                      <p:tavLst>
                                        <p:tav tm="0">
                                          <p:val>
                                            <p:strVal val="0-#ppt_w/2"/>
                                          </p:val>
                                        </p:tav>
                                        <p:tav tm="100000">
                                          <p:val>
                                            <p:strVal val="#ppt_x"/>
                                          </p:val>
                                        </p:tav>
                                      </p:tavLst>
                                    </p:anim>
                                    <p:anim calcmode="lin" valueType="num">
                                      <p:cBhvr additive="base">
                                        <p:cTn id="66"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3" fill="hold" grpId="0" nodeType="clickEffect">
                                  <p:stCondLst>
                                    <p:cond delay="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500" fill="hold"/>
                                        <p:tgtEl>
                                          <p:spTgt spid="14"/>
                                        </p:tgtEl>
                                        <p:attrNameLst>
                                          <p:attrName>ppt_x</p:attrName>
                                        </p:attrNameLst>
                                      </p:cBhvr>
                                      <p:tavLst>
                                        <p:tav tm="0">
                                          <p:val>
                                            <p:strVal val="1+#ppt_w/2"/>
                                          </p:val>
                                        </p:tav>
                                        <p:tav tm="100000">
                                          <p:val>
                                            <p:strVal val="#ppt_x"/>
                                          </p:val>
                                        </p:tav>
                                      </p:tavLst>
                                    </p:anim>
                                    <p:anim calcmode="lin" valueType="num">
                                      <p:cBhvr additive="base">
                                        <p:cTn id="72" dur="500" fill="hold"/>
                                        <p:tgtEl>
                                          <p:spTgt spid="14"/>
                                        </p:tgtEl>
                                        <p:attrNameLst>
                                          <p:attrName>ppt_y</p:attrName>
                                        </p:attrNameLst>
                                      </p:cBhvr>
                                      <p:tavLst>
                                        <p:tav tm="0">
                                          <p:val>
                                            <p:strVal val="0-#ppt_h/2"/>
                                          </p:val>
                                        </p:tav>
                                        <p:tav tm="100000">
                                          <p:val>
                                            <p:strVal val="#ppt_y"/>
                                          </p:val>
                                        </p:tav>
                                      </p:tavLst>
                                    </p:anim>
                                  </p:childTnLst>
                                </p:cTn>
                              </p:par>
                              <p:par>
                                <p:cTn id="73" presetID="2" presetClass="entr" presetSubtype="3" fill="hold" grpId="0" nodeType="withEffect">
                                  <p:stCondLst>
                                    <p:cond delay="0"/>
                                  </p:stCondLst>
                                  <p:childTnLst>
                                    <p:set>
                                      <p:cBhvr>
                                        <p:cTn id="74" dur="1" fill="hold">
                                          <p:stCondLst>
                                            <p:cond delay="0"/>
                                          </p:stCondLst>
                                        </p:cTn>
                                        <p:tgtEl>
                                          <p:spTgt spid="12"/>
                                        </p:tgtEl>
                                        <p:attrNameLst>
                                          <p:attrName>style.visibility</p:attrName>
                                        </p:attrNameLst>
                                      </p:cBhvr>
                                      <p:to>
                                        <p:strVal val="visible"/>
                                      </p:to>
                                    </p:set>
                                    <p:anim calcmode="lin" valueType="num">
                                      <p:cBhvr additive="base">
                                        <p:cTn id="75" dur="500" fill="hold"/>
                                        <p:tgtEl>
                                          <p:spTgt spid="12"/>
                                        </p:tgtEl>
                                        <p:attrNameLst>
                                          <p:attrName>ppt_x</p:attrName>
                                        </p:attrNameLst>
                                      </p:cBhvr>
                                      <p:tavLst>
                                        <p:tav tm="0">
                                          <p:val>
                                            <p:strVal val="1+#ppt_w/2"/>
                                          </p:val>
                                        </p:tav>
                                        <p:tav tm="100000">
                                          <p:val>
                                            <p:strVal val="#ppt_x"/>
                                          </p:val>
                                        </p:tav>
                                      </p:tavLst>
                                    </p:anim>
                                    <p:anim calcmode="lin" valueType="num">
                                      <p:cBhvr additive="base">
                                        <p:cTn id="76" dur="500" fill="hold"/>
                                        <p:tgtEl>
                                          <p:spTgt spid="12"/>
                                        </p:tgtEl>
                                        <p:attrNameLst>
                                          <p:attrName>ppt_y</p:attrName>
                                        </p:attrNameLst>
                                      </p:cBhvr>
                                      <p:tavLst>
                                        <p:tav tm="0">
                                          <p:val>
                                            <p:strVal val="0-#ppt_h/2"/>
                                          </p:val>
                                        </p:tav>
                                        <p:tav tm="100000">
                                          <p:val>
                                            <p:strVal val="#ppt_y"/>
                                          </p:val>
                                        </p:tav>
                                      </p:tavLst>
                                    </p:anim>
                                  </p:childTnLst>
                                </p:cTn>
                              </p:par>
                              <p:par>
                                <p:cTn id="77" presetID="2" presetClass="entr" presetSubtype="3" fill="hold" nodeType="withEffect">
                                  <p:stCondLst>
                                    <p:cond delay="0"/>
                                  </p:stCondLst>
                                  <p:childTnLst>
                                    <p:set>
                                      <p:cBhvr>
                                        <p:cTn id="78" dur="1" fill="hold">
                                          <p:stCondLst>
                                            <p:cond delay="0"/>
                                          </p:stCondLst>
                                        </p:cTn>
                                        <p:tgtEl>
                                          <p:spTgt spid="24"/>
                                        </p:tgtEl>
                                        <p:attrNameLst>
                                          <p:attrName>style.visibility</p:attrName>
                                        </p:attrNameLst>
                                      </p:cBhvr>
                                      <p:to>
                                        <p:strVal val="visible"/>
                                      </p:to>
                                    </p:set>
                                    <p:anim calcmode="lin" valueType="num">
                                      <p:cBhvr additive="base">
                                        <p:cTn id="79" dur="500" fill="hold"/>
                                        <p:tgtEl>
                                          <p:spTgt spid="24"/>
                                        </p:tgtEl>
                                        <p:attrNameLst>
                                          <p:attrName>ppt_x</p:attrName>
                                        </p:attrNameLst>
                                      </p:cBhvr>
                                      <p:tavLst>
                                        <p:tav tm="0">
                                          <p:val>
                                            <p:strVal val="1+#ppt_w/2"/>
                                          </p:val>
                                        </p:tav>
                                        <p:tav tm="100000">
                                          <p:val>
                                            <p:strVal val="#ppt_x"/>
                                          </p:val>
                                        </p:tav>
                                      </p:tavLst>
                                    </p:anim>
                                    <p:anim calcmode="lin" valueType="num">
                                      <p:cBhvr additive="base">
                                        <p:cTn id="80" dur="500" fill="hold"/>
                                        <p:tgtEl>
                                          <p:spTgt spid="2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animBg="1"/>
      <p:bldP spid="14" grpId="0" animBg="1"/>
      <p:bldP spid="15" grpId="0" animBg="1"/>
      <p:bldP spid="27" grpId="0"/>
      <p:bldP spid="18" grpId="0" animBg="1"/>
      <p:bldP spid="19" grpId="0" animBg="1"/>
      <p:bldP spid="21" grpId="0" animBg="1"/>
      <p:bldP spid="22" grpId="0" animBg="1"/>
      <p:bldP spid="23" grpId="0" animBg="1"/>
      <p:bldP spid="25" grpId="0" animBg="1"/>
      <p:bldP spid="2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2987824" y="3685937"/>
            <a:ext cx="2663999" cy="400110"/>
          </a:xfrm>
          <a:prstGeom prst="rect">
            <a:avLst/>
          </a:prstGeom>
        </p:spPr>
        <p:txBody>
          <a:bodyPr wrap="none">
            <a:spAutoFit/>
          </a:bodyPr>
          <a:lstStyle/>
          <a:p>
            <a:r>
              <a:rPr lang="de-AT" sz="2000" dirty="0" smtClean="0">
                <a:solidFill>
                  <a:schemeClr val="tx1">
                    <a:lumMod val="75000"/>
                    <a:lumOff val="25000"/>
                  </a:schemeClr>
                </a:solidFill>
              </a:rPr>
              <a:t>ENVRI Reference Model</a:t>
            </a:r>
            <a:endParaRPr lang="de-AT" sz="2000" dirty="0">
              <a:solidFill>
                <a:schemeClr val="tx1">
                  <a:lumMod val="75000"/>
                  <a:lumOff val="25000"/>
                </a:schemeClr>
              </a:solidFill>
            </a:endParaRPr>
          </a:p>
        </p:txBody>
      </p:sp>
      <p:sp>
        <p:nvSpPr>
          <p:cNvPr id="5" name="Rechteck 4"/>
          <p:cNvSpPr/>
          <p:nvPr/>
        </p:nvSpPr>
        <p:spPr>
          <a:xfrm>
            <a:off x="3390662" y="2223150"/>
            <a:ext cx="1901418" cy="369332"/>
          </a:xfrm>
          <a:prstGeom prst="rect">
            <a:avLst/>
          </a:prstGeom>
        </p:spPr>
        <p:txBody>
          <a:bodyPr wrap="none">
            <a:spAutoFit/>
          </a:bodyPr>
          <a:lstStyle/>
          <a:p>
            <a:r>
              <a:rPr lang="de-AT" smtClean="0">
                <a:solidFill>
                  <a:schemeClr val="accent2">
                    <a:lumMod val="75000"/>
                  </a:schemeClr>
                </a:solidFill>
              </a:rPr>
              <a:t>Science Viewpoint</a:t>
            </a:r>
            <a:endParaRPr lang="de-AT">
              <a:solidFill>
                <a:schemeClr val="accent2">
                  <a:lumMod val="75000"/>
                </a:schemeClr>
              </a:solidFill>
            </a:endParaRPr>
          </a:p>
        </p:txBody>
      </p:sp>
      <p:sp>
        <p:nvSpPr>
          <p:cNvPr id="6" name="Rechteck 5"/>
          <p:cNvSpPr/>
          <p:nvPr/>
        </p:nvSpPr>
        <p:spPr>
          <a:xfrm>
            <a:off x="3615348" y="4805354"/>
            <a:ext cx="2252796" cy="369332"/>
          </a:xfrm>
          <a:prstGeom prst="rect">
            <a:avLst/>
          </a:prstGeom>
        </p:spPr>
        <p:txBody>
          <a:bodyPr wrap="none">
            <a:spAutoFit/>
          </a:bodyPr>
          <a:lstStyle/>
          <a:p>
            <a:r>
              <a:rPr lang="de-AT" smtClean="0">
                <a:solidFill>
                  <a:schemeClr val="accent6">
                    <a:lumMod val="75000"/>
                  </a:schemeClr>
                </a:solidFill>
              </a:rPr>
              <a:t>Technology Viewpoint</a:t>
            </a:r>
            <a:endParaRPr lang="de-AT">
              <a:solidFill>
                <a:schemeClr val="accent6">
                  <a:lumMod val="75000"/>
                </a:schemeClr>
              </a:solidFill>
            </a:endParaRPr>
          </a:p>
        </p:txBody>
      </p:sp>
      <p:sp>
        <p:nvSpPr>
          <p:cNvPr id="7" name="Rechteck 6"/>
          <p:cNvSpPr/>
          <p:nvPr/>
        </p:nvSpPr>
        <p:spPr>
          <a:xfrm>
            <a:off x="780848" y="4984135"/>
            <a:ext cx="2306978" cy="369332"/>
          </a:xfrm>
          <a:prstGeom prst="rect">
            <a:avLst/>
          </a:prstGeom>
        </p:spPr>
        <p:txBody>
          <a:bodyPr wrap="none">
            <a:spAutoFit/>
          </a:bodyPr>
          <a:lstStyle/>
          <a:p>
            <a:r>
              <a:rPr lang="de-AT" smtClean="0">
                <a:solidFill>
                  <a:schemeClr val="bg1">
                    <a:lumMod val="50000"/>
                  </a:schemeClr>
                </a:solidFill>
              </a:rPr>
              <a:t>Engineering Viewpoint</a:t>
            </a:r>
            <a:endParaRPr lang="de-AT">
              <a:solidFill>
                <a:schemeClr val="bg1">
                  <a:lumMod val="50000"/>
                </a:schemeClr>
              </a:solidFill>
            </a:endParaRPr>
          </a:p>
        </p:txBody>
      </p:sp>
      <p:sp>
        <p:nvSpPr>
          <p:cNvPr id="9" name="Rechteck 8"/>
          <p:cNvSpPr/>
          <p:nvPr/>
        </p:nvSpPr>
        <p:spPr>
          <a:xfrm>
            <a:off x="611820" y="3096892"/>
            <a:ext cx="2306657" cy="369332"/>
          </a:xfrm>
          <a:prstGeom prst="rect">
            <a:avLst/>
          </a:prstGeom>
        </p:spPr>
        <p:txBody>
          <a:bodyPr wrap="none">
            <a:spAutoFit/>
          </a:bodyPr>
          <a:lstStyle/>
          <a:p>
            <a:r>
              <a:rPr lang="de-AT" smtClean="0">
                <a:solidFill>
                  <a:schemeClr val="accent3">
                    <a:lumMod val="75000"/>
                  </a:schemeClr>
                </a:solidFill>
              </a:rPr>
              <a:t>Information Viewpoint</a:t>
            </a:r>
            <a:endParaRPr lang="de-AT">
              <a:solidFill>
                <a:schemeClr val="accent3">
                  <a:lumMod val="75000"/>
                </a:schemeClr>
              </a:solidFill>
            </a:endParaRPr>
          </a:p>
        </p:txBody>
      </p:sp>
      <p:sp>
        <p:nvSpPr>
          <p:cNvPr id="10" name="Rechteck 9"/>
          <p:cNvSpPr/>
          <p:nvPr/>
        </p:nvSpPr>
        <p:spPr>
          <a:xfrm>
            <a:off x="6360358" y="3027103"/>
            <a:ext cx="2587375" cy="369332"/>
          </a:xfrm>
          <a:prstGeom prst="rect">
            <a:avLst/>
          </a:prstGeom>
        </p:spPr>
        <p:txBody>
          <a:bodyPr wrap="none">
            <a:spAutoFit/>
          </a:bodyPr>
          <a:lstStyle/>
          <a:p>
            <a:r>
              <a:rPr lang="de-AT" smtClean="0">
                <a:solidFill>
                  <a:schemeClr val="accent5">
                    <a:lumMod val="75000"/>
                  </a:schemeClr>
                </a:solidFill>
              </a:rPr>
              <a:t>Computational Viewpoint</a:t>
            </a:r>
            <a:endParaRPr lang="de-AT">
              <a:solidFill>
                <a:schemeClr val="accent5">
                  <a:lumMod val="75000"/>
                </a:schemeClr>
              </a:solidFill>
            </a:endParaRPr>
          </a:p>
        </p:txBody>
      </p:sp>
      <p:sp>
        <p:nvSpPr>
          <p:cNvPr id="11" name="Textfeld 10"/>
          <p:cNvSpPr txBox="1"/>
          <p:nvPr/>
        </p:nvSpPr>
        <p:spPr>
          <a:xfrm>
            <a:off x="6028209" y="3751955"/>
            <a:ext cx="1465851" cy="584775"/>
          </a:xfrm>
          <a:prstGeom prst="rect">
            <a:avLst/>
          </a:prstGeom>
          <a:noFill/>
        </p:spPr>
        <p:txBody>
          <a:bodyPr wrap="none" rtlCol="0">
            <a:spAutoFit/>
          </a:bodyPr>
          <a:lstStyle/>
          <a:p>
            <a:r>
              <a:rPr lang="de-AT" sz="1600" smtClean="0">
                <a:solidFill>
                  <a:schemeClr val="accent5">
                    <a:lumMod val="75000"/>
                  </a:schemeClr>
                </a:solidFill>
              </a:rPr>
              <a:t>Computational </a:t>
            </a:r>
          </a:p>
          <a:p>
            <a:pPr algn="ctr"/>
            <a:r>
              <a:rPr lang="de-AT" sz="1600" smtClean="0">
                <a:solidFill>
                  <a:schemeClr val="accent5">
                    <a:lumMod val="75000"/>
                  </a:schemeClr>
                </a:solidFill>
              </a:rPr>
              <a:t>Object</a:t>
            </a:r>
            <a:endParaRPr lang="de-AT" sz="1600">
              <a:solidFill>
                <a:schemeClr val="accent5">
                  <a:lumMod val="75000"/>
                </a:schemeClr>
              </a:solidFill>
            </a:endParaRPr>
          </a:p>
        </p:txBody>
      </p:sp>
      <p:sp>
        <p:nvSpPr>
          <p:cNvPr id="12" name="Textfeld 11"/>
          <p:cNvSpPr txBox="1"/>
          <p:nvPr/>
        </p:nvSpPr>
        <p:spPr>
          <a:xfrm>
            <a:off x="7236296" y="4222691"/>
            <a:ext cx="928331" cy="338554"/>
          </a:xfrm>
          <a:prstGeom prst="rect">
            <a:avLst/>
          </a:prstGeom>
          <a:noFill/>
        </p:spPr>
        <p:txBody>
          <a:bodyPr wrap="none" rtlCol="0">
            <a:spAutoFit/>
          </a:bodyPr>
          <a:lstStyle/>
          <a:p>
            <a:r>
              <a:rPr lang="de-AT" sz="1600" smtClean="0">
                <a:solidFill>
                  <a:schemeClr val="accent5">
                    <a:lumMod val="75000"/>
                  </a:schemeClr>
                </a:solidFill>
              </a:rPr>
              <a:t>Interface</a:t>
            </a:r>
            <a:endParaRPr lang="de-AT" sz="1600">
              <a:solidFill>
                <a:schemeClr val="accent5">
                  <a:lumMod val="75000"/>
                </a:schemeClr>
              </a:solidFill>
            </a:endParaRPr>
          </a:p>
        </p:txBody>
      </p:sp>
      <p:sp>
        <p:nvSpPr>
          <p:cNvPr id="13" name="Textfeld 12"/>
          <p:cNvSpPr txBox="1"/>
          <p:nvPr/>
        </p:nvSpPr>
        <p:spPr>
          <a:xfrm>
            <a:off x="342696" y="2213720"/>
            <a:ext cx="1770613" cy="338554"/>
          </a:xfrm>
          <a:prstGeom prst="rect">
            <a:avLst/>
          </a:prstGeom>
          <a:noFill/>
        </p:spPr>
        <p:txBody>
          <a:bodyPr wrap="none" rtlCol="0">
            <a:spAutoFit/>
          </a:bodyPr>
          <a:lstStyle/>
          <a:p>
            <a:r>
              <a:rPr lang="de-AT" sz="1600" smtClean="0">
                <a:solidFill>
                  <a:schemeClr val="accent3">
                    <a:lumMod val="75000"/>
                  </a:schemeClr>
                </a:solidFill>
              </a:rPr>
              <a:t>Information Object</a:t>
            </a:r>
            <a:endParaRPr lang="de-AT" sz="1600">
              <a:solidFill>
                <a:schemeClr val="accent3">
                  <a:lumMod val="75000"/>
                </a:schemeClr>
              </a:solidFill>
            </a:endParaRPr>
          </a:p>
        </p:txBody>
      </p:sp>
      <p:sp>
        <p:nvSpPr>
          <p:cNvPr id="14" name="Textfeld 13"/>
          <p:cNvSpPr txBox="1"/>
          <p:nvPr/>
        </p:nvSpPr>
        <p:spPr>
          <a:xfrm>
            <a:off x="1331640" y="1615427"/>
            <a:ext cx="1756186" cy="338554"/>
          </a:xfrm>
          <a:prstGeom prst="rect">
            <a:avLst/>
          </a:prstGeom>
          <a:noFill/>
        </p:spPr>
        <p:txBody>
          <a:bodyPr wrap="none" rtlCol="0">
            <a:spAutoFit/>
          </a:bodyPr>
          <a:lstStyle/>
          <a:p>
            <a:r>
              <a:rPr lang="de-AT" sz="1600" smtClean="0">
                <a:solidFill>
                  <a:schemeClr val="accent3">
                    <a:lumMod val="75000"/>
                  </a:schemeClr>
                </a:solidFill>
              </a:rPr>
              <a:t>Information Action</a:t>
            </a:r>
            <a:endParaRPr lang="de-AT" sz="1600">
              <a:solidFill>
                <a:schemeClr val="accent3">
                  <a:lumMod val="75000"/>
                </a:schemeClr>
              </a:solidFill>
            </a:endParaRPr>
          </a:p>
        </p:txBody>
      </p:sp>
      <p:sp>
        <p:nvSpPr>
          <p:cNvPr id="17" name="Textfeld 16"/>
          <p:cNvSpPr txBox="1"/>
          <p:nvPr/>
        </p:nvSpPr>
        <p:spPr>
          <a:xfrm>
            <a:off x="3059832" y="1533848"/>
            <a:ext cx="1152880" cy="338554"/>
          </a:xfrm>
          <a:prstGeom prst="rect">
            <a:avLst/>
          </a:prstGeom>
          <a:noFill/>
        </p:spPr>
        <p:txBody>
          <a:bodyPr wrap="none" rtlCol="0">
            <a:spAutoFit/>
          </a:bodyPr>
          <a:lstStyle/>
          <a:p>
            <a:r>
              <a:rPr lang="de-AT" sz="1600" smtClean="0">
                <a:solidFill>
                  <a:schemeClr val="accent2">
                    <a:lumMod val="75000"/>
                  </a:schemeClr>
                </a:solidFill>
              </a:rPr>
              <a:t>Community</a:t>
            </a:r>
            <a:endParaRPr lang="de-AT" sz="1600">
              <a:solidFill>
                <a:schemeClr val="accent2">
                  <a:lumMod val="75000"/>
                </a:schemeClr>
              </a:solidFill>
            </a:endParaRPr>
          </a:p>
        </p:txBody>
      </p:sp>
      <p:sp>
        <p:nvSpPr>
          <p:cNvPr id="18" name="Textfeld 17"/>
          <p:cNvSpPr txBox="1"/>
          <p:nvPr/>
        </p:nvSpPr>
        <p:spPr>
          <a:xfrm>
            <a:off x="6163836" y="1584370"/>
            <a:ext cx="1936556" cy="338554"/>
          </a:xfrm>
          <a:prstGeom prst="rect">
            <a:avLst/>
          </a:prstGeom>
          <a:noFill/>
        </p:spPr>
        <p:txBody>
          <a:bodyPr wrap="none" rtlCol="0">
            <a:spAutoFit/>
          </a:bodyPr>
          <a:lstStyle/>
          <a:p>
            <a:r>
              <a:rPr lang="de-AT" sz="1600" smtClean="0">
                <a:solidFill>
                  <a:schemeClr val="accent2">
                    <a:lumMod val="75000"/>
                  </a:schemeClr>
                </a:solidFill>
              </a:rPr>
              <a:t>Community Behavior</a:t>
            </a:r>
            <a:endParaRPr lang="de-AT" sz="1600">
              <a:solidFill>
                <a:schemeClr val="accent2">
                  <a:lumMod val="75000"/>
                </a:schemeClr>
              </a:solidFill>
            </a:endParaRPr>
          </a:p>
        </p:txBody>
      </p:sp>
      <p:sp>
        <p:nvSpPr>
          <p:cNvPr id="19" name="Textfeld 18"/>
          <p:cNvSpPr txBox="1"/>
          <p:nvPr/>
        </p:nvSpPr>
        <p:spPr>
          <a:xfrm>
            <a:off x="4639251" y="1340768"/>
            <a:ext cx="550728" cy="338554"/>
          </a:xfrm>
          <a:prstGeom prst="rect">
            <a:avLst/>
          </a:prstGeom>
          <a:noFill/>
        </p:spPr>
        <p:txBody>
          <a:bodyPr wrap="none" rtlCol="0">
            <a:spAutoFit/>
          </a:bodyPr>
          <a:lstStyle/>
          <a:p>
            <a:r>
              <a:rPr lang="de-AT" sz="1600" smtClean="0">
                <a:solidFill>
                  <a:schemeClr val="accent2">
                    <a:lumMod val="75000"/>
                  </a:schemeClr>
                </a:solidFill>
              </a:rPr>
              <a:t>Role</a:t>
            </a:r>
            <a:endParaRPr lang="de-AT" sz="1600">
              <a:solidFill>
                <a:schemeClr val="accent2">
                  <a:lumMod val="75000"/>
                </a:schemeClr>
              </a:solidFill>
            </a:endParaRPr>
          </a:p>
        </p:txBody>
      </p:sp>
      <p:sp>
        <p:nvSpPr>
          <p:cNvPr id="21" name="Textfeld 20"/>
          <p:cNvSpPr txBox="1"/>
          <p:nvPr/>
        </p:nvSpPr>
        <p:spPr>
          <a:xfrm>
            <a:off x="692406" y="5710312"/>
            <a:ext cx="1071191" cy="338554"/>
          </a:xfrm>
          <a:prstGeom prst="rect">
            <a:avLst/>
          </a:prstGeom>
          <a:noFill/>
        </p:spPr>
        <p:txBody>
          <a:bodyPr wrap="none" rtlCol="0">
            <a:spAutoFit/>
          </a:bodyPr>
          <a:lstStyle/>
          <a:p>
            <a:r>
              <a:rPr lang="de-AT" sz="1600" dirty="0" smtClean="0">
                <a:solidFill>
                  <a:schemeClr val="bg1">
                    <a:lumMod val="50000"/>
                  </a:schemeClr>
                </a:solidFill>
              </a:rPr>
              <a:t>Subsystem</a:t>
            </a:r>
            <a:endParaRPr lang="de-AT" sz="1600" dirty="0">
              <a:solidFill>
                <a:schemeClr val="bg1">
                  <a:lumMod val="50000"/>
                </a:schemeClr>
              </a:solidFill>
            </a:endParaRPr>
          </a:p>
        </p:txBody>
      </p:sp>
      <p:cxnSp>
        <p:nvCxnSpPr>
          <p:cNvPr id="23" name="Gerade Verbindung mit Pfeil 22"/>
          <p:cNvCxnSpPr>
            <a:stCxn id="4" idx="2"/>
            <a:endCxn id="101" idx="0"/>
          </p:cNvCxnSpPr>
          <p:nvPr/>
        </p:nvCxnSpPr>
        <p:spPr>
          <a:xfrm>
            <a:off x="4319824" y="4086047"/>
            <a:ext cx="399385" cy="618803"/>
          </a:xfrm>
          <a:prstGeom prst="straightConnector1">
            <a:avLst/>
          </a:prstGeom>
          <a:ln>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4" name="Gerade Verbindung mit Pfeil 23"/>
          <p:cNvCxnSpPr/>
          <p:nvPr/>
        </p:nvCxnSpPr>
        <p:spPr>
          <a:xfrm flipH="1">
            <a:off x="2209734" y="4044342"/>
            <a:ext cx="1534362" cy="76101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mit Pfeil 24"/>
          <p:cNvCxnSpPr/>
          <p:nvPr/>
        </p:nvCxnSpPr>
        <p:spPr>
          <a:xfrm flipV="1">
            <a:off x="2113309" y="1988840"/>
            <a:ext cx="96424" cy="926532"/>
          </a:xfrm>
          <a:prstGeom prst="straightConnector1">
            <a:avLst/>
          </a:prstGeom>
          <a:ln>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mit Pfeil 25"/>
          <p:cNvCxnSpPr>
            <a:stCxn id="4" idx="0"/>
            <a:endCxn id="97" idx="4"/>
          </p:cNvCxnSpPr>
          <p:nvPr/>
        </p:nvCxnSpPr>
        <p:spPr>
          <a:xfrm flipV="1">
            <a:off x="4319824" y="2736498"/>
            <a:ext cx="2960" cy="949439"/>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4" name="Gerade Verbindung mit Pfeil 33"/>
          <p:cNvCxnSpPr>
            <a:endCxn id="10" idx="1"/>
          </p:cNvCxnSpPr>
          <p:nvPr/>
        </p:nvCxnSpPr>
        <p:spPr>
          <a:xfrm flipV="1">
            <a:off x="4644008" y="3211769"/>
            <a:ext cx="1716350" cy="474168"/>
          </a:xfrm>
          <a:prstGeom prst="straightConnector1">
            <a:avLst/>
          </a:prstGeom>
          <a:ln>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3" name="Gerade Verbindung mit Pfeil 42"/>
          <p:cNvCxnSpPr>
            <a:endCxn id="11" idx="0"/>
          </p:cNvCxnSpPr>
          <p:nvPr/>
        </p:nvCxnSpPr>
        <p:spPr>
          <a:xfrm flipH="1">
            <a:off x="6761135" y="3571687"/>
            <a:ext cx="309588" cy="180268"/>
          </a:xfrm>
          <a:prstGeom prst="straightConnector1">
            <a:avLst/>
          </a:prstGeom>
          <a:ln>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1" name="Gerade Verbindung mit Pfeil 50"/>
          <p:cNvCxnSpPr>
            <a:endCxn id="13" idx="2"/>
          </p:cNvCxnSpPr>
          <p:nvPr/>
        </p:nvCxnSpPr>
        <p:spPr>
          <a:xfrm flipH="1" flipV="1">
            <a:off x="1228003" y="2552274"/>
            <a:ext cx="109677" cy="328239"/>
          </a:xfrm>
          <a:prstGeom prst="straightConnector1">
            <a:avLst/>
          </a:prstGeom>
          <a:ln>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6" name="Gerade Verbindung mit Pfeil 55"/>
          <p:cNvCxnSpPr/>
          <p:nvPr/>
        </p:nvCxnSpPr>
        <p:spPr>
          <a:xfrm flipH="1" flipV="1">
            <a:off x="2699792" y="3478206"/>
            <a:ext cx="786421" cy="219724"/>
          </a:xfrm>
          <a:prstGeom prst="straightConnector1">
            <a:avLst/>
          </a:prstGeom>
          <a:ln>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5" name="Gerade Verbindung mit Pfeil 64"/>
          <p:cNvCxnSpPr/>
          <p:nvPr/>
        </p:nvCxnSpPr>
        <p:spPr>
          <a:xfrm flipH="1">
            <a:off x="1256300" y="5513330"/>
            <a:ext cx="219356" cy="219926"/>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0" name="Gerade Verbindung mit Pfeil 69"/>
          <p:cNvCxnSpPr/>
          <p:nvPr/>
        </p:nvCxnSpPr>
        <p:spPr>
          <a:xfrm flipV="1">
            <a:off x="5170648" y="1922924"/>
            <a:ext cx="1993640" cy="338834"/>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52" name="Textfeld 51"/>
          <p:cNvSpPr txBox="1"/>
          <p:nvPr/>
        </p:nvSpPr>
        <p:spPr>
          <a:xfrm>
            <a:off x="8100392" y="4320674"/>
            <a:ext cx="1005403" cy="338554"/>
          </a:xfrm>
          <a:prstGeom prst="rect">
            <a:avLst/>
          </a:prstGeom>
          <a:noFill/>
        </p:spPr>
        <p:txBody>
          <a:bodyPr wrap="none" rtlCol="0">
            <a:spAutoFit/>
          </a:bodyPr>
          <a:lstStyle/>
          <a:p>
            <a:r>
              <a:rPr lang="de-AT" sz="1600" smtClean="0">
                <a:solidFill>
                  <a:schemeClr val="accent5">
                    <a:lumMod val="75000"/>
                  </a:schemeClr>
                </a:solidFill>
              </a:rPr>
              <a:t>Capability</a:t>
            </a:r>
            <a:endParaRPr lang="de-AT" sz="1600">
              <a:solidFill>
                <a:schemeClr val="accent5">
                  <a:lumMod val="75000"/>
                </a:schemeClr>
              </a:solidFill>
            </a:endParaRPr>
          </a:p>
        </p:txBody>
      </p:sp>
      <p:cxnSp>
        <p:nvCxnSpPr>
          <p:cNvPr id="53" name="Gerade Verbindung mit Pfeil 52"/>
          <p:cNvCxnSpPr>
            <a:endCxn id="52" idx="0"/>
          </p:cNvCxnSpPr>
          <p:nvPr/>
        </p:nvCxnSpPr>
        <p:spPr>
          <a:xfrm>
            <a:off x="8244408" y="3571687"/>
            <a:ext cx="358686" cy="748987"/>
          </a:xfrm>
          <a:prstGeom prst="straightConnector1">
            <a:avLst/>
          </a:prstGeom>
          <a:ln>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2" name="Gerade Verbindung mit Pfeil 41"/>
          <p:cNvCxnSpPr>
            <a:stCxn id="100" idx="4"/>
            <a:endCxn id="12" idx="0"/>
          </p:cNvCxnSpPr>
          <p:nvPr/>
        </p:nvCxnSpPr>
        <p:spPr>
          <a:xfrm>
            <a:off x="7671476" y="3607812"/>
            <a:ext cx="28986" cy="614879"/>
          </a:xfrm>
          <a:prstGeom prst="straightConnector1">
            <a:avLst/>
          </a:prstGeom>
          <a:ln>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6" name="Gerade Verbindung mit Pfeil 65"/>
          <p:cNvCxnSpPr>
            <a:endCxn id="19" idx="2"/>
          </p:cNvCxnSpPr>
          <p:nvPr/>
        </p:nvCxnSpPr>
        <p:spPr>
          <a:xfrm flipV="1">
            <a:off x="4519516" y="1679322"/>
            <a:ext cx="395099" cy="356718"/>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7" name="Gerade Verbindung mit Pfeil 66"/>
          <p:cNvCxnSpPr>
            <a:endCxn id="17" idx="2"/>
          </p:cNvCxnSpPr>
          <p:nvPr/>
        </p:nvCxnSpPr>
        <p:spPr>
          <a:xfrm flipH="1" flipV="1">
            <a:off x="3636272" y="1872402"/>
            <a:ext cx="215648" cy="21994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97" name="Ellipse 96"/>
          <p:cNvSpPr/>
          <p:nvPr/>
        </p:nvSpPr>
        <p:spPr>
          <a:xfrm>
            <a:off x="3419872" y="2036040"/>
            <a:ext cx="1805824" cy="700458"/>
          </a:xfrm>
          <a:prstGeom prst="ellipse">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00" name="Ellipse 99"/>
          <p:cNvSpPr/>
          <p:nvPr/>
        </p:nvSpPr>
        <p:spPr>
          <a:xfrm>
            <a:off x="6395219" y="2880513"/>
            <a:ext cx="2552513" cy="727299"/>
          </a:xfrm>
          <a:prstGeom prst="ellipse">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01" name="Ellipse 100"/>
          <p:cNvSpPr/>
          <p:nvPr/>
        </p:nvSpPr>
        <p:spPr>
          <a:xfrm>
            <a:off x="3628815" y="4704850"/>
            <a:ext cx="2180788" cy="570340"/>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02" name="Ellipse 101"/>
          <p:cNvSpPr/>
          <p:nvPr/>
        </p:nvSpPr>
        <p:spPr>
          <a:xfrm>
            <a:off x="755576" y="4832200"/>
            <a:ext cx="2278984" cy="685032"/>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27" name="Ellipse 126"/>
          <p:cNvSpPr/>
          <p:nvPr/>
        </p:nvSpPr>
        <p:spPr>
          <a:xfrm>
            <a:off x="573884" y="2880513"/>
            <a:ext cx="2269923" cy="781308"/>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solidFill>
                <a:schemeClr val="bg1"/>
              </a:solidFill>
            </a:endParaRPr>
          </a:p>
        </p:txBody>
      </p:sp>
      <p:sp>
        <p:nvSpPr>
          <p:cNvPr id="39" name="Titel 1"/>
          <p:cNvSpPr txBox="1">
            <a:spLocks/>
          </p:cNvSpPr>
          <p:nvPr/>
        </p:nvSpPr>
        <p:spPr>
          <a:xfrm>
            <a:off x="609600" y="18864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de-DE" sz="3200" b="1" i="0" u="none" strike="noStrike" kern="1200" cap="none" spc="0" normalizeH="0" baseline="0" noProof="0" dirty="0" err="1" smtClean="0">
                <a:ln>
                  <a:noFill/>
                </a:ln>
                <a:solidFill>
                  <a:schemeClr val="tx1">
                    <a:lumMod val="85000"/>
                    <a:lumOff val="15000"/>
                  </a:schemeClr>
                </a:solidFill>
                <a:effectLst/>
                <a:uLnTx/>
                <a:uFillTx/>
                <a:latin typeface="Century Gothic" pitchFamily="34" charset="0"/>
                <a:ea typeface="ＭＳ Ｐゴシック" charset="0"/>
                <a:cs typeface="ＭＳ Ｐゴシック" charset="0"/>
              </a:rPr>
              <a:t>Overview</a:t>
            </a:r>
            <a:r>
              <a:rPr kumimoji="0" lang="de-DE" sz="3200" b="1" i="0" u="none" strike="noStrike" kern="1200" cap="none" spc="0" normalizeH="0" baseline="0" noProof="0" dirty="0" smtClean="0">
                <a:ln>
                  <a:noFill/>
                </a:ln>
                <a:solidFill>
                  <a:schemeClr val="tx1">
                    <a:lumMod val="85000"/>
                    <a:lumOff val="15000"/>
                  </a:schemeClr>
                </a:solidFill>
                <a:effectLst/>
                <a:uLnTx/>
                <a:uFillTx/>
                <a:latin typeface="Century Gothic" pitchFamily="34" charset="0"/>
                <a:ea typeface="ＭＳ Ｐゴシック" charset="0"/>
                <a:cs typeface="ＭＳ Ｐゴシック" charset="0"/>
              </a:rPr>
              <a:t> </a:t>
            </a:r>
            <a:r>
              <a:rPr kumimoji="0" lang="de-DE" sz="3200" b="1" i="0" u="none" strike="noStrike" kern="1200" cap="none" spc="0" normalizeH="0" baseline="0" noProof="0" dirty="0" err="1" smtClean="0">
                <a:ln>
                  <a:noFill/>
                </a:ln>
                <a:solidFill>
                  <a:schemeClr val="tx1">
                    <a:lumMod val="85000"/>
                    <a:lumOff val="15000"/>
                  </a:schemeClr>
                </a:solidFill>
                <a:effectLst/>
                <a:uLnTx/>
                <a:uFillTx/>
                <a:latin typeface="Century Gothic" pitchFamily="34" charset="0"/>
                <a:ea typeface="ＭＳ Ｐゴシック" charset="0"/>
                <a:cs typeface="ＭＳ Ｐゴシック" charset="0"/>
              </a:rPr>
              <a:t>of</a:t>
            </a:r>
            <a:r>
              <a:rPr kumimoji="0" lang="de-DE" sz="3200" b="1" i="0" u="none" strike="noStrike" kern="1200" cap="none" spc="0" normalizeH="0" noProof="0" dirty="0" smtClean="0">
                <a:ln>
                  <a:noFill/>
                </a:ln>
                <a:solidFill>
                  <a:schemeClr val="tx1">
                    <a:lumMod val="85000"/>
                    <a:lumOff val="15000"/>
                  </a:schemeClr>
                </a:solidFill>
                <a:effectLst/>
                <a:uLnTx/>
                <a:uFillTx/>
                <a:latin typeface="Century Gothic" pitchFamily="34" charset="0"/>
                <a:ea typeface="ＭＳ Ｐゴシック" charset="0"/>
                <a:cs typeface="ＭＳ Ｐゴシック" charset="0"/>
              </a:rPr>
              <a:t> </a:t>
            </a:r>
            <a:r>
              <a:rPr kumimoji="0" lang="de-DE" sz="3200" b="1" i="0" u="none" strike="noStrike" kern="1200" cap="none" spc="0" normalizeH="0" noProof="0" dirty="0" err="1" smtClean="0">
                <a:ln>
                  <a:noFill/>
                </a:ln>
                <a:solidFill>
                  <a:schemeClr val="tx1">
                    <a:lumMod val="85000"/>
                    <a:lumOff val="15000"/>
                  </a:schemeClr>
                </a:solidFill>
                <a:effectLst/>
                <a:uLnTx/>
                <a:uFillTx/>
                <a:latin typeface="Century Gothic" pitchFamily="34" charset="0"/>
                <a:ea typeface="ＭＳ Ｐゴシック" charset="0"/>
                <a:cs typeface="ＭＳ Ｐゴシック" charset="0"/>
              </a:rPr>
              <a:t>main</a:t>
            </a:r>
            <a:r>
              <a:rPr kumimoji="0" lang="de-DE" sz="3200" b="1" i="0" u="none" strike="noStrike" kern="1200" cap="none" spc="0" normalizeH="0" noProof="0" dirty="0" smtClean="0">
                <a:ln>
                  <a:noFill/>
                </a:ln>
                <a:solidFill>
                  <a:schemeClr val="tx1">
                    <a:lumMod val="85000"/>
                    <a:lumOff val="15000"/>
                  </a:schemeClr>
                </a:solidFill>
                <a:effectLst/>
                <a:uLnTx/>
                <a:uFillTx/>
                <a:latin typeface="Century Gothic" pitchFamily="34" charset="0"/>
                <a:ea typeface="ＭＳ Ｐゴシック" charset="0"/>
                <a:cs typeface="ＭＳ Ｐゴシック" charset="0"/>
              </a:rPr>
              <a:t> </a:t>
            </a:r>
            <a:r>
              <a:rPr kumimoji="0" lang="de-DE" sz="3200" b="1" i="0" u="none" strike="noStrike" kern="1200" cap="none" spc="0" normalizeH="0" noProof="0" dirty="0" err="1" smtClean="0">
                <a:ln>
                  <a:noFill/>
                </a:ln>
                <a:solidFill>
                  <a:schemeClr val="tx1">
                    <a:lumMod val="85000"/>
                    <a:lumOff val="15000"/>
                  </a:schemeClr>
                </a:solidFill>
                <a:effectLst/>
                <a:uLnTx/>
                <a:uFillTx/>
                <a:latin typeface="Century Gothic" pitchFamily="34" charset="0"/>
                <a:ea typeface="ＭＳ Ｐゴシック" charset="0"/>
                <a:cs typeface="ＭＳ Ｐゴシック" charset="0"/>
              </a:rPr>
              <a:t>concepts</a:t>
            </a:r>
            <a:endParaRPr kumimoji="0" lang="de-DE" sz="3200" b="1" i="0" u="none" strike="noStrike" kern="1200" cap="none" spc="0" normalizeH="0" baseline="0" noProof="0" dirty="0" smtClean="0">
              <a:ln>
                <a:noFill/>
              </a:ln>
              <a:solidFill>
                <a:schemeClr val="tx1">
                  <a:lumMod val="85000"/>
                  <a:lumOff val="15000"/>
                </a:schemeClr>
              </a:solidFill>
              <a:effectLst/>
              <a:uLnTx/>
              <a:uFillTx/>
              <a:latin typeface="Century Gothic" pitchFamily="34" charset="0"/>
              <a:ea typeface="ＭＳ Ｐゴシック" charset="0"/>
              <a:cs typeface="ＭＳ Ｐゴシック" charset="0"/>
            </a:endParaRPr>
          </a:p>
        </p:txBody>
      </p:sp>
      <p:sp>
        <p:nvSpPr>
          <p:cNvPr id="40" name="Espace réservé du numéro de diapositive 5"/>
          <p:cNvSpPr>
            <a:spLocks noGrp="1"/>
          </p:cNvSpPr>
          <p:nvPr>
            <p:ph type="sldNum" sz="quarter" idx="12"/>
          </p:nvPr>
        </p:nvSpPr>
        <p:spPr bwMode="auto">
          <a:xfrm>
            <a:off x="6553200" y="6376243"/>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3"/>
              </a:buBlip>
              <a:defRPr sz="1600">
                <a:solidFill>
                  <a:srgbClr val="1A171B"/>
                </a:solidFill>
                <a:latin typeface="Century Gothic" pitchFamily="34" charset="0"/>
              </a:defRPr>
            </a:lvl6pPr>
            <a:lvl7pPr eaLnBrk="0" fontAlgn="base" hangingPunct="0">
              <a:spcAft>
                <a:spcPct val="0"/>
              </a:spcAft>
              <a:buSzPct val="75000"/>
              <a:buBlip>
                <a:blip r:embed="rId3"/>
              </a:buBlip>
              <a:defRPr sz="1600">
                <a:solidFill>
                  <a:srgbClr val="1A171B"/>
                </a:solidFill>
                <a:latin typeface="Century Gothic" pitchFamily="34" charset="0"/>
              </a:defRPr>
            </a:lvl7pPr>
            <a:lvl8pPr eaLnBrk="0" fontAlgn="base" hangingPunct="0">
              <a:spcAft>
                <a:spcPct val="0"/>
              </a:spcAft>
              <a:buSzPct val="75000"/>
              <a:buBlip>
                <a:blip r:embed="rId3"/>
              </a:buBlip>
              <a:defRPr sz="1600">
                <a:solidFill>
                  <a:srgbClr val="1A171B"/>
                </a:solidFill>
                <a:latin typeface="Century Gothic" pitchFamily="34" charset="0"/>
              </a:defRPr>
            </a:lvl8pPr>
            <a:lvl9pPr eaLnBrk="0" fontAlgn="base" hangingPunct="0">
              <a:spcAft>
                <a:spcPct val="0"/>
              </a:spcAft>
              <a:buSzPct val="75000"/>
              <a:buBlip>
                <a:blip r:embed="rId3"/>
              </a:buBlip>
              <a:defRPr sz="1600">
                <a:solidFill>
                  <a:srgbClr val="1A171B"/>
                </a:solidFill>
                <a:latin typeface="Century Gothic" pitchFamily="34" charset="0"/>
              </a:defRPr>
            </a:lvl9pPr>
          </a:lstStyle>
          <a:p>
            <a:fld id="{23E38AF2-209B-4B4E-8A59-08B2283C74DF}" type="slidenum">
              <a:rPr lang="fr-FR" altLang="en-US" sz="1200" b="0">
                <a:solidFill>
                  <a:srgbClr val="595959"/>
                </a:solidFill>
              </a:rPr>
              <a:pPr/>
              <a:t>9</a:t>
            </a:fld>
            <a:endParaRPr lang="fr-FR" altLang="en-US" sz="1200" b="0" dirty="0">
              <a:solidFill>
                <a:srgbClr val="595959"/>
              </a:solidFill>
            </a:endParaRPr>
          </a:p>
        </p:txBody>
      </p:sp>
      <p:sp>
        <p:nvSpPr>
          <p:cNvPr id="41" name="Espace réservé de la date 3"/>
          <p:cNvSpPr>
            <a:spLocks noGrp="1"/>
          </p:cNvSpPr>
          <p:nvPr>
            <p:ph type="dt" sz="half" idx="4294967295"/>
          </p:nvPr>
        </p:nvSpPr>
        <p:spPr bwMode="auto">
          <a:xfrm>
            <a:off x="710208" y="6376243"/>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rgbClr val="1A171B"/>
                </a:solidFill>
                <a:latin typeface="Century Gothic" pitchFamily="34" charset="0"/>
              </a:defRPr>
            </a:lvl1pPr>
            <a:lvl2pPr>
              <a:defRPr sz="2000" b="1">
                <a:solidFill>
                  <a:srgbClr val="9EC02A"/>
                </a:solidFill>
                <a:latin typeface="Century Gothic" pitchFamily="34" charset="0"/>
              </a:defRPr>
            </a:lvl2pPr>
            <a:lvl3pPr>
              <a:defRPr b="1">
                <a:solidFill>
                  <a:srgbClr val="33B0DC"/>
                </a:solidFill>
                <a:latin typeface="Century Gothic" pitchFamily="34" charset="0"/>
              </a:defRPr>
            </a:lvl3pPr>
            <a:lvl4pPr>
              <a:defRPr>
                <a:solidFill>
                  <a:srgbClr val="455D21"/>
                </a:solidFill>
                <a:latin typeface="Century Gothic" pitchFamily="34" charset="0"/>
              </a:defRPr>
            </a:lvl4pPr>
            <a:lvl5pPr>
              <a:defRPr sz="1600">
                <a:solidFill>
                  <a:srgbClr val="1A171B"/>
                </a:solidFill>
                <a:latin typeface="Century Gothic" pitchFamily="34" charset="0"/>
              </a:defRPr>
            </a:lvl5pPr>
            <a:lvl6pPr eaLnBrk="0" fontAlgn="base" hangingPunct="0">
              <a:spcAft>
                <a:spcPct val="0"/>
              </a:spcAft>
              <a:buSzPct val="75000"/>
              <a:buBlip>
                <a:blip r:embed="rId3"/>
              </a:buBlip>
              <a:defRPr sz="1600">
                <a:solidFill>
                  <a:srgbClr val="1A171B"/>
                </a:solidFill>
                <a:latin typeface="Century Gothic" pitchFamily="34" charset="0"/>
              </a:defRPr>
            </a:lvl6pPr>
            <a:lvl7pPr eaLnBrk="0" fontAlgn="base" hangingPunct="0">
              <a:spcAft>
                <a:spcPct val="0"/>
              </a:spcAft>
              <a:buSzPct val="75000"/>
              <a:buBlip>
                <a:blip r:embed="rId3"/>
              </a:buBlip>
              <a:defRPr sz="1600">
                <a:solidFill>
                  <a:srgbClr val="1A171B"/>
                </a:solidFill>
                <a:latin typeface="Century Gothic" pitchFamily="34" charset="0"/>
              </a:defRPr>
            </a:lvl7pPr>
            <a:lvl8pPr eaLnBrk="0" fontAlgn="base" hangingPunct="0">
              <a:spcAft>
                <a:spcPct val="0"/>
              </a:spcAft>
              <a:buSzPct val="75000"/>
              <a:buBlip>
                <a:blip r:embed="rId3"/>
              </a:buBlip>
              <a:defRPr sz="1600">
                <a:solidFill>
                  <a:srgbClr val="1A171B"/>
                </a:solidFill>
                <a:latin typeface="Century Gothic" pitchFamily="34" charset="0"/>
              </a:defRPr>
            </a:lvl8pPr>
            <a:lvl9pPr eaLnBrk="0" fontAlgn="base" hangingPunct="0">
              <a:spcAft>
                <a:spcPct val="0"/>
              </a:spcAft>
              <a:buSzPct val="75000"/>
              <a:buBlip>
                <a:blip r:embed="rId3"/>
              </a:buBlip>
              <a:defRPr sz="1600">
                <a:solidFill>
                  <a:srgbClr val="1A171B"/>
                </a:solidFill>
                <a:latin typeface="Century Gothic" pitchFamily="34" charset="0"/>
              </a:defRPr>
            </a:lvl9pPr>
          </a:lstStyle>
          <a:p>
            <a:fld id="{1F8ECFE6-21CB-48E5-8CB8-14FEEE1ACAF5}" type="datetime1">
              <a:rPr lang="fr-FR" altLang="en-US" sz="1200" b="0">
                <a:solidFill>
                  <a:srgbClr val="595959"/>
                </a:solidFill>
              </a:rPr>
              <a:pPr/>
              <a:t>19/11/2013</a:t>
            </a:fld>
            <a:endParaRPr lang="fr-FR" altLang="en-US" sz="1200" b="0" dirty="0">
              <a:solidFill>
                <a:srgbClr val="595959"/>
              </a:solidFill>
            </a:endParaRPr>
          </a:p>
        </p:txBody>
      </p:sp>
    </p:spTree>
    <p:extLst>
      <p:ext uri="{BB962C8B-B14F-4D97-AF65-F5344CB8AC3E}">
        <p14:creationId xmlns:p14="http://schemas.microsoft.com/office/powerpoint/2010/main" val="1703164667"/>
      </p:ext>
    </p:extLst>
  </p:cSld>
  <p:clrMapOvr>
    <a:masterClrMapping/>
  </p:clrMapOvr>
  <mc:AlternateContent xmlns:mc="http://schemas.openxmlformats.org/markup-compatibility/2006" xmlns:p14="http://schemas.microsoft.com/office/powerpoint/2010/main">
    <mc:Choice Requires="p14">
      <p:transition spd="med" p14:dur="700">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down)">
                                      <p:cBhvr>
                                        <p:cTn id="11" dur="500"/>
                                        <p:tgtEl>
                                          <p:spTgt spid="26"/>
                                        </p:tgtEl>
                                      </p:cBhvr>
                                    </p:animEffect>
                                  </p:childTnLst>
                                </p:cTn>
                              </p:par>
                              <p:par>
                                <p:cTn id="12" presetID="9" presetClass="entr" presetSubtype="0" fill="hold" grpId="0" nodeType="withEffect">
                                  <p:stCondLst>
                                    <p:cond delay="500"/>
                                  </p:stCondLst>
                                  <p:childTnLst>
                                    <p:set>
                                      <p:cBhvr>
                                        <p:cTn id="13" dur="1" fill="hold">
                                          <p:stCondLst>
                                            <p:cond delay="0"/>
                                          </p:stCondLst>
                                        </p:cTn>
                                        <p:tgtEl>
                                          <p:spTgt spid="97"/>
                                        </p:tgtEl>
                                        <p:attrNameLst>
                                          <p:attrName>style.visibility</p:attrName>
                                        </p:attrNameLst>
                                      </p:cBhvr>
                                      <p:to>
                                        <p:strVal val="visible"/>
                                      </p:to>
                                    </p:set>
                                    <p:animEffect transition="in" filter="dissolve">
                                      <p:cBhvr>
                                        <p:cTn id="14" dur="500"/>
                                        <p:tgtEl>
                                          <p:spTgt spid="97"/>
                                        </p:tgtEl>
                                      </p:cBhvr>
                                    </p:animEffect>
                                  </p:childTnLst>
                                </p:cTn>
                              </p:par>
                              <p:par>
                                <p:cTn id="15" presetID="9" presetClass="entr" presetSubtype="0" fill="hold" grpId="0" nodeType="withEffect">
                                  <p:stCondLst>
                                    <p:cond delay="500"/>
                                  </p:stCondLst>
                                  <p:childTnLst>
                                    <p:set>
                                      <p:cBhvr>
                                        <p:cTn id="16" dur="1" fill="hold">
                                          <p:stCondLst>
                                            <p:cond delay="0"/>
                                          </p:stCondLst>
                                        </p:cTn>
                                        <p:tgtEl>
                                          <p:spTgt spid="5"/>
                                        </p:tgtEl>
                                        <p:attrNameLst>
                                          <p:attrName>style.visibility</p:attrName>
                                        </p:attrNameLst>
                                      </p:cBhvr>
                                      <p:to>
                                        <p:strVal val="visible"/>
                                      </p:to>
                                    </p:set>
                                    <p:animEffect transition="in" filter="dissolv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500"/>
                                  </p:stCondLst>
                                  <p:childTnLst>
                                    <p:set>
                                      <p:cBhvr>
                                        <p:cTn id="21" dur="1" fill="hold">
                                          <p:stCondLst>
                                            <p:cond delay="0"/>
                                          </p:stCondLst>
                                        </p:cTn>
                                        <p:tgtEl>
                                          <p:spTgt spid="127"/>
                                        </p:tgtEl>
                                        <p:attrNameLst>
                                          <p:attrName>style.visibility</p:attrName>
                                        </p:attrNameLst>
                                      </p:cBhvr>
                                      <p:to>
                                        <p:strVal val="visible"/>
                                      </p:to>
                                    </p:set>
                                    <p:animEffect transition="in" filter="dissolve">
                                      <p:cBhvr>
                                        <p:cTn id="22" dur="500"/>
                                        <p:tgtEl>
                                          <p:spTgt spid="127"/>
                                        </p:tgtEl>
                                      </p:cBhvr>
                                    </p:animEffect>
                                  </p:childTnLst>
                                </p:cTn>
                              </p:par>
                              <p:par>
                                <p:cTn id="23" presetID="22" presetClass="entr" presetSubtype="4" fill="hold" nodeType="with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wipe(down)">
                                      <p:cBhvr>
                                        <p:cTn id="25" dur="500"/>
                                        <p:tgtEl>
                                          <p:spTgt spid="56"/>
                                        </p:tgtEl>
                                      </p:cBhvr>
                                    </p:animEffect>
                                  </p:childTnLst>
                                </p:cTn>
                              </p:par>
                              <p:par>
                                <p:cTn id="26" presetID="9" presetClass="entr" presetSubtype="0" fill="hold" grpId="0" nodeType="withEffect">
                                  <p:stCondLst>
                                    <p:cond delay="500"/>
                                  </p:stCondLst>
                                  <p:childTnLst>
                                    <p:set>
                                      <p:cBhvr>
                                        <p:cTn id="27" dur="1" fill="hold">
                                          <p:stCondLst>
                                            <p:cond delay="0"/>
                                          </p:stCondLst>
                                        </p:cTn>
                                        <p:tgtEl>
                                          <p:spTgt spid="9"/>
                                        </p:tgtEl>
                                        <p:attrNameLst>
                                          <p:attrName>style.visibility</p:attrName>
                                        </p:attrNameLst>
                                      </p:cBhvr>
                                      <p:to>
                                        <p:strVal val="visible"/>
                                      </p:to>
                                    </p:set>
                                    <p:animEffect transition="in" filter="dissolve">
                                      <p:cBhvr>
                                        <p:cTn id="28" dur="500"/>
                                        <p:tgtEl>
                                          <p:spTgt spid="9"/>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down)">
                                      <p:cBhvr>
                                        <p:cTn id="33" dur="500"/>
                                        <p:tgtEl>
                                          <p:spTgt spid="34"/>
                                        </p:tgtEl>
                                      </p:cBhvr>
                                    </p:animEffect>
                                  </p:childTnLst>
                                </p:cTn>
                              </p:par>
                              <p:par>
                                <p:cTn id="34" presetID="9" presetClass="entr" presetSubtype="0" fill="hold" grpId="0" nodeType="withEffect">
                                  <p:stCondLst>
                                    <p:cond delay="500"/>
                                  </p:stCondLst>
                                  <p:childTnLst>
                                    <p:set>
                                      <p:cBhvr>
                                        <p:cTn id="35" dur="1" fill="hold">
                                          <p:stCondLst>
                                            <p:cond delay="0"/>
                                          </p:stCondLst>
                                        </p:cTn>
                                        <p:tgtEl>
                                          <p:spTgt spid="100"/>
                                        </p:tgtEl>
                                        <p:attrNameLst>
                                          <p:attrName>style.visibility</p:attrName>
                                        </p:attrNameLst>
                                      </p:cBhvr>
                                      <p:to>
                                        <p:strVal val="visible"/>
                                      </p:to>
                                    </p:set>
                                    <p:animEffect transition="in" filter="dissolve">
                                      <p:cBhvr>
                                        <p:cTn id="36" dur="500"/>
                                        <p:tgtEl>
                                          <p:spTgt spid="100"/>
                                        </p:tgtEl>
                                      </p:cBhvr>
                                    </p:animEffect>
                                  </p:childTnLst>
                                </p:cTn>
                              </p:par>
                              <p:par>
                                <p:cTn id="37" presetID="9"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dissolve">
                                      <p:cBhvr>
                                        <p:cTn id="39" dur="50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1" fill="hold" nodeType="click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wipe(up)">
                                      <p:cBhvr>
                                        <p:cTn id="44" dur="500"/>
                                        <p:tgtEl>
                                          <p:spTgt spid="24"/>
                                        </p:tgtEl>
                                      </p:cBhvr>
                                    </p:animEffect>
                                  </p:childTnLst>
                                </p:cTn>
                              </p:par>
                              <p:par>
                                <p:cTn id="45" presetID="9" presetClass="entr" presetSubtype="0" fill="hold" grpId="0" nodeType="withEffect">
                                  <p:stCondLst>
                                    <p:cond delay="500"/>
                                  </p:stCondLst>
                                  <p:childTnLst>
                                    <p:set>
                                      <p:cBhvr>
                                        <p:cTn id="46" dur="1" fill="hold">
                                          <p:stCondLst>
                                            <p:cond delay="0"/>
                                          </p:stCondLst>
                                        </p:cTn>
                                        <p:tgtEl>
                                          <p:spTgt spid="102"/>
                                        </p:tgtEl>
                                        <p:attrNameLst>
                                          <p:attrName>style.visibility</p:attrName>
                                        </p:attrNameLst>
                                      </p:cBhvr>
                                      <p:to>
                                        <p:strVal val="visible"/>
                                      </p:to>
                                    </p:set>
                                    <p:animEffect transition="in" filter="dissolve">
                                      <p:cBhvr>
                                        <p:cTn id="47" dur="500"/>
                                        <p:tgtEl>
                                          <p:spTgt spid="102"/>
                                        </p:tgtEl>
                                      </p:cBhvr>
                                    </p:animEffect>
                                  </p:childTnLst>
                                </p:cTn>
                              </p:par>
                              <p:par>
                                <p:cTn id="48" presetID="9" presetClass="entr" presetSubtype="0" fill="hold" grpId="0" nodeType="withEffect">
                                  <p:stCondLst>
                                    <p:cond delay="500"/>
                                  </p:stCondLst>
                                  <p:childTnLst>
                                    <p:set>
                                      <p:cBhvr>
                                        <p:cTn id="49" dur="1" fill="hold">
                                          <p:stCondLst>
                                            <p:cond delay="0"/>
                                          </p:stCondLst>
                                        </p:cTn>
                                        <p:tgtEl>
                                          <p:spTgt spid="7"/>
                                        </p:tgtEl>
                                        <p:attrNameLst>
                                          <p:attrName>style.visibility</p:attrName>
                                        </p:attrNameLst>
                                      </p:cBhvr>
                                      <p:to>
                                        <p:strVal val="visible"/>
                                      </p:to>
                                    </p:set>
                                    <p:animEffect transition="in" filter="dissolve">
                                      <p:cBhvr>
                                        <p:cTn id="50" dur="500"/>
                                        <p:tgtEl>
                                          <p:spTgt spid="7"/>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1" fill="hold" nodeType="click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up)">
                                      <p:cBhvr>
                                        <p:cTn id="55" dur="500"/>
                                        <p:tgtEl>
                                          <p:spTgt spid="23"/>
                                        </p:tgtEl>
                                      </p:cBhvr>
                                    </p:animEffect>
                                  </p:childTnLst>
                                </p:cTn>
                              </p:par>
                              <p:par>
                                <p:cTn id="56" presetID="9" presetClass="entr" presetSubtype="0" fill="hold" grpId="0" nodeType="withEffect">
                                  <p:stCondLst>
                                    <p:cond delay="500"/>
                                  </p:stCondLst>
                                  <p:childTnLst>
                                    <p:set>
                                      <p:cBhvr>
                                        <p:cTn id="57" dur="1" fill="hold">
                                          <p:stCondLst>
                                            <p:cond delay="0"/>
                                          </p:stCondLst>
                                        </p:cTn>
                                        <p:tgtEl>
                                          <p:spTgt spid="6"/>
                                        </p:tgtEl>
                                        <p:attrNameLst>
                                          <p:attrName>style.visibility</p:attrName>
                                        </p:attrNameLst>
                                      </p:cBhvr>
                                      <p:to>
                                        <p:strVal val="visible"/>
                                      </p:to>
                                    </p:set>
                                    <p:animEffect transition="in" filter="dissolve">
                                      <p:cBhvr>
                                        <p:cTn id="58" dur="500"/>
                                        <p:tgtEl>
                                          <p:spTgt spid="6"/>
                                        </p:tgtEl>
                                      </p:cBhvr>
                                    </p:animEffect>
                                  </p:childTnLst>
                                </p:cTn>
                              </p:par>
                              <p:par>
                                <p:cTn id="59" presetID="9" presetClass="entr" presetSubtype="0" fill="hold" grpId="0" nodeType="withEffect">
                                  <p:stCondLst>
                                    <p:cond delay="500"/>
                                  </p:stCondLst>
                                  <p:childTnLst>
                                    <p:set>
                                      <p:cBhvr>
                                        <p:cTn id="60" dur="1" fill="hold">
                                          <p:stCondLst>
                                            <p:cond delay="0"/>
                                          </p:stCondLst>
                                        </p:cTn>
                                        <p:tgtEl>
                                          <p:spTgt spid="101"/>
                                        </p:tgtEl>
                                        <p:attrNameLst>
                                          <p:attrName>style.visibility</p:attrName>
                                        </p:attrNameLst>
                                      </p:cBhvr>
                                      <p:to>
                                        <p:strVal val="visible"/>
                                      </p:to>
                                    </p:set>
                                    <p:animEffect transition="in" filter="dissolve">
                                      <p:cBhvr>
                                        <p:cTn id="61" dur="500"/>
                                        <p:tgtEl>
                                          <p:spTgt spid="101"/>
                                        </p:tgtEl>
                                      </p:cBhvr>
                                    </p:animEffec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17"/>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childTnLst>
                                </p:cTn>
                              </p:par>
                              <p:par>
                                <p:cTn id="68" presetID="1" presetClass="entr" presetSubtype="0" fill="hold" nodeType="withEffect">
                                  <p:stCondLst>
                                    <p:cond delay="0"/>
                                  </p:stCondLst>
                                  <p:childTnLst>
                                    <p:set>
                                      <p:cBhvr>
                                        <p:cTn id="69" dur="1" fill="hold">
                                          <p:stCondLst>
                                            <p:cond delay="0"/>
                                          </p:stCondLst>
                                        </p:cTn>
                                        <p:tgtEl>
                                          <p:spTgt spid="66"/>
                                        </p:tgtEl>
                                        <p:attrNameLst>
                                          <p:attrName>style.visibility</p:attrName>
                                        </p:attrNameLst>
                                      </p:cBhvr>
                                      <p:to>
                                        <p:strVal val="visible"/>
                                      </p:to>
                                    </p:set>
                                  </p:childTnLst>
                                </p:cTn>
                              </p:par>
                              <p:par>
                                <p:cTn id="70" presetID="1" presetClass="entr" presetSubtype="0" fill="hold" nodeType="withEffect">
                                  <p:stCondLst>
                                    <p:cond delay="0"/>
                                  </p:stCondLst>
                                  <p:childTnLst>
                                    <p:set>
                                      <p:cBhvr>
                                        <p:cTn id="71" dur="1" fill="hold">
                                          <p:stCondLst>
                                            <p:cond delay="0"/>
                                          </p:stCondLst>
                                        </p:cTn>
                                        <p:tgtEl>
                                          <p:spTgt spid="67"/>
                                        </p:tgtEl>
                                        <p:attrNameLst>
                                          <p:attrName>style.visibility</p:attrName>
                                        </p:attrNameLst>
                                      </p:cBhvr>
                                      <p:to>
                                        <p:strVal val="visible"/>
                                      </p:to>
                                    </p:set>
                                  </p:childTnLst>
                                </p:cTn>
                              </p:par>
                              <p:par>
                                <p:cTn id="72" presetID="1" presetClass="entr" presetSubtype="0" fill="hold" nodeType="withEffect">
                                  <p:stCondLst>
                                    <p:cond delay="0"/>
                                  </p:stCondLst>
                                  <p:childTnLst>
                                    <p:set>
                                      <p:cBhvr>
                                        <p:cTn id="73" dur="1" fill="hold">
                                          <p:stCondLst>
                                            <p:cond delay="0"/>
                                          </p:stCondLst>
                                        </p:cTn>
                                        <p:tgtEl>
                                          <p:spTgt spid="70"/>
                                        </p:tgtEl>
                                        <p:attrNameLst>
                                          <p:attrName>style.visibility</p:attrName>
                                        </p:attrNameLst>
                                      </p:cBhvr>
                                      <p:to>
                                        <p:strVal val="visible"/>
                                      </p:to>
                                    </p:set>
                                  </p:childTnLst>
                                </p:cTn>
                              </p:par>
                              <p:par>
                                <p:cTn id="74" presetID="1" presetClass="entr" presetSubtype="0" fill="hold" grpId="0" nodeType="withEffect">
                                  <p:stCondLst>
                                    <p:cond delay="0"/>
                                  </p:stCondLst>
                                  <p:childTnLst>
                                    <p:set>
                                      <p:cBhvr>
                                        <p:cTn id="75" dur="1" fill="hold">
                                          <p:stCondLst>
                                            <p:cond delay="0"/>
                                          </p:stCondLst>
                                        </p:cTn>
                                        <p:tgtEl>
                                          <p:spTgt spid="18"/>
                                        </p:tgtEl>
                                        <p:attrNameLst>
                                          <p:attrName>style.visibility</p:attrName>
                                        </p:attrNameLst>
                                      </p:cBhvr>
                                      <p:to>
                                        <p:strVal val="visible"/>
                                      </p:to>
                                    </p:set>
                                  </p:childTnLst>
                                </p:cTn>
                              </p:par>
                            </p:childTnLst>
                          </p:cTn>
                        </p:par>
                      </p:childTnLst>
                    </p:cTn>
                  </p:par>
                  <p:par>
                    <p:cTn id="76" fill="hold">
                      <p:stCondLst>
                        <p:cond delay="indefinite"/>
                      </p:stCondLst>
                      <p:childTnLst>
                        <p:par>
                          <p:cTn id="77" fill="hold">
                            <p:stCondLst>
                              <p:cond delay="0"/>
                            </p:stCondLst>
                            <p:childTnLst>
                              <p:par>
                                <p:cTn id="78" presetID="1" presetClass="entr" presetSubtype="0" fill="hold" nodeType="clickEffect">
                                  <p:stCondLst>
                                    <p:cond delay="0"/>
                                  </p:stCondLst>
                                  <p:childTnLst>
                                    <p:set>
                                      <p:cBhvr>
                                        <p:cTn id="79" dur="1" fill="hold">
                                          <p:stCondLst>
                                            <p:cond delay="0"/>
                                          </p:stCondLst>
                                        </p:cTn>
                                        <p:tgtEl>
                                          <p:spTgt spid="51"/>
                                        </p:tgtEl>
                                        <p:attrNameLst>
                                          <p:attrName>style.visibility</p:attrName>
                                        </p:attrNameLst>
                                      </p:cBhvr>
                                      <p:to>
                                        <p:strVal val="visible"/>
                                      </p:to>
                                    </p:set>
                                  </p:childTnLst>
                                </p:cTn>
                              </p:par>
                              <p:par>
                                <p:cTn id="80" presetID="1" presetClass="entr" presetSubtype="0" fill="hold" grpId="0" nodeType="withEffect">
                                  <p:stCondLst>
                                    <p:cond delay="0"/>
                                  </p:stCondLst>
                                  <p:childTnLst>
                                    <p:set>
                                      <p:cBhvr>
                                        <p:cTn id="81" dur="1" fill="hold">
                                          <p:stCondLst>
                                            <p:cond delay="0"/>
                                          </p:stCondLst>
                                        </p:cTn>
                                        <p:tgtEl>
                                          <p:spTgt spid="13"/>
                                        </p:tgtEl>
                                        <p:attrNameLst>
                                          <p:attrName>style.visibility</p:attrName>
                                        </p:attrNameLst>
                                      </p:cBhvr>
                                      <p:to>
                                        <p:strVal val="visible"/>
                                      </p:to>
                                    </p:set>
                                  </p:childTnLst>
                                </p:cTn>
                              </p:par>
                              <p:par>
                                <p:cTn id="82" presetID="1" presetClass="entr" presetSubtype="0" fill="hold" nodeType="withEffect">
                                  <p:stCondLst>
                                    <p:cond delay="0"/>
                                  </p:stCondLst>
                                  <p:childTnLst>
                                    <p:set>
                                      <p:cBhvr>
                                        <p:cTn id="83" dur="1" fill="hold">
                                          <p:stCondLst>
                                            <p:cond delay="0"/>
                                          </p:stCondLst>
                                        </p:cTn>
                                        <p:tgtEl>
                                          <p:spTgt spid="25"/>
                                        </p:tgtEl>
                                        <p:attrNameLst>
                                          <p:attrName>style.visibility</p:attrName>
                                        </p:attrNameLst>
                                      </p:cBhvr>
                                      <p:to>
                                        <p:strVal val="visible"/>
                                      </p:to>
                                    </p:set>
                                  </p:childTnLst>
                                </p:cTn>
                              </p:par>
                              <p:par>
                                <p:cTn id="84" presetID="1" presetClass="entr" presetSubtype="0" fill="hold" grpId="0" nodeType="withEffect">
                                  <p:stCondLst>
                                    <p:cond delay="0"/>
                                  </p:stCondLst>
                                  <p:childTnLst>
                                    <p:set>
                                      <p:cBhvr>
                                        <p:cTn id="85" dur="1" fill="hold">
                                          <p:stCondLst>
                                            <p:cond delay="0"/>
                                          </p:stCondLst>
                                        </p:cTn>
                                        <p:tgtEl>
                                          <p:spTgt spid="14"/>
                                        </p:tgtEl>
                                        <p:attrNameLst>
                                          <p:attrName>style.visibility</p:attrName>
                                        </p:attrNameLst>
                                      </p:cBhvr>
                                      <p:to>
                                        <p:strVal val="visible"/>
                                      </p:to>
                                    </p:set>
                                  </p:childTnLst>
                                </p:cTn>
                              </p:par>
                            </p:childTnLst>
                          </p:cTn>
                        </p:par>
                      </p:childTnLst>
                    </p:cTn>
                  </p:par>
                  <p:par>
                    <p:cTn id="86" fill="hold">
                      <p:stCondLst>
                        <p:cond delay="indefinite"/>
                      </p:stCondLst>
                      <p:childTnLst>
                        <p:par>
                          <p:cTn id="87" fill="hold">
                            <p:stCondLst>
                              <p:cond delay="0"/>
                            </p:stCondLst>
                            <p:childTnLst>
                              <p:par>
                                <p:cTn id="88" presetID="1" presetClass="entr" presetSubtype="0" fill="hold" nodeType="clickEffect">
                                  <p:stCondLst>
                                    <p:cond delay="0"/>
                                  </p:stCondLst>
                                  <p:childTnLst>
                                    <p:set>
                                      <p:cBhvr>
                                        <p:cTn id="89" dur="1" fill="hold">
                                          <p:stCondLst>
                                            <p:cond delay="0"/>
                                          </p:stCondLst>
                                        </p:cTn>
                                        <p:tgtEl>
                                          <p:spTgt spid="43"/>
                                        </p:tgtEl>
                                        <p:attrNameLst>
                                          <p:attrName>style.visibility</p:attrName>
                                        </p:attrNameLst>
                                      </p:cBhvr>
                                      <p:to>
                                        <p:strVal val="visible"/>
                                      </p:to>
                                    </p:set>
                                  </p:childTnLst>
                                </p:cTn>
                              </p:par>
                              <p:par>
                                <p:cTn id="90" presetID="1" presetClass="entr" presetSubtype="0" fill="hold" grpId="0" nodeType="withEffect">
                                  <p:stCondLst>
                                    <p:cond delay="0"/>
                                  </p:stCondLst>
                                  <p:childTnLst>
                                    <p:set>
                                      <p:cBhvr>
                                        <p:cTn id="91" dur="1" fill="hold">
                                          <p:stCondLst>
                                            <p:cond delay="0"/>
                                          </p:stCondLst>
                                        </p:cTn>
                                        <p:tgtEl>
                                          <p:spTgt spid="11"/>
                                        </p:tgtEl>
                                        <p:attrNameLst>
                                          <p:attrName>style.visibility</p:attrName>
                                        </p:attrNameLst>
                                      </p:cBhvr>
                                      <p:to>
                                        <p:strVal val="visible"/>
                                      </p:to>
                                    </p:set>
                                  </p:childTnLst>
                                </p:cTn>
                              </p:par>
                              <p:par>
                                <p:cTn id="92" presetID="1" presetClass="entr" presetSubtype="0" fill="hold" nodeType="withEffect">
                                  <p:stCondLst>
                                    <p:cond delay="0"/>
                                  </p:stCondLst>
                                  <p:childTnLst>
                                    <p:set>
                                      <p:cBhvr>
                                        <p:cTn id="93" dur="1" fill="hold">
                                          <p:stCondLst>
                                            <p:cond delay="0"/>
                                          </p:stCondLst>
                                        </p:cTn>
                                        <p:tgtEl>
                                          <p:spTgt spid="42"/>
                                        </p:tgtEl>
                                        <p:attrNameLst>
                                          <p:attrName>style.visibility</p:attrName>
                                        </p:attrNameLst>
                                      </p:cBhvr>
                                      <p:to>
                                        <p:strVal val="visible"/>
                                      </p:to>
                                    </p:set>
                                  </p:childTnLst>
                                </p:cTn>
                              </p:par>
                              <p:par>
                                <p:cTn id="94" presetID="1" presetClass="entr" presetSubtype="0" fill="hold" grpId="0" nodeType="withEffect">
                                  <p:stCondLst>
                                    <p:cond delay="0"/>
                                  </p:stCondLst>
                                  <p:childTnLst>
                                    <p:set>
                                      <p:cBhvr>
                                        <p:cTn id="95" dur="1" fill="hold">
                                          <p:stCondLst>
                                            <p:cond delay="0"/>
                                          </p:stCondLst>
                                        </p:cTn>
                                        <p:tgtEl>
                                          <p:spTgt spid="12"/>
                                        </p:tgtEl>
                                        <p:attrNameLst>
                                          <p:attrName>style.visibility</p:attrName>
                                        </p:attrNameLst>
                                      </p:cBhvr>
                                      <p:to>
                                        <p:strVal val="visible"/>
                                      </p:to>
                                    </p:set>
                                  </p:childTnLst>
                                </p:cTn>
                              </p:par>
                              <p:par>
                                <p:cTn id="96" presetID="1" presetClass="entr" presetSubtype="0" fill="hold" nodeType="withEffect">
                                  <p:stCondLst>
                                    <p:cond delay="0"/>
                                  </p:stCondLst>
                                  <p:childTnLst>
                                    <p:set>
                                      <p:cBhvr>
                                        <p:cTn id="97" dur="1" fill="hold">
                                          <p:stCondLst>
                                            <p:cond delay="0"/>
                                          </p:stCondLst>
                                        </p:cTn>
                                        <p:tgtEl>
                                          <p:spTgt spid="53"/>
                                        </p:tgtEl>
                                        <p:attrNameLst>
                                          <p:attrName>style.visibility</p:attrName>
                                        </p:attrNameLst>
                                      </p:cBhvr>
                                      <p:to>
                                        <p:strVal val="visible"/>
                                      </p:to>
                                    </p:set>
                                  </p:childTnLst>
                                </p:cTn>
                              </p:par>
                              <p:par>
                                <p:cTn id="98" presetID="1" presetClass="entr" presetSubtype="0" fill="hold" grpId="0" nodeType="withEffect">
                                  <p:stCondLst>
                                    <p:cond delay="0"/>
                                  </p:stCondLst>
                                  <p:childTnLst>
                                    <p:set>
                                      <p:cBhvr>
                                        <p:cTn id="99" dur="1" fill="hold">
                                          <p:stCondLst>
                                            <p:cond delay="0"/>
                                          </p:stCondLst>
                                        </p:cTn>
                                        <p:tgtEl>
                                          <p:spTgt spid="52"/>
                                        </p:tgtEl>
                                        <p:attrNameLst>
                                          <p:attrName>style.visibility</p:attrName>
                                        </p:attrNameLst>
                                      </p:cBhvr>
                                      <p:to>
                                        <p:strVal val="visible"/>
                                      </p:to>
                                    </p:set>
                                  </p:childTnLst>
                                </p:cTn>
                              </p:par>
                            </p:childTnLst>
                          </p:cTn>
                        </p:par>
                      </p:childTnLst>
                    </p:cTn>
                  </p:par>
                  <p:par>
                    <p:cTn id="100" fill="hold">
                      <p:stCondLst>
                        <p:cond delay="indefinite"/>
                      </p:stCondLst>
                      <p:childTnLst>
                        <p:par>
                          <p:cTn id="101" fill="hold">
                            <p:stCondLst>
                              <p:cond delay="0"/>
                            </p:stCondLst>
                            <p:childTnLst>
                              <p:par>
                                <p:cTn id="102" presetID="1" presetClass="entr" presetSubtype="0" fill="hold" nodeType="clickEffect">
                                  <p:stCondLst>
                                    <p:cond delay="0"/>
                                  </p:stCondLst>
                                  <p:childTnLst>
                                    <p:set>
                                      <p:cBhvr>
                                        <p:cTn id="103" dur="1" fill="hold">
                                          <p:stCondLst>
                                            <p:cond delay="0"/>
                                          </p:stCondLst>
                                        </p:cTn>
                                        <p:tgtEl>
                                          <p:spTgt spid="65"/>
                                        </p:tgtEl>
                                        <p:attrNameLst>
                                          <p:attrName>style.visibility</p:attrName>
                                        </p:attrNameLst>
                                      </p:cBhvr>
                                      <p:to>
                                        <p:strVal val="visible"/>
                                      </p:to>
                                    </p:set>
                                  </p:childTnLst>
                                </p:cTn>
                              </p:par>
                              <p:par>
                                <p:cTn id="104" presetID="1" presetClass="entr" presetSubtype="0" fill="hold" grpId="0" nodeType="withEffect">
                                  <p:stCondLst>
                                    <p:cond delay="0"/>
                                  </p:stCondLst>
                                  <p:childTnLst>
                                    <p:set>
                                      <p:cBhvr>
                                        <p:cTn id="105"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9" grpId="0"/>
      <p:bldP spid="10" grpId="0"/>
      <p:bldP spid="11" grpId="0"/>
      <p:bldP spid="12" grpId="0"/>
      <p:bldP spid="13" grpId="0"/>
      <p:bldP spid="14" grpId="0"/>
      <p:bldP spid="17" grpId="0"/>
      <p:bldP spid="18" grpId="0"/>
      <p:bldP spid="19" grpId="0"/>
      <p:bldP spid="21" grpId="0"/>
      <p:bldP spid="52" grpId="0"/>
      <p:bldP spid="97" grpId="0" animBg="1"/>
      <p:bldP spid="100" grpId="0" animBg="1"/>
      <p:bldP spid="101" grpId="0" animBg="1"/>
      <p:bldP spid="102" grpId="0" animBg="1"/>
      <p:bldP spid="12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2|1.9|2.6|2.6|4.5|2.9|2.2"/>
</p:tagLst>
</file>

<file path=ppt/tags/tag2.xml><?xml version="1.0" encoding="utf-8"?>
<p:tagLst xmlns:a="http://schemas.openxmlformats.org/drawingml/2006/main" xmlns:r="http://schemas.openxmlformats.org/officeDocument/2006/relationships" xmlns:p="http://schemas.openxmlformats.org/presentationml/2006/main">
  <p:tag name="TIMING" val="|1.9|4.4|2.3|1.7|2.1|9.1"/>
</p:tagLst>
</file>

<file path=ppt/tags/tag3.xml><?xml version="1.0" encoding="utf-8"?>
<p:tagLst xmlns:a="http://schemas.openxmlformats.org/drawingml/2006/main" xmlns:r="http://schemas.openxmlformats.org/officeDocument/2006/relationships" xmlns:p="http://schemas.openxmlformats.org/presentationml/2006/main">
  <p:tag name="TIMING" val="|0.8|7.6|3.7"/>
</p:tagLst>
</file>

<file path=ppt/tags/tag4.xml><?xml version="1.0" encoding="utf-8"?>
<p:tagLst xmlns:a="http://schemas.openxmlformats.org/drawingml/2006/main" xmlns:r="http://schemas.openxmlformats.org/officeDocument/2006/relationships" xmlns:p="http://schemas.openxmlformats.org/presentationml/2006/main">
  <p:tag name="TIMING" val="|5.9|4.8|7.4|6|6.7|10.7|17.1|5.4|2.9|1.2|6.3|0.9"/>
</p:tagLst>
</file>

<file path=ppt/tags/tag5.xml><?xml version="1.0" encoding="utf-8"?>
<p:tagLst xmlns:a="http://schemas.openxmlformats.org/drawingml/2006/main" xmlns:r="http://schemas.openxmlformats.org/officeDocument/2006/relationships" xmlns:p="http://schemas.openxmlformats.org/presentationml/2006/main">
  <p:tag name="TIMING" val="|2.8|11.9|9.4|6|35.6|1.8"/>
</p:tagLst>
</file>

<file path=ppt/tags/tag6.xml><?xml version="1.0" encoding="utf-8"?>
<p:tagLst xmlns:a="http://schemas.openxmlformats.org/drawingml/2006/main" xmlns:r="http://schemas.openxmlformats.org/officeDocument/2006/relationships" xmlns:p="http://schemas.openxmlformats.org/presentationml/2006/main">
  <p:tag name="TIMING" val="|0.6|1.2|2.4|13.3|12.8|13|10.6"/>
</p:tagLst>
</file>

<file path=ppt/tags/tag7.xml><?xml version="1.0" encoding="utf-8"?>
<p:tagLst xmlns:a="http://schemas.openxmlformats.org/drawingml/2006/main" xmlns:r="http://schemas.openxmlformats.org/officeDocument/2006/relationships" xmlns:p="http://schemas.openxmlformats.org/presentationml/2006/main">
  <p:tag name="TIMING" val="|0.2|3.2|5|3.7|2.9|3.9|3.1|4.2|4|11.6|1.2|1"/>
</p:tagLst>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ENVRI-ppt-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2408</Words>
  <Application>Microsoft Office PowerPoint</Application>
  <PresentationFormat>Bildschirmpräsentation (4:3)</PresentationFormat>
  <Paragraphs>740</Paragraphs>
  <Slides>22</Slides>
  <Notes>22</Notes>
  <HiddenSlides>0</HiddenSlides>
  <MMClips>0</MMClips>
  <ScaleCrop>false</ScaleCrop>
  <HeadingPairs>
    <vt:vector size="4" baseType="variant">
      <vt:variant>
        <vt:lpstr>Design</vt:lpstr>
      </vt:variant>
      <vt:variant>
        <vt:i4>2</vt:i4>
      </vt:variant>
      <vt:variant>
        <vt:lpstr>Folientitel</vt:lpstr>
      </vt:variant>
      <vt:variant>
        <vt:i4>22</vt:i4>
      </vt:variant>
    </vt:vector>
  </HeadingPairs>
  <TitlesOfParts>
    <vt:vector size="24" baseType="lpstr">
      <vt:lpstr>Larissa</vt:lpstr>
      <vt:lpstr>ENVRI-ppt-template</vt:lpstr>
      <vt:lpstr>ENVRI Reference Model an overview</vt:lpstr>
      <vt:lpstr> Intention of the ENVRI Reference Model</vt:lpstr>
      <vt:lpstr>What is ENVRI Reference Model?</vt:lpstr>
      <vt:lpstr>Open Distributed Processing (ODP)</vt:lpstr>
      <vt:lpstr>ODP Viewpoint-based Approach</vt:lpstr>
      <vt:lpstr>ENVRI RM: a minimal model (at this stage)</vt:lpstr>
      <vt:lpstr>Five Subsystems with a mininum set of functionalities</vt:lpstr>
      <vt:lpstr>PowerPoint-Präsentation</vt:lpstr>
      <vt:lpstr>PowerPoint-Präsentation</vt:lpstr>
      <vt:lpstr>Science Viewpoint</vt:lpstr>
      <vt:lpstr>PowerPoint-Präsentation</vt:lpstr>
      <vt:lpstr>PowerPoint-Präsentation</vt:lpstr>
      <vt:lpstr>Information Viewpoint</vt:lpstr>
      <vt:lpstr>PowerPoint-Präsentation</vt:lpstr>
      <vt:lpstr>PowerPoint-Präsentation</vt:lpstr>
      <vt:lpstr>PowerPoint-Präsentation</vt:lpstr>
      <vt:lpstr>Computational Viewpoint</vt:lpstr>
      <vt:lpstr>PowerPoint-Präsentation</vt:lpstr>
      <vt:lpstr>PowerPoint-Präsentation</vt:lpstr>
      <vt:lpstr>PowerPoint-Präsentation</vt:lpstr>
      <vt:lpstr>PowerPoint-Präsentation</vt:lpstr>
      <vt:lpstr>Thank you for your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Admin</dc:creator>
  <cp:lastModifiedBy>Admin</cp:lastModifiedBy>
  <cp:revision>261</cp:revision>
  <cp:lastPrinted>2013-08-29T11:55:40Z</cp:lastPrinted>
  <dcterms:created xsi:type="dcterms:W3CDTF">2013-08-29T08:19:49Z</dcterms:created>
  <dcterms:modified xsi:type="dcterms:W3CDTF">2013-11-19T12:22:39Z</dcterms:modified>
</cp:coreProperties>
</file>