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1" r:id="rId2"/>
  </p:sldMasterIdLst>
  <p:notesMasterIdLst>
    <p:notesMasterId r:id="rId25"/>
  </p:notesMasterIdLst>
  <p:handoutMasterIdLst>
    <p:handoutMasterId r:id="rId26"/>
  </p:handoutMasterIdLst>
  <p:sldIdLst>
    <p:sldId id="297" r:id="rId3"/>
    <p:sldId id="279" r:id="rId4"/>
    <p:sldId id="298" r:id="rId5"/>
    <p:sldId id="280" r:id="rId6"/>
    <p:sldId id="282" r:id="rId7"/>
    <p:sldId id="293" r:id="rId8"/>
    <p:sldId id="283" r:id="rId9"/>
    <p:sldId id="285" r:id="rId10"/>
    <p:sldId id="256" r:id="rId11"/>
    <p:sldId id="287" r:id="rId12"/>
    <p:sldId id="299" r:id="rId13"/>
    <p:sldId id="274" r:id="rId14"/>
    <p:sldId id="291" r:id="rId15"/>
    <p:sldId id="290" r:id="rId16"/>
    <p:sldId id="292" r:id="rId17"/>
    <p:sldId id="275" r:id="rId18"/>
    <p:sldId id="289" r:id="rId19"/>
    <p:sldId id="294" r:id="rId20"/>
    <p:sldId id="295" r:id="rId21"/>
    <p:sldId id="258" r:id="rId22"/>
    <p:sldId id="276" r:id="rId23"/>
    <p:sldId id="296" r:id="rId24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E3B0AF"/>
    <a:srgbClr val="ECCBCA"/>
    <a:srgbClr val="EEC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8" autoAdjust="0"/>
    <p:restoredTop sz="94660"/>
  </p:normalViewPr>
  <p:slideViewPr>
    <p:cSldViewPr>
      <p:cViewPr varScale="1">
        <p:scale>
          <a:sx n="70" d="100"/>
          <a:sy n="70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76" y="-7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EE952-0E98-4601-8ED3-7F1E3048E5A1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6EAC6-36E7-48BC-845B-76E3BCC3FDBF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0480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7CA4F-B7FC-4AAD-A3CA-892C03A12B20}" type="datetimeFigureOut">
              <a:rPr lang="de-DE" smtClean="0"/>
              <a:pPr/>
              <a:t>27.05.2014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B95C2-AB64-4CB8-9ADD-CDDFF837E07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54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868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597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884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838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80B1C5-2880-4039-BF71-DB647571BD0C}" type="slidenum">
              <a:rPr lang="fr-FR" altLang="en-US"/>
              <a:pPr/>
              <a:t>13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7308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23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83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80B1C5-2880-4039-BF71-DB647571BD0C}" type="slidenum">
              <a:rPr lang="fr-FR" altLang="en-US"/>
              <a:pPr/>
              <a:t>17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80B1C5-2880-4039-BF71-DB647571BD0C}" type="slidenum">
              <a:rPr lang="fr-FR" altLang="en-US"/>
              <a:pPr/>
              <a:t>18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GB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80B1C5-2880-4039-BF71-DB647571BD0C}" type="slidenum">
              <a:rPr lang="fr-FR" altLang="en-US"/>
              <a:pPr/>
              <a:t>19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0948E07-7C3F-4AD0-AF58-72886DAB8F79}" type="slidenum">
              <a:rPr lang="fr-FR" altLang="en-US"/>
              <a:pPr/>
              <a:t>2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5435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5742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0948E07-7C3F-4AD0-AF58-72886DAB8F79}" type="slidenum">
              <a:rPr lang="fr-FR" altLang="en-US"/>
              <a:pPr/>
              <a:t>3</a:t>
            </a:fld>
            <a:endParaRPr lang="fr-F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045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4429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511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96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388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B95C2-AB64-4CB8-9ADD-CDDFF837E07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49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670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73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343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29/03/12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86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4000" y="2017415"/>
            <a:ext cx="7772400" cy="2025749"/>
          </a:xfrm>
        </p:spPr>
        <p:txBody>
          <a:bodyPr/>
          <a:lstStyle>
            <a:lvl1pPr algn="l">
              <a:defRPr sz="4000" b="1">
                <a:solidFill>
                  <a:srgbClr val="33B0DC"/>
                </a:solidFill>
                <a:latin typeface="Century Gothic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3874" y="4206205"/>
            <a:ext cx="6400800" cy="2112640"/>
          </a:xfrm>
        </p:spPr>
        <p:txBody>
          <a:bodyPr anchor="ctr"/>
          <a:lstStyle>
            <a:lvl1pPr marL="0" indent="0" algn="l">
              <a:buNone/>
              <a:defRPr b="0">
                <a:solidFill>
                  <a:srgbClr val="455D21"/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A85CF2-3A54-4D45-908C-6F45C1C48C0A}" type="datetime1">
              <a:rPr lang="fr-FR"/>
              <a:pPr>
                <a:defRPr/>
              </a:pPr>
              <a:t>27/05/2014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993460-29E1-4FA0-B328-C48E2CDC71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37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5" y="0"/>
            <a:ext cx="1064857" cy="645368"/>
          </a:xfrm>
          <a:prstGeom prst="rect">
            <a:avLst/>
          </a:prstGeom>
        </p:spPr>
      </p:pic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713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591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384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92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660232" y="6381328"/>
            <a:ext cx="2133600" cy="365125"/>
          </a:xfrm>
        </p:spPr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968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198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15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76243"/>
            <a:ext cx="2133600" cy="365125"/>
          </a:xfrm>
          <a:prstGeom prst="rect">
            <a:avLst/>
          </a:prstGeom>
        </p:spPr>
        <p:txBody>
          <a:bodyPr/>
          <a:lstStyle/>
          <a:p>
            <a:fld id="{8B080FF4-CD30-47BC-8E32-15EA0BED30EA}" type="datetimeFigureOut">
              <a:rPr lang="de-AT" smtClean="0"/>
              <a:pPr/>
              <a:t>27.05.2014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826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99000">
              <a:schemeClr val="accent1">
                <a:tint val="44500"/>
                <a:satMod val="160000"/>
                <a:lumMod val="37000"/>
                <a:lumOff val="63000"/>
              </a:schemeClr>
            </a:gs>
            <a:gs pos="100000">
              <a:schemeClr val="bg1">
                <a:lumMod val="9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2240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F85FA-AD70-47AD-B406-0EFC7CB22A21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0116" y="6395293"/>
            <a:ext cx="10080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charset="0"/>
                <a:cs typeface="Arial" charset="0"/>
              </a:defRPr>
            </a:lvl1pPr>
          </a:lstStyle>
          <a:p>
            <a:pPr>
              <a:defRPr/>
            </a:pPr>
            <a:r>
              <a:rPr lang="it-IT" smtClean="0"/>
              <a:t>29/03/12</a:t>
            </a:r>
            <a:endParaRPr lang="fr-FR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5" y="0"/>
            <a:ext cx="1064857" cy="6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2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2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63713" y="101600"/>
            <a:ext cx="71294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07950" y="1268413"/>
            <a:ext cx="87852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00113" y="6453188"/>
            <a:ext cx="10080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7449FE-A54B-42A8-BCC7-E4738EDAAA57}" type="datetime1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27/05/2014</a:t>
            </a:fld>
            <a:endParaRPr lang="fr-FR">
              <a:cs typeface="Arial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95513" y="6453188"/>
            <a:ext cx="24479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1725" y="6453188"/>
            <a:ext cx="1584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6B0415-F206-41D6-8FF3-9E0076B5ACA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cs typeface="Arial" charset="0"/>
            </a:endParaRPr>
          </a:p>
        </p:txBody>
      </p:sp>
      <p:pic>
        <p:nvPicPr>
          <p:cNvPr id="7" name="Picture 8" descr="D:\CREA\LOGOTHEQUE\fp7-logos_en\FP7-General\colour\FP7-gen-RG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288" y="6308725"/>
            <a:ext cx="601662" cy="490538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032" name="ZoneTexte 7"/>
          <p:cNvSpPr txBox="1">
            <a:spLocks noChangeArrowheads="1"/>
          </p:cNvSpPr>
          <p:nvPr/>
        </p:nvSpPr>
        <p:spPr bwMode="auto">
          <a:xfrm>
            <a:off x="4716463" y="6519863"/>
            <a:ext cx="2663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smtClean="0">
                <a:solidFill>
                  <a:srgbClr val="595959"/>
                </a:solidFill>
                <a:latin typeface="Century Gothic" pitchFamily="34" charset="0"/>
              </a:rPr>
              <a:t>Project number: 283465</a:t>
            </a:r>
          </a:p>
        </p:txBody>
      </p:sp>
    </p:spTree>
    <p:extLst>
      <p:ext uri="{BB962C8B-B14F-4D97-AF65-F5344CB8AC3E}">
        <p14:creationId xmlns:p14="http://schemas.microsoft.com/office/powerpoint/2010/main" val="151547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33B0DC"/>
          </a:solidFill>
          <a:latin typeface="Century Gothic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B0DC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5"/>
        </a:buBlip>
        <a:defRPr sz="2400" b="1" kern="1200">
          <a:solidFill>
            <a:srgbClr val="1A171B"/>
          </a:solidFill>
          <a:latin typeface="Century Gothic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6"/>
        </a:buBlip>
        <a:defRPr sz="2000" b="1" kern="1200">
          <a:solidFill>
            <a:srgbClr val="9EC02A"/>
          </a:solidFill>
          <a:latin typeface="Century Gothic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7"/>
        </a:buBlip>
        <a:defRPr b="1" kern="1200">
          <a:solidFill>
            <a:srgbClr val="33B0DC"/>
          </a:solidFill>
          <a:latin typeface="Century Gothic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8"/>
        </a:buBlip>
        <a:defRPr kern="1200">
          <a:solidFill>
            <a:srgbClr val="455D21"/>
          </a:solidFill>
          <a:latin typeface="Century Gothic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5"/>
        </a:buBlip>
        <a:defRPr sz="1600" kern="1200">
          <a:solidFill>
            <a:srgbClr val="1A171B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4.png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hyperlink" Target="http://envri.eu/r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4F6228"/>
                </a:solidFill>
              </a:rPr>
              <a:t>ENVRI Reference Model</a:t>
            </a:r>
            <a:br>
              <a:rPr lang="en-US" smtClean="0">
                <a:solidFill>
                  <a:srgbClr val="4F6228"/>
                </a:solidFill>
              </a:rPr>
            </a:br>
            <a:r>
              <a:rPr lang="en-US" smtClean="0">
                <a:solidFill>
                  <a:srgbClr val="4F6228"/>
                </a:solidFill>
              </a:rPr>
              <a:t>an overview</a:t>
            </a:r>
            <a:endParaRPr lang="fr-FR" smtClean="0">
              <a:solidFill>
                <a:srgbClr val="4F6228"/>
              </a:solidFill>
            </a:endParaRPr>
          </a:p>
        </p:txBody>
      </p:sp>
      <p:sp>
        <p:nvSpPr>
          <p:cNvPr id="3075" name="Sous-titre 2"/>
          <p:cNvSpPr>
            <a:spLocks noGrp="1"/>
          </p:cNvSpPr>
          <p:nvPr>
            <p:ph type="subTitle" idx="1"/>
          </p:nvPr>
        </p:nvSpPr>
        <p:spPr>
          <a:xfrm>
            <a:off x="979512" y="4206205"/>
            <a:ext cx="6400800" cy="2112640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Barbara Magagna, Yin Chen, Paul Martin, Herbert Schentz, Zhiming Zhao</a:t>
            </a:r>
          </a:p>
          <a:p>
            <a:pPr algn="ctr" eaLnBrk="1" hangingPunct="1"/>
            <a:endParaRPr lang="fr-FR" altLang="en-US" smtClean="0"/>
          </a:p>
        </p:txBody>
      </p:sp>
      <p:sp>
        <p:nvSpPr>
          <p:cNvPr id="3076" name="Espace réservé de la date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369057-A64B-471E-8711-58F3F945A989}" type="datetime1">
              <a:rPr lang="fr-FR" altLang="en-US">
                <a:solidFill>
                  <a:srgbClr val="595959"/>
                </a:solidFill>
                <a:latin typeface="Century Gothic" pitchFamily="34" charset="0"/>
              </a:rPr>
              <a:pPr eaLnBrk="1" hangingPunct="1"/>
              <a:t>27/05/2014</a:t>
            </a:fld>
            <a:endParaRPr lang="fr-FR" altLang="en-US">
              <a:solidFill>
                <a:srgbClr val="595959"/>
              </a:solidFill>
              <a:latin typeface="Century Gothic" pitchFamily="34" charset="0"/>
            </a:endParaRPr>
          </a:p>
        </p:txBody>
      </p:sp>
      <p:sp>
        <p:nvSpPr>
          <p:cNvPr id="3078" name="Espace réservé du pied de page 6"/>
          <p:cNvSpPr>
            <a:spLocks noGrp="1"/>
          </p:cNvSpPr>
          <p:nvPr>
            <p:ph type="ftr" sz="quarter" idx="1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solidFill>
                <a:srgbClr val="595959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2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30"/>
    </mc:Choice>
    <mc:Fallback xmlns="">
      <p:transition spd="slow" advTm="35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Science Viewpoint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268413"/>
            <a:ext cx="9217025" cy="5113337"/>
          </a:xfrm>
        </p:spPr>
        <p:txBody>
          <a:bodyPr/>
          <a:lstStyle/>
          <a:p>
            <a:pPr>
              <a:defRPr/>
            </a:pPr>
            <a:r>
              <a:rPr lang="en-GB" sz="2800" smtClean="0">
                <a:solidFill>
                  <a:schemeClr val="accent2">
                    <a:lumMod val="75000"/>
                  </a:schemeClr>
                </a:solidFill>
              </a:rPr>
              <a:t>captures 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GB" sz="2800" smtClean="0">
                <a:solidFill>
                  <a:schemeClr val="accent2">
                    <a:lumMod val="75000"/>
                  </a:schemeClr>
                </a:solidFill>
              </a:rPr>
              <a:t>requirements from the perspective 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>of the </a:t>
            </a:r>
            <a:r>
              <a:rPr lang="en-GB" sz="2800" smtClean="0">
                <a:solidFill>
                  <a:schemeClr val="accent2">
                    <a:lumMod val="75000"/>
                  </a:schemeClr>
                </a:solidFill>
              </a:rPr>
              <a:t>people </a:t>
            </a:r>
          </a:p>
          <a:p>
            <a:pPr>
              <a:defRPr/>
            </a:pPr>
            <a:r>
              <a:rPr lang="en-GB" sz="280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>ENVRI-RM defines: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5 common </a:t>
            </a:r>
            <a:r>
              <a:rPr lang="en-GB" b="1" i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n-GB" b="1" i="1" dirty="0" smtClean="0">
                <a:solidFill>
                  <a:schemeClr val="accent2">
                    <a:lumMod val="75000"/>
                  </a:schemeClr>
                </a:solidFill>
              </a:rPr>
              <a:t>ommunities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b="0" dirty="0" smtClean="0">
                <a:solidFill>
                  <a:schemeClr val="accent2">
                    <a:lumMod val="75000"/>
                  </a:schemeClr>
                </a:solidFill>
              </a:rPr>
              <a:t>mapping to the 5-subsystems.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Community </a:t>
            </a:r>
            <a:r>
              <a:rPr lang="en-GB" b="1" i="1" dirty="0" smtClean="0">
                <a:solidFill>
                  <a:schemeClr val="accent2">
                    <a:lumMod val="75000"/>
                  </a:schemeClr>
                </a:solidFill>
              </a:rPr>
              <a:t>roles &amp;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b="1" i="1" dirty="0" smtClean="0">
                <a:solidFill>
                  <a:schemeClr val="accent2">
                    <a:lumMod val="75000"/>
                  </a:schemeClr>
                </a:solidFill>
              </a:rPr>
              <a:t>behaviours</a:t>
            </a:r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10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936">
        <p14:prism isContent="1"/>
      </p:transition>
    </mc:Choice>
    <mc:Fallback xmlns="">
      <p:transition spd="med" advTm="399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043608" y="188640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Community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037944" y="476672"/>
            <a:ext cx="23292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err="1" smtClean="0">
                <a:solidFill>
                  <a:schemeClr val="accent2">
                    <a:lumMod val="75000"/>
                  </a:schemeClr>
                </a:solidFill>
              </a:rPr>
              <a:t>Aquisition</a:t>
            </a:r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 Community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Curation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Community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Publication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Community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Service Provision Community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Usage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Community</a:t>
            </a: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076626" y="1772816"/>
            <a:ext cx="2770695" cy="615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000" i="1" dirty="0" err="1" smtClean="0">
                <a:solidFill>
                  <a:schemeClr val="accent2">
                    <a:lumMod val="75000"/>
                  </a:schemeClr>
                </a:solidFill>
              </a:rPr>
              <a:t>Acquisition</a:t>
            </a:r>
            <a:endParaRPr lang="de-AT" sz="1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Design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Measurement Model</a:t>
            </a:r>
          </a:p>
          <a:p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Collection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Instrument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Calibration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Instrument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Configuration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000" i="1" dirty="0" err="1" smtClean="0">
                <a:solidFill>
                  <a:schemeClr val="accent2">
                    <a:lumMod val="75000"/>
                  </a:schemeClr>
                </a:solidFill>
              </a:rPr>
              <a:t>Curation</a:t>
            </a:r>
            <a:endParaRPr lang="de-AT" sz="1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Quality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Checking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Replication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Preservation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Product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Generation</a:t>
            </a:r>
          </a:p>
          <a:p>
            <a:pPr>
              <a:spcBef>
                <a:spcPts val="600"/>
              </a:spcBef>
            </a:pPr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Access</a:t>
            </a:r>
            <a:endParaRPr lang="de-AT" sz="1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Data Publication</a:t>
            </a:r>
          </a:p>
          <a:p>
            <a:r>
              <a:rPr lang="de-AT" sz="1200">
                <a:solidFill>
                  <a:schemeClr val="accent2">
                    <a:lumMod val="75000"/>
                  </a:schemeClr>
                </a:solidFill>
              </a:rPr>
              <a:t>Data Citation</a:t>
            </a:r>
          </a:p>
          <a:p>
            <a:r>
              <a:rPr lang="de-AT" sz="120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Discovery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Access</a:t>
            </a: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Semantic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Harmonisation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Processing</a:t>
            </a:r>
            <a:endParaRPr lang="de-AT" sz="1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Composition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Description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Registration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Coordination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Community Support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User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Behaviour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Tracking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User Group Work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Supporting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User Profile Management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User Working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Relationships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Management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User Working Space Management</a:t>
            </a:r>
          </a:p>
          <a:p>
            <a:endParaRPr lang="de-DE" sz="1200" dirty="0" smtClean="0"/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-2306778" y="2821646"/>
            <a:ext cx="53934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>
                <a:solidFill>
                  <a:schemeClr val="accent2">
                    <a:lumMod val="75000"/>
                  </a:schemeClr>
                </a:solidFill>
              </a:rPr>
              <a:t>Science </a:t>
            </a:r>
            <a:r>
              <a:rPr lang="de-AT" sz="3200" dirty="0" err="1" smtClean="0">
                <a:solidFill>
                  <a:schemeClr val="accent2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de-AT" dirty="0" err="1" smtClean="0">
                <a:solidFill>
                  <a:schemeClr val="accent2">
                    <a:lumMod val="75000"/>
                  </a:schemeClr>
                </a:solidFill>
              </a:rPr>
              <a:t>concepts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499992" y="713375"/>
            <a:ext cx="2376264" cy="51321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000" i="1" dirty="0" err="1" smtClean="0">
                <a:solidFill>
                  <a:schemeClr val="accent2">
                    <a:lumMod val="75000"/>
                  </a:schemeClr>
                </a:solidFill>
              </a:rPr>
              <a:t>Acquisition</a:t>
            </a:r>
            <a:endParaRPr lang="de-AT" sz="1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Environmental Scientist</a:t>
            </a: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Measurer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Observer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Designer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Collector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Technician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300"/>
              </a:spcBef>
            </a:pP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Sample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Collector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Sensor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Sensor Network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Aquisition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Subsystem</a:t>
            </a: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000" i="1" dirty="0" err="1" smtClean="0">
                <a:solidFill>
                  <a:schemeClr val="accent2">
                    <a:lumMod val="75000"/>
                  </a:schemeClr>
                </a:solidFill>
              </a:rPr>
              <a:t>Curation</a:t>
            </a:r>
            <a:endParaRPr lang="de-AT" sz="1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Curator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Storage Manager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Storage Administrator</a:t>
            </a:r>
          </a:p>
          <a:p>
            <a:pPr>
              <a:spcBef>
                <a:spcPts val="300"/>
              </a:spcBef>
            </a:pP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Storage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Curation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Subsystem</a:t>
            </a: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Access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Originator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Consumer</a:t>
            </a:r>
          </a:p>
          <a:p>
            <a:pPr>
              <a:spcBef>
                <a:spcPts val="300"/>
              </a:spcBef>
            </a:pP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Semantic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Mediator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PID Generator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PID Registry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(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Publication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) Repository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Access Subsystem</a:t>
            </a:r>
          </a:p>
        </p:txBody>
      </p:sp>
      <p:sp>
        <p:nvSpPr>
          <p:cNvPr id="65" name="Rechteck 64"/>
          <p:cNvSpPr/>
          <p:nvPr/>
        </p:nvSpPr>
        <p:spPr>
          <a:xfrm>
            <a:off x="5796136" y="323567"/>
            <a:ext cx="59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2">
                    <a:lumMod val="75000"/>
                  </a:schemeClr>
                </a:solidFill>
              </a:rPr>
              <a:t>Role</a:t>
            </a:r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1043608" y="1484784"/>
            <a:ext cx="2157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Community </a:t>
            </a:r>
            <a:r>
              <a:rPr lang="de-AT" dirty="0" err="1" smtClean="0">
                <a:solidFill>
                  <a:schemeClr val="accent2">
                    <a:lumMod val="75000"/>
                  </a:schemeClr>
                </a:solidFill>
              </a:rPr>
              <a:t>Behavior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732240" y="692696"/>
            <a:ext cx="2411760" cy="2685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Data Processing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Data Provider</a:t>
            </a: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Capacity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Manager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Consumer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Provider</a:t>
            </a:r>
          </a:p>
          <a:p>
            <a:pPr>
              <a:spcBef>
                <a:spcPts val="300"/>
              </a:spcBef>
            </a:pP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Service Registry</a:t>
            </a:r>
          </a:p>
          <a:p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000" i="1" dirty="0" smtClean="0">
                <a:solidFill>
                  <a:schemeClr val="accent2">
                    <a:lumMod val="75000"/>
                  </a:schemeClr>
                </a:solidFill>
              </a:rPr>
              <a:t>Community </a:t>
            </a:r>
            <a:r>
              <a:rPr lang="de-AT" sz="1000" i="1" dirty="0" err="1" smtClean="0">
                <a:solidFill>
                  <a:schemeClr val="accent2">
                    <a:lumMod val="75000"/>
                  </a:schemeClr>
                </a:solidFill>
              </a:rPr>
              <a:t>support</a:t>
            </a:r>
            <a:endParaRPr lang="de-AT" sz="1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Researcher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Scientist</a:t>
            </a: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Engineer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Technologist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Student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Trainee</a:t>
            </a:r>
          </a:p>
          <a:p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Policy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Decision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Maker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Private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Sector</a:t>
            </a:r>
            <a:endParaRPr lang="de-AT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Public, Media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2">
                    <a:lumMod val="75000"/>
                  </a:schemeClr>
                </a:solidFill>
              </a:rPr>
              <a:t>Citizen</a:t>
            </a:r>
            <a:r>
              <a:rPr lang="de-AT" sz="1200" dirty="0" smtClean="0">
                <a:solidFill>
                  <a:schemeClr val="accent2">
                    <a:lumMod val="75000"/>
                  </a:schemeClr>
                </a:solidFill>
              </a:rPr>
              <a:t> Scientist</a:t>
            </a:r>
          </a:p>
        </p:txBody>
      </p:sp>
      <p:grpSp>
        <p:nvGrpSpPr>
          <p:cNvPr id="25" name="Gruppieren 24"/>
          <p:cNvGrpSpPr/>
          <p:nvPr/>
        </p:nvGrpSpPr>
        <p:grpSpPr>
          <a:xfrm>
            <a:off x="4283968" y="980728"/>
            <a:ext cx="216024" cy="4680520"/>
            <a:chOff x="4283968" y="980728"/>
            <a:chExt cx="216024" cy="4680520"/>
          </a:xfrm>
        </p:grpSpPr>
        <p:sp>
          <p:nvSpPr>
            <p:cNvPr id="12" name="Pfeil nach oben 11"/>
            <p:cNvSpPr/>
            <p:nvPr/>
          </p:nvSpPr>
          <p:spPr>
            <a:xfrm>
              <a:off x="4283968" y="980728"/>
              <a:ext cx="216024" cy="936104"/>
            </a:xfrm>
            <a:prstGeom prst="up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oben 12"/>
            <p:cNvSpPr/>
            <p:nvPr/>
          </p:nvSpPr>
          <p:spPr>
            <a:xfrm>
              <a:off x="4283968" y="3140968"/>
              <a:ext cx="216024" cy="504056"/>
            </a:xfrm>
            <a:prstGeom prst="up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Pfeil nach oben 14"/>
            <p:cNvSpPr/>
            <p:nvPr/>
          </p:nvSpPr>
          <p:spPr>
            <a:xfrm>
              <a:off x="4283968" y="4437112"/>
              <a:ext cx="216024" cy="288032"/>
            </a:xfrm>
            <a:prstGeom prst="up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Pfeil nach unten 17"/>
            <p:cNvSpPr/>
            <p:nvPr/>
          </p:nvSpPr>
          <p:spPr>
            <a:xfrm>
              <a:off x="4283968" y="2060848"/>
              <a:ext cx="216024" cy="720080"/>
            </a:xfrm>
            <a:prstGeom prst="down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Pfeil nach unten 18"/>
            <p:cNvSpPr/>
            <p:nvPr/>
          </p:nvSpPr>
          <p:spPr>
            <a:xfrm>
              <a:off x="4283968" y="4869160"/>
              <a:ext cx="216024" cy="792088"/>
            </a:xfrm>
            <a:prstGeom prst="down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Pfeil nach unten 21"/>
            <p:cNvSpPr/>
            <p:nvPr/>
          </p:nvSpPr>
          <p:spPr>
            <a:xfrm>
              <a:off x="4283968" y="3717032"/>
              <a:ext cx="216024" cy="360040"/>
            </a:xfrm>
            <a:prstGeom prst="down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6516216" y="908720"/>
            <a:ext cx="216024" cy="2304256"/>
            <a:chOff x="6516216" y="908720"/>
            <a:chExt cx="216024" cy="2304256"/>
          </a:xfrm>
        </p:grpSpPr>
        <p:sp>
          <p:nvSpPr>
            <p:cNvPr id="16" name="Pfeil nach oben 15"/>
            <p:cNvSpPr/>
            <p:nvPr/>
          </p:nvSpPr>
          <p:spPr>
            <a:xfrm>
              <a:off x="6516216" y="2204864"/>
              <a:ext cx="216024" cy="1008112"/>
            </a:xfrm>
            <a:prstGeom prst="up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Pfeil nach oben 16"/>
            <p:cNvSpPr/>
            <p:nvPr/>
          </p:nvSpPr>
          <p:spPr>
            <a:xfrm>
              <a:off x="6516216" y="908720"/>
              <a:ext cx="216024" cy="648072"/>
            </a:xfrm>
            <a:prstGeom prst="up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Pfeil nach unten 22"/>
            <p:cNvSpPr/>
            <p:nvPr/>
          </p:nvSpPr>
          <p:spPr>
            <a:xfrm>
              <a:off x="6516216" y="1700808"/>
              <a:ext cx="216024" cy="216024"/>
            </a:xfrm>
            <a:prstGeom prst="downArrow">
              <a:avLst/>
            </a:prstGeom>
            <a:solidFill>
              <a:schemeClr val="bg1"/>
            </a:soli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11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824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33">
        <p14:prism isContent="1"/>
      </p:transition>
    </mc:Choice>
    <mc:Fallback xmlns="">
      <p:transition spd="med" advTm="1414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 build="allAtOnce"/>
      <p:bldP spid="6" grpId="1" build="allAtOnce"/>
      <p:bldP spid="14" grpId="0"/>
      <p:bldP spid="14" grpId="1"/>
      <p:bldP spid="14" grpId="2"/>
      <p:bldP spid="47" grpId="0"/>
      <p:bldP spid="47" grpId="1"/>
      <p:bldP spid="47" grpId="2"/>
      <p:bldP spid="65" grpId="0"/>
      <p:bldP spid="65" grpId="1"/>
      <p:bldP spid="65" grpId="2"/>
      <p:bldP spid="20" grpId="0"/>
      <p:bldP spid="20" grpId="1"/>
      <p:bldP spid="20" grpId="2"/>
      <p:bldP spid="3" grpId="0"/>
      <p:bldP spid="3" grpId="1"/>
      <p:bldP spid="3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/>
          <p:cNvSpPr txBox="1"/>
          <p:nvPr/>
        </p:nvSpPr>
        <p:spPr>
          <a:xfrm rot="16200000">
            <a:off x="-2306778" y="2837034"/>
            <a:ext cx="539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>
                <a:solidFill>
                  <a:schemeClr val="accent2">
                    <a:lumMod val="75000"/>
                  </a:schemeClr>
                </a:solidFill>
              </a:rPr>
              <a:t>Science </a:t>
            </a:r>
            <a:r>
              <a:rPr lang="de-AT" sz="3200" dirty="0" err="1" smtClean="0">
                <a:solidFill>
                  <a:schemeClr val="accent2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de-AT" sz="1600" dirty="0" err="1" smtClean="0">
                <a:solidFill>
                  <a:schemeClr val="accent2">
                    <a:lumMod val="75000"/>
                  </a:schemeClr>
                </a:solidFill>
              </a:rPr>
              <a:t>relationships</a:t>
            </a:r>
            <a:r>
              <a:rPr lang="de-AT" sz="1600" dirty="0" smtClean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de-AT" sz="1600" dirty="0" err="1" smtClean="0">
                <a:solidFill>
                  <a:schemeClr val="accent2">
                    <a:lumMod val="75000"/>
                  </a:schemeClr>
                </a:solidFill>
              </a:rPr>
              <a:t>properties</a:t>
            </a:r>
            <a:r>
              <a:rPr lang="de-AT" sz="16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de-AT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595008" y="3573016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de-AT" sz="1600" i="1" smtClean="0">
                <a:solidFill>
                  <a:schemeClr val="accent2">
                    <a:lumMod val="75000"/>
                  </a:schemeClr>
                </a:solidFill>
              </a:rPr>
              <a:t>asBehaviour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123728" y="3568569"/>
            <a:ext cx="834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2">
                    <a:lumMod val="75000"/>
                  </a:schemeClr>
                </a:solidFill>
              </a:rPr>
              <a:t>hasRole</a:t>
            </a:r>
            <a:endParaRPr lang="de-AT" sz="16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432596" y="1378029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dirty="0" err="1" smtClean="0">
                <a:solidFill>
                  <a:schemeClr val="accent2">
                    <a:lumMod val="75000"/>
                  </a:schemeClr>
                </a:solidFill>
              </a:rPr>
              <a:t>hasCommunity</a:t>
            </a:r>
            <a:endParaRPr lang="de-AT" sz="16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778906" y="2330296"/>
            <a:ext cx="129715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Community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375526" y="467380"/>
            <a:ext cx="241399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Research Infrastructure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4427984" y="836712"/>
            <a:ext cx="4612" cy="149538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2123728" y="4643844"/>
            <a:ext cx="60542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2">
                    <a:lumMod val="75000"/>
                  </a:schemeClr>
                </a:solidFill>
              </a:rPr>
              <a:t>Role</a:t>
            </a:r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718631" y="4643844"/>
            <a:ext cx="115762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2">
                    <a:lumMod val="75000"/>
                  </a:schemeClr>
                </a:solidFill>
              </a:rPr>
              <a:t>Behaviour</a:t>
            </a:r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 flipH="1">
            <a:off x="2395723" y="2699628"/>
            <a:ext cx="1669633" cy="196591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endCxn id="19" idx="0"/>
          </p:cNvCxnSpPr>
          <p:nvPr/>
        </p:nvCxnSpPr>
        <p:spPr>
          <a:xfrm>
            <a:off x="4716016" y="2708920"/>
            <a:ext cx="1581428" cy="193492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9" idx="1"/>
            <a:endCxn id="18" idx="3"/>
          </p:cNvCxnSpPr>
          <p:nvPr/>
        </p:nvCxnSpPr>
        <p:spPr>
          <a:xfrm flipH="1">
            <a:off x="2729150" y="4828510"/>
            <a:ext cx="2989481" cy="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3692151" y="4329258"/>
            <a:ext cx="1383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2">
                    <a:lumMod val="75000"/>
                  </a:schemeClr>
                </a:solidFill>
              </a:rPr>
              <a:t>isPerformedBy</a:t>
            </a:r>
            <a:endParaRPr lang="de-AT" sz="16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12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2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711">
        <p14:prism isContent="1"/>
      </p:transition>
    </mc:Choice>
    <mc:Fallback xmlns="">
      <p:transition spd="med" advTm="227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 animBg="1"/>
      <p:bldP spid="15" grpId="0" animBg="1"/>
      <p:bldP spid="18" grpId="0" animBg="1"/>
      <p:bldP spid="19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Information Viewpoint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sz="2800" smtClean="0">
                <a:solidFill>
                  <a:schemeClr val="accent3">
                    <a:lumMod val="75000"/>
                  </a:schemeClr>
                </a:solidFill>
              </a:rPr>
              <a:t>data life-cycle oriented</a:t>
            </a:r>
            <a:endParaRPr lang="en-GB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800" smtClean="0">
                <a:solidFill>
                  <a:schemeClr val="accent3">
                    <a:lumMod val="75000"/>
                  </a:schemeClr>
                </a:solidFill>
              </a:rPr>
              <a:t>identifying:</a:t>
            </a:r>
            <a:endParaRPr lang="en-GB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information objects and </a:t>
            </a: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information actions;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</a:rPr>
              <a:t>state changes of data </a:t>
            </a:r>
            <a:r>
              <a:rPr lang="en-GB" sz="2800" smtClean="0">
                <a:solidFill>
                  <a:schemeClr val="accent3">
                    <a:lumMod val="75000"/>
                  </a:schemeClr>
                </a:solidFill>
              </a:rPr>
              <a:t>and metadata;</a:t>
            </a:r>
            <a:endParaRPr lang="en-GB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constraints </a:t>
            </a: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on data.</a:t>
            </a:r>
            <a:endParaRPr lang="en-GB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800" smtClean="0">
                <a:solidFill>
                  <a:schemeClr val="accent3">
                    <a:lumMod val="75000"/>
                  </a:schemeClr>
                </a:solidFill>
              </a:rPr>
              <a:t>In detail: </a:t>
            </a:r>
            <a:endParaRPr lang="en-GB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data enrichment; 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data mapping;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data query;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en-GB" smtClean="0">
                <a:solidFill>
                  <a:schemeClr val="accent3">
                    <a:lumMod val="75000"/>
                  </a:schemeClr>
                </a:solidFill>
              </a:rPr>
              <a:t>rovenance.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endParaRPr lang="en-GB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n-GB" sz="2400" b="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13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9768">
        <p14:prism isContent="1"/>
      </p:transition>
    </mc:Choice>
    <mc:Fallback xmlns="">
      <p:transition spd="med" advTm="897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 rot="16200000">
            <a:off x="-2245753" y="2981049"/>
            <a:ext cx="539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Information </a:t>
            </a:r>
            <a:r>
              <a:rPr lang="de-AT" sz="3200" dirty="0" err="1" smtClean="0">
                <a:solidFill>
                  <a:schemeClr val="accent3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de-AT" sz="1600" smtClean="0">
                <a:solidFill>
                  <a:schemeClr val="accent3">
                    <a:lumMod val="75000"/>
                  </a:schemeClr>
                </a:solidFill>
              </a:rPr>
              <a:t>Data life-cycle </a:t>
            </a:r>
            <a:endParaRPr lang="de-AT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" t="3399" r="1978" b="2311"/>
          <a:stretch/>
        </p:blipFill>
        <p:spPr bwMode="auto">
          <a:xfrm>
            <a:off x="1766044" y="60945"/>
            <a:ext cx="4838700" cy="635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14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547664" y="5949280"/>
            <a:ext cx="3053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smtClean="0">
                <a:solidFill>
                  <a:schemeClr val="accent3">
                    <a:lumMod val="75000"/>
                  </a:schemeClr>
                </a:solidFill>
              </a:rPr>
              <a:t>Changes of data states</a:t>
            </a:r>
            <a:endParaRPr lang="en-GB" sz="240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3050">
        <p14:prism isContent="1"/>
      </p:transition>
    </mc:Choice>
    <mc:Fallback xmlns="">
      <p:transition spd="med" advTm="730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043608" y="323364"/>
            <a:ext cx="196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3">
                    <a:lumMod val="75000"/>
                  </a:schemeClr>
                </a:solidFill>
              </a:rPr>
              <a:t>Information </a:t>
            </a:r>
            <a:r>
              <a:rPr lang="de-AT" dirty="0" err="1" smtClean="0">
                <a:solidFill>
                  <a:schemeClr val="accent3">
                    <a:lumMod val="75000"/>
                  </a:schemeClr>
                </a:solidFill>
              </a:rPr>
              <a:t>Object</a:t>
            </a:r>
            <a:endParaRPr lang="de-AT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-2245753" y="2981049"/>
            <a:ext cx="5393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Information </a:t>
            </a:r>
            <a:r>
              <a:rPr lang="de-AT" sz="3200" dirty="0" err="1" smtClean="0">
                <a:solidFill>
                  <a:schemeClr val="accent3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de-AT" sz="1600" dirty="0" err="1" smtClean="0">
                <a:solidFill>
                  <a:schemeClr val="accent3">
                    <a:lumMod val="75000"/>
                  </a:schemeClr>
                </a:solidFill>
              </a:rPr>
              <a:t>concepts</a:t>
            </a:r>
            <a:endParaRPr lang="de-AT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4850187" y="222545"/>
            <a:ext cx="1954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accent3">
                    <a:lumMod val="75000"/>
                  </a:schemeClr>
                </a:solidFill>
              </a:rPr>
              <a:t>Information Action</a:t>
            </a:r>
            <a:endParaRPr lang="de-AT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1043608" y="764704"/>
            <a:ext cx="3182085" cy="5376793"/>
            <a:chOff x="1043608" y="908720"/>
            <a:chExt cx="3182085" cy="5376793"/>
          </a:xfrm>
        </p:grpSpPr>
        <p:sp>
          <p:nvSpPr>
            <p:cNvPr id="6" name="Rechteck 5"/>
            <p:cNvSpPr/>
            <p:nvPr/>
          </p:nvSpPr>
          <p:spPr>
            <a:xfrm>
              <a:off x="1087184" y="5085184"/>
              <a:ext cx="255961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Information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for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management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of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data</a:t>
              </a:r>
              <a:endParaRPr lang="de-AT" sz="1200" b="1" i="1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Backup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Mapping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Rule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Data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Provenance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Citation</a:t>
              </a:r>
            </a:p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Service description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076626" y="1621249"/>
              <a:ext cx="22712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Data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processed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by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the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system</a:t>
              </a:r>
              <a:endParaRPr lang="de-AT" sz="1200" b="1" i="1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Measurement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Result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QA Notation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076626" y="2679303"/>
              <a:ext cx="14498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Catalogue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076626" y="908720"/>
              <a:ext cx="31490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Meta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information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of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data</a:t>
              </a:r>
              <a:r>
                <a:rPr lang="de-AT" sz="1200" b="1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b="1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collections</a:t>
              </a:r>
              <a:endParaRPr lang="de-AT" sz="1200" b="1" i="1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Specification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of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Investigation Design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Specification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err="1" smtClean="0">
                  <a:solidFill>
                    <a:schemeClr val="accent3">
                      <a:lumMod val="75000"/>
                    </a:schemeClr>
                  </a:solidFill>
                </a:rPr>
                <a:t>of</a:t>
              </a:r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 Measurements or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Observations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345030" y="2852936"/>
              <a:ext cx="9797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Global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Local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</a:t>
              </a:r>
              <a:endParaRPr lang="de-AT" sz="1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345030" y="2226930"/>
              <a:ext cx="127951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Raw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Registered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Published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345030" y="3761745"/>
              <a:ext cx="132440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Raw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QA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Assessed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Assigned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Finally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Reviewed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Pubplished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Mapped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Processessed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2345030" y="3244914"/>
              <a:ext cx="1487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Global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Conceptual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Model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Local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Conceptual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Model</a:t>
              </a:r>
              <a:endParaRPr lang="de-AT" sz="10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043608" y="3212976"/>
              <a:ext cx="13589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 Conceptual 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model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087184" y="3543399"/>
              <a:ext cx="13681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Unique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identifier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Persistent Data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4860032" y="620688"/>
            <a:ext cx="4572000" cy="5542875"/>
            <a:chOff x="4860032" y="620688"/>
            <a:chExt cx="4572000" cy="5542875"/>
          </a:xfrm>
        </p:grpSpPr>
        <p:sp>
          <p:nvSpPr>
            <p:cNvPr id="2" name="Rechteck 1"/>
            <p:cNvSpPr/>
            <p:nvPr/>
          </p:nvSpPr>
          <p:spPr>
            <a:xfrm>
              <a:off x="6228184" y="3140968"/>
              <a:ext cx="193355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Action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</a:t>
              </a:r>
              <a:r>
                <a:rPr lang="de-AT" sz="10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0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5" name="Rechteck 4"/>
            <p:cNvSpPr/>
            <p:nvPr/>
          </p:nvSpPr>
          <p:spPr>
            <a:xfrm>
              <a:off x="6228184" y="4941168"/>
              <a:ext cx="170993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000" dirty="0">
                  <a:solidFill>
                    <a:schemeClr val="accent3">
                      <a:lumMod val="75000"/>
                    </a:schemeClr>
                  </a:solidFill>
                </a:rPr>
                <a:t>Query Data</a:t>
              </a:r>
            </a:p>
            <a:p>
              <a:r>
                <a:rPr lang="de-AT" sz="1000" dirty="0">
                  <a:solidFill>
                    <a:schemeClr val="accent3">
                      <a:lumMod val="75000"/>
                    </a:schemeClr>
                  </a:solidFill>
                </a:rPr>
                <a:t>Query </a:t>
              </a:r>
              <a:r>
                <a:rPr lang="de-AT" sz="1000" dirty="0" err="1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000" dirty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000" dirty="0">
                  <a:solidFill>
                    <a:schemeClr val="accent3">
                      <a:lumMod val="75000"/>
                    </a:schemeClr>
                  </a:solidFill>
                </a:rPr>
                <a:t>Query </a:t>
              </a:r>
              <a:r>
                <a:rPr lang="de-AT" sz="1000" dirty="0" err="1">
                  <a:solidFill>
                    <a:schemeClr val="accent3">
                      <a:lumMod val="75000"/>
                    </a:schemeClr>
                  </a:solidFill>
                </a:rPr>
                <a:t>Provenance</a:t>
              </a:r>
              <a:r>
                <a:rPr lang="de-AT" sz="1000" dirty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</a:p>
            <a:p>
              <a:r>
                <a:rPr lang="de-AT" sz="1000" dirty="0" err="1">
                  <a:solidFill>
                    <a:schemeClr val="accent3">
                      <a:lumMod val="75000"/>
                    </a:schemeClr>
                  </a:solidFill>
                </a:rPr>
                <a:t>Resolve</a:t>
              </a:r>
              <a:r>
                <a:rPr lang="de-AT" sz="1000" dirty="0">
                  <a:solidFill>
                    <a:schemeClr val="accent3">
                      <a:lumMod val="75000"/>
                    </a:schemeClr>
                  </a:solidFill>
                </a:rPr>
                <a:t> Annotation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860032" y="5517232"/>
              <a:ext cx="16379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200" i="1" dirty="0" smtClean="0">
                  <a:solidFill>
                    <a:schemeClr val="accent3">
                      <a:lumMod val="75000"/>
                    </a:schemeClr>
                  </a:solidFill>
                </a:rPr>
                <a:t>Data Processing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Describe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Service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Process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Data</a:t>
              </a:r>
              <a:endParaRPr lang="de-AT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4860032" y="1700808"/>
              <a:ext cx="2502024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200" i="1" dirty="0" smtClean="0">
                  <a:solidFill>
                    <a:schemeClr val="accent3">
                      <a:lumMod val="75000"/>
                    </a:schemeClr>
                  </a:solidFill>
                </a:rPr>
                <a:t>Data </a:t>
              </a:r>
              <a:r>
                <a:rPr lang="de-AT" sz="1200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Curation</a:t>
              </a:r>
              <a:endParaRPr lang="de-AT" sz="1200" i="1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Assign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Unique Identifier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Carry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Out Backup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Check Quality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Add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Register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Metadata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Build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Conceptual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Models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Annotate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endParaRPr lang="de-AT" sz="120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Final </a:t>
              </a:r>
              <a:r>
                <a:rPr lang="de-AT" sz="1200">
                  <a:solidFill>
                    <a:schemeClr val="accent3">
                      <a:lumMod val="75000"/>
                    </a:schemeClr>
                  </a:solidFill>
                </a:rPr>
                <a:t>Review</a:t>
              </a:r>
            </a:p>
            <a:p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endParaRPr lang="de-AT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7" name="Rechteck 26"/>
            <p:cNvSpPr/>
            <p:nvPr/>
          </p:nvSpPr>
          <p:spPr>
            <a:xfrm>
              <a:off x="4860032" y="620688"/>
              <a:ext cx="4572000" cy="10156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de-AT" sz="1200" i="1" dirty="0" smtClean="0">
                  <a:solidFill>
                    <a:schemeClr val="accent3">
                      <a:lumMod val="75000"/>
                    </a:schemeClr>
                  </a:solidFill>
                </a:rPr>
                <a:t>Data </a:t>
              </a:r>
              <a:r>
                <a:rPr lang="de-AT" sz="1200" i="1" dirty="0" err="1" smtClean="0">
                  <a:solidFill>
                    <a:schemeClr val="accent3">
                      <a:lumMod val="75000"/>
                    </a:schemeClr>
                  </a:solidFill>
                </a:rPr>
                <a:t>Acquisition</a:t>
              </a:r>
              <a:r>
                <a:rPr lang="de-AT" sz="1200" i="1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Specify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Investigation Design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Specify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Measurement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or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Observaton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Perform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Measurement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or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Observation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Store Data</a:t>
              </a:r>
              <a:endParaRPr lang="de-AT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4860032" y="3789040"/>
              <a:ext cx="165618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AT" sz="1200" i="1" dirty="0" smtClean="0">
                  <a:solidFill>
                    <a:schemeClr val="accent3">
                      <a:lumMod val="75000"/>
                    </a:schemeClr>
                  </a:solidFill>
                </a:rPr>
                <a:t>Data Access</a:t>
              </a:r>
            </a:p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Publish 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Data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Setup Mapping Rules</a:t>
              </a:r>
            </a:p>
            <a:p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Perform</a:t>
              </a:r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 Mapping</a:t>
              </a: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Track </a:t>
              </a:r>
              <a:r>
                <a:rPr lang="de-AT" sz="1200" dirty="0" err="1" smtClean="0">
                  <a:solidFill>
                    <a:schemeClr val="accent3">
                      <a:lumMod val="75000"/>
                    </a:schemeClr>
                  </a:solidFill>
                </a:rPr>
                <a:t>Provenance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  <a:p>
              <a:r>
                <a:rPr lang="de-AT" sz="1200" dirty="0" smtClean="0">
                  <a:solidFill>
                    <a:schemeClr val="accent3">
                      <a:lumMod val="75000"/>
                    </a:schemeClr>
                  </a:solidFill>
                </a:rPr>
                <a:t>Do Data Mining</a:t>
              </a:r>
            </a:p>
            <a:p>
              <a:r>
                <a:rPr lang="de-AT" sz="1200" smtClean="0">
                  <a:solidFill>
                    <a:schemeClr val="accent3">
                      <a:lumMod val="75000"/>
                    </a:schemeClr>
                  </a:solidFill>
                </a:rPr>
                <a:t>Query Data</a:t>
              </a:r>
              <a:endParaRPr lang="de-AT" sz="1200" dirty="0" smtClean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31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15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94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8770">
        <p14:prism isContent="1"/>
      </p:transition>
    </mc:Choice>
    <mc:Fallback xmlns="">
      <p:transition spd="med" advTm="1487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2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3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4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5" grpId="0"/>
      <p:bldP spid="65" grpId="1"/>
      <p:bldP spid="65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/>
          <p:cNvSpPr txBox="1"/>
          <p:nvPr/>
        </p:nvSpPr>
        <p:spPr>
          <a:xfrm rot="16200000">
            <a:off x="-2912477" y="2581452"/>
            <a:ext cx="6624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Information</a:t>
            </a:r>
            <a:r>
              <a:rPr lang="de-AT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accent3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de-AT" sz="1600" dirty="0" err="1" smtClean="0">
                <a:solidFill>
                  <a:schemeClr val="accent3">
                    <a:lumMod val="75000"/>
                  </a:schemeClr>
                </a:solidFill>
              </a:rPr>
              <a:t>relationships</a:t>
            </a:r>
            <a:r>
              <a:rPr lang="de-AT" sz="16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de-AT" sz="1600" dirty="0" err="1" smtClean="0">
                <a:solidFill>
                  <a:schemeClr val="accent3">
                    <a:lumMod val="75000"/>
                  </a:schemeClr>
                </a:solidFill>
              </a:rPr>
              <a:t>properties</a:t>
            </a:r>
            <a:r>
              <a:rPr lang="de-AT" sz="16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de-AT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97455" y="5322694"/>
            <a:ext cx="1580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>
                <a:solidFill>
                  <a:schemeClr val="accent3">
                    <a:lumMod val="75000"/>
                  </a:schemeClr>
                </a:solidFill>
              </a:rPr>
              <a:t>a</a:t>
            </a:r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nnotatedAction</a:t>
            </a:r>
          </a:p>
        </p:txBody>
      </p:sp>
      <p:sp>
        <p:nvSpPr>
          <p:cNvPr id="13" name="Rechteck 12"/>
          <p:cNvSpPr/>
          <p:nvPr/>
        </p:nvSpPr>
        <p:spPr>
          <a:xfrm>
            <a:off x="5220072" y="5106670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</a:t>
            </a:r>
            <a:r>
              <a:rPr lang="de-AT" u="sng" dirty="0" smtClean="0">
                <a:solidFill>
                  <a:schemeClr val="accent3">
                    <a:lumMod val="75000"/>
                  </a:schemeClr>
                </a:solidFill>
              </a:rPr>
              <a:t>Action</a:t>
            </a:r>
            <a:endParaRPr lang="de-AT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523369" y="5113426"/>
            <a:ext cx="177542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:Annotate Action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6" name="Gerade Verbindung mit Pfeil 15"/>
          <p:cNvCxnSpPr>
            <a:stCxn id="15" idx="3"/>
            <a:endCxn id="13" idx="1"/>
          </p:cNvCxnSpPr>
          <p:nvPr/>
        </p:nvCxnSpPr>
        <p:spPr>
          <a:xfrm flipV="1">
            <a:off x="3298791" y="5291336"/>
            <a:ext cx="1921281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693284" y="2226350"/>
            <a:ext cx="1330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createsObject</a:t>
            </a:r>
          </a:p>
        </p:txBody>
      </p:sp>
      <p:sp>
        <p:nvSpPr>
          <p:cNvPr id="20" name="Rechteck 19"/>
          <p:cNvSpPr/>
          <p:nvPr/>
        </p:nvSpPr>
        <p:spPr>
          <a:xfrm>
            <a:off x="5123792" y="2019539"/>
            <a:ext cx="203100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Object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1523369" y="2026295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</a:t>
            </a:r>
            <a:r>
              <a:rPr lang="de-AT" u="sng" dirty="0" smtClean="0">
                <a:solidFill>
                  <a:schemeClr val="accent3">
                    <a:lumMod val="75000"/>
                  </a:schemeClr>
                </a:solidFill>
              </a:rPr>
              <a:t>Action</a:t>
            </a:r>
            <a:endParaRPr lang="de-AT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5" name="Gerade Verbindung mit Pfeil 24"/>
          <p:cNvCxnSpPr>
            <a:stCxn id="24" idx="3"/>
            <a:endCxn id="20" idx="1"/>
          </p:cNvCxnSpPr>
          <p:nvPr/>
        </p:nvCxnSpPr>
        <p:spPr>
          <a:xfrm flipV="1">
            <a:off x="3539947" y="2204205"/>
            <a:ext cx="1583845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3779719" y="4696108"/>
            <a:ext cx="11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delegatesTo</a:t>
            </a:r>
            <a:endParaRPr lang="de-AT" sz="160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220072" y="4511442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Action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1523369" y="4518198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</a:t>
            </a:r>
            <a:r>
              <a:rPr lang="de-AT" u="sng" dirty="0" smtClean="0">
                <a:solidFill>
                  <a:schemeClr val="accent3">
                    <a:lumMod val="75000"/>
                  </a:schemeClr>
                </a:solidFill>
              </a:rPr>
              <a:t>Action</a:t>
            </a:r>
            <a:endParaRPr lang="de-AT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9" name="Gerade Verbindung mit Pfeil 28"/>
          <p:cNvCxnSpPr>
            <a:stCxn id="28" idx="3"/>
            <a:endCxn id="27" idx="1"/>
          </p:cNvCxnSpPr>
          <p:nvPr/>
        </p:nvCxnSpPr>
        <p:spPr>
          <a:xfrm flipV="1">
            <a:off x="3539947" y="4696108"/>
            <a:ext cx="1680125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3491880" y="886532"/>
            <a:ext cx="1648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modifiesStateInto</a:t>
            </a:r>
          </a:p>
        </p:txBody>
      </p:sp>
      <p:sp>
        <p:nvSpPr>
          <p:cNvPr id="31" name="Rechteck 30"/>
          <p:cNvSpPr/>
          <p:nvPr/>
        </p:nvSpPr>
        <p:spPr>
          <a:xfrm>
            <a:off x="5123792" y="679721"/>
            <a:ext cx="366177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Object </a:t>
            </a:r>
            <a:r>
              <a:rPr lang="de-AT" smtClean="0">
                <a:solidFill>
                  <a:schemeClr val="accent3">
                    <a:lumMod val="75000"/>
                  </a:schemeClr>
                </a:solidFill>
              </a:rPr>
              <a:t>(Data/Metadata)</a:t>
            </a:r>
            <a:endParaRPr lang="de-AT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1523369" y="686477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</a:t>
            </a:r>
            <a:r>
              <a:rPr lang="de-AT" u="sng" dirty="0" smtClean="0">
                <a:solidFill>
                  <a:schemeClr val="accent3">
                    <a:lumMod val="75000"/>
                  </a:schemeClr>
                </a:solidFill>
              </a:rPr>
              <a:t>Action</a:t>
            </a:r>
            <a:endParaRPr lang="de-AT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3" name="Gerade Verbindung mit Pfeil 32"/>
          <p:cNvCxnSpPr>
            <a:stCxn id="32" idx="3"/>
            <a:endCxn id="31" idx="1"/>
          </p:cNvCxnSpPr>
          <p:nvPr/>
        </p:nvCxnSpPr>
        <p:spPr>
          <a:xfrm flipV="1">
            <a:off x="3539947" y="864387"/>
            <a:ext cx="1583845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33"/>
          <p:cNvSpPr/>
          <p:nvPr/>
        </p:nvSpPr>
        <p:spPr>
          <a:xfrm>
            <a:off x="5123792" y="2636912"/>
            <a:ext cx="203100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Object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1523369" y="2643668"/>
            <a:ext cx="203100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Object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6" name="Gerade Verbindung mit Pfeil 35"/>
          <p:cNvCxnSpPr>
            <a:stCxn id="35" idx="3"/>
            <a:endCxn id="34" idx="1"/>
          </p:cNvCxnSpPr>
          <p:nvPr/>
        </p:nvCxnSpPr>
        <p:spPr>
          <a:xfrm flipV="1">
            <a:off x="3554374" y="2821578"/>
            <a:ext cx="1569418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3858799" y="2843682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partOf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523416" y="4120044"/>
            <a:ext cx="1711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predecessorAction</a:t>
            </a:r>
          </a:p>
        </p:txBody>
      </p:sp>
      <p:sp>
        <p:nvSpPr>
          <p:cNvPr id="39" name="Rechteck 38"/>
          <p:cNvSpPr/>
          <p:nvPr/>
        </p:nvSpPr>
        <p:spPr>
          <a:xfrm>
            <a:off x="5220072" y="3935378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Action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1523369" y="3942134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Action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1" name="Gerade Verbindung mit Pfeil 40"/>
          <p:cNvCxnSpPr>
            <a:stCxn id="40" idx="3"/>
            <a:endCxn id="39" idx="1"/>
          </p:cNvCxnSpPr>
          <p:nvPr/>
        </p:nvCxnSpPr>
        <p:spPr>
          <a:xfrm flipV="1">
            <a:off x="3539947" y="4120044"/>
            <a:ext cx="1680125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16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1523369" y="1249596"/>
            <a:ext cx="203100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Object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5123792" y="1249596"/>
            <a:ext cx="2016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AT" u="sng" smtClean="0">
                <a:solidFill>
                  <a:schemeClr val="accent3">
                    <a:lumMod val="75000"/>
                  </a:schemeClr>
                </a:solidFill>
              </a:rPr>
              <a:t>:Information Action</a:t>
            </a:r>
            <a:endParaRPr lang="de-AT" u="sng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8" name="Gerade Verbindung mit Pfeil 47"/>
          <p:cNvCxnSpPr/>
          <p:nvPr/>
        </p:nvCxnSpPr>
        <p:spPr>
          <a:xfrm flipV="1">
            <a:off x="3526450" y="1379442"/>
            <a:ext cx="1631935" cy="675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3732854" y="1434262"/>
            <a:ext cx="11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i="1" smtClean="0">
                <a:solidFill>
                  <a:schemeClr val="accent3">
                    <a:lumMod val="75000"/>
                  </a:schemeClr>
                </a:solidFill>
              </a:rPr>
              <a:t>takesPartIn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50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8100">
        <p14:prism isContent="1"/>
      </p:transition>
    </mc:Choice>
    <mc:Fallback xmlns="">
      <p:transition spd="med" advTm="88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 animBg="1"/>
      <p:bldP spid="17" grpId="0"/>
      <p:bldP spid="20" grpId="0" animBg="1"/>
      <p:bldP spid="24" grpId="0" animBg="1"/>
      <p:bldP spid="26" grpId="0"/>
      <p:bldP spid="27" grpId="0" animBg="1"/>
      <p:bldP spid="28" grpId="0" animBg="1"/>
      <p:bldP spid="30" grpId="0"/>
      <p:bldP spid="31" grpId="0" animBg="1"/>
      <p:bldP spid="32" grpId="0" animBg="1"/>
      <p:bldP spid="34" grpId="0" animBg="1"/>
      <p:bldP spid="35" grpId="0" animBg="1"/>
      <p:bldP spid="37" grpId="0"/>
      <p:bldP spid="38" grpId="0"/>
      <p:bldP spid="39" grpId="0" animBg="1"/>
      <p:bldP spid="40" grpId="0" animBg="1"/>
      <p:bldP spid="46" grpId="0" animBg="1"/>
      <p:bldP spid="47" grpId="0" animBg="1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Computational Viewpoint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2800" smtClean="0">
                <a:solidFill>
                  <a:schemeClr val="accent5">
                    <a:lumMod val="75000"/>
                  </a:schemeClr>
                </a:solidFill>
              </a:rPr>
              <a:t>A brokered, service-oriented approach:</a:t>
            </a:r>
            <a:endParaRPr lang="en-GB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Core </a:t>
            </a: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functionality encapsulated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in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service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 objects</a:t>
            </a:r>
            <a:endParaRPr lang="en-GB" sz="2400" b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Access via brokers 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providing </a:t>
            </a: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interoperability</a:t>
            </a:r>
            <a:endParaRPr lang="en-GB" sz="2400" b="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800" smtClean="0">
                <a:solidFill>
                  <a:schemeClr val="accent5">
                    <a:lumMod val="75000"/>
                  </a:schemeClr>
                </a:solidFill>
              </a:rPr>
              <a:t>Model defines:</a:t>
            </a:r>
            <a:endParaRPr lang="en-GB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z="2400" smtClean="0">
                <a:solidFill>
                  <a:schemeClr val="accent5">
                    <a:lumMod val="75000"/>
                  </a:schemeClr>
                </a:solidFill>
              </a:rPr>
              <a:t>computational objects: 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GB" sz="2400" b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>
              <a:defRPr/>
            </a:pPr>
            <a:r>
              <a:rPr lang="en-GB" sz="2000" smtClean="0">
                <a:solidFill>
                  <a:schemeClr val="accent5">
                    <a:lumMod val="75000"/>
                  </a:schemeClr>
                </a:solidFill>
              </a:rPr>
              <a:t>With </a:t>
            </a:r>
            <a:r>
              <a:rPr lang="en-GB" sz="2000" b="0" smtClean="0">
                <a:solidFill>
                  <a:schemeClr val="accent5">
                    <a:lumMod val="75000"/>
                  </a:schemeClr>
                </a:solidFill>
              </a:rPr>
              <a:t>specific functionalities;</a:t>
            </a:r>
            <a:endParaRPr lang="en-GB" sz="2000" b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>
              <a:defRPr/>
            </a:pPr>
            <a:r>
              <a:rPr lang="en-GB" sz="2000" smtClean="0">
                <a:solidFill>
                  <a:schemeClr val="accent5">
                    <a:lumMod val="75000"/>
                  </a:schemeClr>
                </a:solidFill>
              </a:rPr>
              <a:t>and with interfaces</a:t>
            </a:r>
            <a:r>
              <a:rPr lang="en-GB" sz="2000" b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sz="2000" b="0" dirty="0" smtClean="0">
                <a:solidFill>
                  <a:schemeClr val="accent5">
                    <a:lumMod val="75000"/>
                  </a:schemeClr>
                </a:solidFill>
              </a:rPr>
              <a:t>to </a:t>
            </a:r>
            <a:r>
              <a:rPr lang="en-GB" sz="2000" b="0" smtClean="0">
                <a:solidFill>
                  <a:schemeClr val="accent5">
                    <a:lumMod val="75000"/>
                  </a:schemeClr>
                </a:solidFill>
              </a:rPr>
              <a:t>invoke functions.  </a:t>
            </a:r>
            <a:endParaRPr lang="en-GB" sz="2000" b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core </a:t>
            </a:r>
            <a:r>
              <a:rPr lang="en-GB" sz="2400" b="0" dirty="0" smtClean="0">
                <a:solidFill>
                  <a:schemeClr val="accent5">
                    <a:lumMod val="75000"/>
                  </a:schemeClr>
                </a:solidFill>
              </a:rPr>
              <a:t>interactions involving the </a:t>
            </a:r>
            <a:r>
              <a:rPr lang="en-GB" sz="2400" b="0" smtClean="0">
                <a:solidFill>
                  <a:schemeClr val="accent5">
                    <a:lumMod val="75000"/>
                  </a:schemeClr>
                </a:solidFill>
              </a:rPr>
              <a:t>computational objects</a:t>
            </a:r>
            <a:endParaRPr lang="en-GB" sz="2400" b="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17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9828">
        <p14:prism isContent="1"/>
      </p:transition>
    </mc:Choice>
    <mc:Fallback xmlns="">
      <p:transition spd="med" advTm="898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00" y="836712"/>
            <a:ext cx="3384376" cy="19442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Data acquisition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Data </a:t>
            </a:r>
            <a:r>
              <a:rPr lang="en-GB" sz="2000" dirty="0" err="1" smtClean="0">
                <a:solidFill>
                  <a:schemeClr val="accent5">
                    <a:lumMod val="75000"/>
                  </a:schemeClr>
                </a:solidFill>
              </a:rPr>
              <a:t>curation</a:t>
            </a:r>
            <a:endParaRPr lang="en-GB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Data access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Data processing</a:t>
            </a:r>
          </a:p>
          <a:p>
            <a:pPr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Community support</a:t>
            </a:r>
          </a:p>
          <a:p>
            <a:pPr>
              <a:defRPr/>
            </a:pPr>
            <a:endParaRPr lang="en-GB" sz="29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600400" y="2708920"/>
            <a:ext cx="4572000" cy="298543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Brokered data export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Brokered data import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Brokered data query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Citation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Instrument integration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Internal data staging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Processed data import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Raw data collection </a:t>
            </a:r>
            <a:endParaRPr lang="de-DE" sz="20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96144" y="1340768"/>
            <a:ext cx="185480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within</a:t>
            </a:r>
            <a:b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subsystems</a:t>
            </a:r>
          </a:p>
        </p:txBody>
      </p:sp>
      <p:sp>
        <p:nvSpPr>
          <p:cNvPr id="10" name="Rechteck 9"/>
          <p:cNvSpPr/>
          <p:nvPr/>
        </p:nvSpPr>
        <p:spPr>
          <a:xfrm>
            <a:off x="1296144" y="3212976"/>
            <a:ext cx="185480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between</a:t>
            </a:r>
          </a:p>
          <a:p>
            <a:pPr>
              <a:defRPr/>
            </a:pPr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subsystems</a:t>
            </a:r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2306778" y="2806256"/>
            <a:ext cx="5393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Computational</a:t>
            </a:r>
            <a:r>
              <a:rPr lang="de-AT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Viewpoint</a:t>
            </a:r>
            <a:endParaRPr lang="de-AT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AT" sz="2000" dirty="0" smtClean="0">
                <a:solidFill>
                  <a:schemeClr val="accent5">
                    <a:lumMod val="75000"/>
                  </a:schemeClr>
                </a:solidFill>
              </a:rPr>
              <a:t>Core </a:t>
            </a:r>
            <a:r>
              <a:rPr lang="de-AT" sz="2000" dirty="0" err="1" smtClean="0">
                <a:solidFill>
                  <a:schemeClr val="accent5">
                    <a:lumMod val="75000"/>
                  </a:schemeClr>
                </a:solidFill>
              </a:rPr>
              <a:t>interactions</a:t>
            </a:r>
            <a:endParaRPr lang="de-AT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18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4655">
        <p14:prism isContent="1"/>
      </p:transition>
    </mc:Choice>
    <mc:Fallback xmlns="">
      <p:transition spd="med" advTm="846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 rot="16200000">
            <a:off x="-2306778" y="2806256"/>
            <a:ext cx="5393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Computational</a:t>
            </a:r>
            <a:r>
              <a:rPr lang="de-AT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Viewpoint</a:t>
            </a:r>
            <a:endParaRPr lang="de-AT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AT" sz="2000" dirty="0" err="1" smtClean="0">
                <a:solidFill>
                  <a:schemeClr val="accent5">
                    <a:lumMod val="75000"/>
                  </a:schemeClr>
                </a:solidFill>
              </a:rPr>
              <a:t>definitions</a:t>
            </a:r>
            <a:endParaRPr lang="de-AT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>
          <a:xfrm>
            <a:off x="914400" y="1196752"/>
            <a:ext cx="7906072" cy="4525963"/>
          </a:xfrm>
        </p:spPr>
        <p:txBody>
          <a:bodyPr>
            <a:normAutofit fontScale="77500" lnSpcReduction="20000"/>
          </a:bodyPr>
          <a:lstStyle/>
          <a:p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Computational</a:t>
            </a:r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objects</a:t>
            </a:r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can</a:t>
            </a:r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have</a:t>
            </a:r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Operational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interfaces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Server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Client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Stream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interfaces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Producer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Consumer </a:t>
            </a:r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de-DE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DE" sz="3000" dirty="0" err="1" smtClean="0">
                <a:solidFill>
                  <a:schemeClr val="accent5">
                    <a:lumMod val="75000"/>
                  </a:schemeClr>
                </a:solidFill>
              </a:rPr>
              <a:t>Bindings</a:t>
            </a:r>
            <a:r>
              <a:rPr lang="de-DE" sz="30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Primitive </a:t>
            </a:r>
            <a:r>
              <a:rPr lang="de-DE" sz="2600" err="1" smtClean="0">
                <a:solidFill>
                  <a:schemeClr val="accent5">
                    <a:lumMod val="75000"/>
                  </a:schemeClr>
                </a:solidFill>
              </a:rPr>
              <a:t>bindings</a:t>
            </a:r>
            <a:r>
              <a:rPr lang="de-DE" sz="2600" smtClean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en-GB" sz="2600" smtClean="0">
                <a:solidFill>
                  <a:schemeClr val="accent5">
                    <a:lumMod val="75000"/>
                  </a:schemeClr>
                </a:solidFill>
              </a:rPr>
              <a:t>client/server </a:t>
            </a:r>
            <a:r>
              <a:rPr lang="en-GB" sz="2600" dirty="0" smtClean="0">
                <a:solidFill>
                  <a:schemeClr val="accent5">
                    <a:lumMod val="75000"/>
                  </a:schemeClr>
                </a:solidFill>
              </a:rPr>
              <a:t>pair </a:t>
            </a:r>
            <a:r>
              <a:rPr lang="en-GB" sz="2600" smtClean="0">
                <a:solidFill>
                  <a:schemeClr val="accent5">
                    <a:lumMod val="75000"/>
                  </a:schemeClr>
                </a:solidFill>
              </a:rPr>
              <a:t>or producer/consumer pair)</a:t>
            </a:r>
            <a:endParaRPr lang="de-DE" sz="2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Compound</a:t>
            </a:r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600" err="1" smtClean="0">
                <a:solidFill>
                  <a:schemeClr val="accent5">
                    <a:lumMod val="75000"/>
                  </a:schemeClr>
                </a:solidFill>
              </a:rPr>
              <a:t>bindings</a:t>
            </a:r>
            <a:r>
              <a:rPr lang="de-DE" sz="2600" smtClean="0">
                <a:solidFill>
                  <a:schemeClr val="accent5">
                    <a:lumMod val="75000"/>
                  </a:schemeClr>
                </a:solidFill>
              </a:rPr>
              <a:t> (three </a:t>
            </a:r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or</a:t>
            </a:r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more</a:t>
            </a:r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interfaces</a:t>
            </a:r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) via </a:t>
            </a:r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binding</a:t>
            </a:r>
            <a:r>
              <a:rPr lang="de-DE" sz="2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600" dirty="0" err="1" smtClean="0">
                <a:solidFill>
                  <a:schemeClr val="accent5">
                    <a:lumMod val="75000"/>
                  </a:schemeClr>
                </a:solidFill>
              </a:rPr>
              <a:t>objects</a:t>
            </a:r>
            <a:endParaRPr lang="de-DE" sz="2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endParaRPr lang="de-DE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19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9037">
        <p14:prism isContent="1"/>
      </p:transition>
    </mc:Choice>
    <mc:Fallback xmlns="">
      <p:transition spd="med" advTm="1290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What is a </a:t>
            </a:r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Reference </a:t>
            </a:r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Model good for?</a:t>
            </a:r>
            <a:endParaRPr lang="fr-FR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763688" y="1483767"/>
            <a:ext cx="5472608" cy="4681537"/>
          </a:xfrm>
        </p:spPr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vision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language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uniform framework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standard solutions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interoperability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reuse and sharing of resources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2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296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563">
        <p14:prism isContent="1"/>
      </p:transition>
    </mc:Choice>
    <mc:Fallback xmlns="">
      <p:transition spd="med" advTm="415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026651" y="251356"/>
            <a:ext cx="2249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5">
                    <a:lumMod val="75000"/>
                  </a:schemeClr>
                </a:solidFill>
              </a:rPr>
              <a:t>Computational Object</a:t>
            </a:r>
            <a:endParaRPr lang="de-AT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933881" y="766445"/>
            <a:ext cx="2530405" cy="5376793"/>
            <a:chOff x="933881" y="766445"/>
            <a:chExt cx="2530405" cy="5376793"/>
          </a:xfrm>
        </p:grpSpPr>
        <p:sp>
          <p:nvSpPr>
            <p:cNvPr id="6" name="Rechteck 5"/>
            <p:cNvSpPr/>
            <p:nvPr/>
          </p:nvSpPr>
          <p:spPr>
            <a:xfrm>
              <a:off x="933881" y="766445"/>
              <a:ext cx="129856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200" dirty="0" err="1" smtClean="0">
                  <a:solidFill>
                    <a:schemeClr val="accent5">
                      <a:lumMod val="75000"/>
                    </a:schemeClr>
                  </a:solidFill>
                </a:rPr>
                <a:t>Aquisition</a:t>
              </a:r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 Service</a:t>
              </a:r>
            </a:p>
            <a:p>
              <a:r>
                <a:rPr lang="de-AT" sz="1200" dirty="0" err="1" smtClean="0">
                  <a:solidFill>
                    <a:schemeClr val="accent5">
                      <a:lumMod val="75000"/>
                    </a:schemeClr>
                  </a:solidFill>
                </a:rPr>
                <a:t>Annotate</a:t>
              </a:r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 Service</a:t>
              </a:r>
            </a:p>
            <a:p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Binding </a:t>
              </a:r>
              <a:r>
                <a:rPr lang="de-AT" sz="1200" dirty="0" err="1" smtClean="0">
                  <a:solidFill>
                    <a:schemeClr val="accent5">
                      <a:lumMod val="75000"/>
                    </a:schemeClr>
                  </a:solidFill>
                </a:rPr>
                <a:t>Object</a:t>
              </a:r>
              <a:endParaRPr lang="de-AT" sz="1200" dirty="0" smtClean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971600" y="2237963"/>
              <a:ext cx="15012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Catalogue Service</a:t>
              </a:r>
            </a:p>
            <a:p>
              <a:r>
                <a:rPr lang="de-AT" sz="1200" dirty="0" err="1" smtClean="0">
                  <a:solidFill>
                    <a:schemeClr val="accent5">
                      <a:lumMod val="75000"/>
                    </a:schemeClr>
                  </a:solidFill>
                </a:rPr>
                <a:t>Coordination</a:t>
              </a:r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 Service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Data </a:t>
              </a:r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Store Controller</a:t>
              </a:r>
            </a:p>
            <a:p>
              <a:r>
                <a:rPr lang="de-AT" sz="1200" dirty="0" smtClean="0">
                  <a:solidFill>
                    <a:schemeClr val="accent5">
                      <a:lumMod val="75000"/>
                    </a:schemeClr>
                  </a:solidFill>
                </a:rPr>
                <a:t>Data </a:t>
              </a:r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Transfer Service</a:t>
              </a:r>
              <a:endParaRPr lang="de-AT" sz="1200" dirty="0" smtClean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971600" y="2996952"/>
              <a:ext cx="1809406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External Resource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Instrument Controller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Metadata Service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PID Service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Postprocessor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Preprocessor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Process Controller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Process Resource Register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Science Gateway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Security Service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971600" y="5157192"/>
              <a:ext cx="13111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Semantic Broker</a:t>
              </a:r>
            </a:p>
            <a:p>
              <a:r>
                <a:rPr lang="de-AT" sz="1200" smtClean="0">
                  <a:solidFill>
                    <a:schemeClr val="accent5">
                      <a:lumMod val="75000"/>
                    </a:schemeClr>
                  </a:solidFill>
                </a:rPr>
                <a:t>Virtual Laboratory</a:t>
              </a:r>
              <a:endParaRPr lang="de-AT" sz="12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873176" y="1159584"/>
              <a:ext cx="129073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smtClean="0">
                  <a:solidFill>
                    <a:schemeClr val="accent5">
                      <a:lumMod val="75000"/>
                    </a:schemeClr>
                  </a:solidFill>
                </a:rPr>
                <a:t>   Data Stager</a:t>
              </a:r>
            </a:p>
            <a:p>
              <a:r>
                <a:rPr lang="en-US" sz="1000" smtClean="0">
                  <a:solidFill>
                    <a:schemeClr val="accent5">
                      <a:lumMod val="75000"/>
                    </a:schemeClr>
                  </a:solidFill>
                </a:rPr>
                <a:t>   Data Broker</a:t>
              </a:r>
              <a:endParaRPr lang="de-AT" sz="1000">
                <a:solidFill>
                  <a:schemeClr val="accent5">
                    <a:lumMod val="75000"/>
                  </a:schemeClr>
                </a:solidFill>
              </a:endParaRPr>
            </a:p>
            <a:p>
              <a:r>
                <a:rPr lang="en-US" sz="1000" smtClean="0">
                  <a:solidFill>
                    <a:schemeClr val="accent5">
                      <a:lumMod val="75000"/>
                    </a:schemeClr>
                  </a:solidFill>
                </a:rPr>
                <a:t>   </a:t>
              </a:r>
              <a:r>
                <a:rPr lang="de-AT" sz="1000">
                  <a:solidFill>
                    <a:schemeClr val="accent5">
                      <a:lumMod val="75000"/>
                    </a:schemeClr>
                  </a:solidFill>
                </a:rPr>
                <a:t>Data Exporter</a:t>
              </a:r>
            </a:p>
            <a:p>
              <a:r>
                <a:rPr lang="de-AT" sz="100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de-AT" sz="1000" smtClean="0">
                  <a:solidFill>
                    <a:schemeClr val="accent5">
                      <a:lumMod val="75000"/>
                    </a:schemeClr>
                  </a:solidFill>
                </a:rPr>
                <a:t>  Data </a:t>
              </a:r>
              <a:r>
                <a:rPr lang="de-AT" sz="1000">
                  <a:solidFill>
                    <a:schemeClr val="accent5">
                      <a:lumMod val="75000"/>
                    </a:schemeClr>
                  </a:solidFill>
                </a:rPr>
                <a:t>Importer</a:t>
              </a:r>
            </a:p>
            <a:p>
              <a:r>
                <a:rPr lang="de-AT" sz="1000" smtClean="0">
                  <a:solidFill>
                    <a:schemeClr val="accent5">
                      <a:lumMod val="75000"/>
                    </a:schemeClr>
                  </a:solidFill>
                </a:rPr>
                <a:t>   Raw </a:t>
              </a:r>
              <a:r>
                <a:rPr lang="de-AT" sz="1000">
                  <a:solidFill>
                    <a:schemeClr val="accent5">
                      <a:lumMod val="75000"/>
                    </a:schemeClr>
                  </a:solidFill>
                </a:rPr>
                <a:t>Data Collector</a:t>
              </a:r>
            </a:p>
            <a:p>
              <a:endParaRPr lang="de-AT" sz="1000" dirty="0" smtClean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017192" y="4869160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dirty="0" smtClean="0">
                  <a:solidFill>
                    <a:schemeClr val="accent5">
                      <a:lumMod val="75000"/>
                    </a:schemeClr>
                  </a:solidFill>
                </a:rPr>
                <a:t>Authentication Service</a:t>
              </a:r>
            </a:p>
            <a:p>
              <a:r>
                <a:rPr lang="de-AT" sz="1000" dirty="0" err="1" smtClean="0">
                  <a:solidFill>
                    <a:schemeClr val="accent5">
                      <a:lumMod val="75000"/>
                    </a:schemeClr>
                  </a:solidFill>
                </a:rPr>
                <a:t>Authorisation</a:t>
              </a:r>
              <a:r>
                <a:rPr lang="de-AT" sz="1000" dirty="0" smtClean="0">
                  <a:solidFill>
                    <a:schemeClr val="accent5">
                      <a:lumMod val="75000"/>
                    </a:schemeClr>
                  </a:solidFill>
                </a:rPr>
                <a:t> Service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051720" y="5589240"/>
              <a:ext cx="141256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 smtClean="0">
                  <a:solidFill>
                    <a:schemeClr val="accent5">
                      <a:lumMod val="75000"/>
                    </a:schemeClr>
                  </a:solidFill>
                </a:rPr>
                <a:t>Experiment </a:t>
              </a:r>
              <a:r>
                <a:rPr lang="de-AT" sz="1000" dirty="0" smtClean="0">
                  <a:solidFill>
                    <a:schemeClr val="accent5">
                      <a:lumMod val="75000"/>
                    </a:schemeClr>
                  </a:solidFill>
                </a:rPr>
                <a:t>Laboratory</a:t>
              </a:r>
            </a:p>
            <a:p>
              <a:r>
                <a:rPr lang="de-AT" sz="1000" dirty="0" smtClean="0">
                  <a:solidFill>
                    <a:schemeClr val="accent5">
                      <a:lumMod val="75000"/>
                    </a:schemeClr>
                  </a:solidFill>
                </a:rPr>
                <a:t>Field Laboratory</a:t>
              </a:r>
            </a:p>
            <a:p>
              <a:r>
                <a:rPr lang="de-AT" sz="1000" dirty="0" err="1" smtClean="0">
                  <a:solidFill>
                    <a:schemeClr val="accent5">
                      <a:lumMod val="75000"/>
                    </a:schemeClr>
                  </a:solidFill>
                </a:rPr>
                <a:t>Semantic</a:t>
              </a:r>
              <a:r>
                <a:rPr lang="de-AT" sz="1000" dirty="0" smtClean="0">
                  <a:solidFill>
                    <a:schemeClr val="accent5">
                      <a:lumMod val="75000"/>
                    </a:schemeClr>
                  </a:solidFill>
                </a:rPr>
                <a:t> Laboratory</a:t>
              </a:r>
              <a:endParaRPr lang="de-AT" sz="1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 rot="16200000">
            <a:off x="-2306778" y="2806256"/>
            <a:ext cx="5393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Computational</a:t>
            </a:r>
            <a:r>
              <a:rPr lang="de-AT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Viewpoint</a:t>
            </a:r>
            <a:endParaRPr lang="de-AT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AT" sz="2000" dirty="0" err="1" smtClean="0">
                <a:solidFill>
                  <a:schemeClr val="accent5">
                    <a:lumMod val="75000"/>
                  </a:schemeClr>
                </a:solidFill>
              </a:rPr>
              <a:t>concepts</a:t>
            </a:r>
            <a:endParaRPr lang="de-AT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4463529" y="5283785"/>
            <a:ext cx="165488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Raw Data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Dataset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Results</a:t>
            </a:r>
          </a:p>
          <a:p>
            <a:r>
              <a:rPr lang="en-US" sz="1100" smtClean="0">
                <a:solidFill>
                  <a:schemeClr val="accent5">
                    <a:lumMod val="75000"/>
                  </a:schemeClr>
                </a:solidFill>
              </a:rPr>
              <a:t>Deliver Data Product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Export Curated Data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Import Data for Curation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Stage Data</a:t>
            </a:r>
          </a:p>
        </p:txBody>
      </p:sp>
      <p:sp>
        <p:nvSpPr>
          <p:cNvPr id="47" name="Rechteck 46"/>
          <p:cNvSpPr/>
          <p:nvPr/>
        </p:nvSpPr>
        <p:spPr>
          <a:xfrm>
            <a:off x="4427984" y="919980"/>
            <a:ext cx="22860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Acquire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Identifier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Annotate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Authorise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Action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Calibrate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Instrument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Configure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Controller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Coordinate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Process</a:t>
            </a:r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Data Request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Export Metadata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Prepare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 Transfer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Process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Request</a:t>
            </a: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Query Data</a:t>
            </a: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Query </a:t>
            </a:r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Resource</a:t>
            </a:r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Request 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Resolve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Identifier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Retrieve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Translate Request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Catalogues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Model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Records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Registry</a:t>
            </a:r>
          </a:p>
          <a:p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4462230" y="644587"/>
            <a:ext cx="13444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smtClean="0">
                <a:solidFill>
                  <a:schemeClr val="accent5">
                    <a:lumMod val="75000"/>
                  </a:schemeClr>
                </a:solidFill>
              </a:rPr>
              <a:t>Server Interface</a:t>
            </a:r>
            <a:endParaRPr lang="de-AT" sz="14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974398" y="655847"/>
            <a:ext cx="1299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smtClean="0">
                <a:solidFill>
                  <a:schemeClr val="accent5">
                    <a:lumMod val="75000"/>
                  </a:schemeClr>
                </a:solidFill>
              </a:rPr>
              <a:t>Client Interface</a:t>
            </a:r>
            <a:endParaRPr lang="de-AT" sz="14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4833984" y="330509"/>
            <a:ext cx="19609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smtClean="0">
                <a:solidFill>
                  <a:schemeClr val="accent5">
                    <a:lumMod val="75000"/>
                  </a:schemeClr>
                </a:solidFill>
              </a:rPr>
              <a:t>Operational Interface</a:t>
            </a:r>
            <a:endParaRPr lang="de-AT" sz="16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4950478" y="4797152"/>
            <a:ext cx="1571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smtClean="0">
                <a:solidFill>
                  <a:schemeClr val="accent5">
                    <a:lumMod val="75000"/>
                  </a:schemeClr>
                </a:solidFill>
              </a:rPr>
              <a:t>Stream Interface</a:t>
            </a:r>
            <a:endParaRPr lang="de-AT" sz="16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4463529" y="5057052"/>
            <a:ext cx="15404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smtClean="0">
                <a:solidFill>
                  <a:schemeClr val="accent5">
                    <a:lumMod val="75000"/>
                  </a:schemeClr>
                </a:solidFill>
              </a:rPr>
              <a:t>Producer Interface</a:t>
            </a:r>
            <a:endParaRPr lang="de-AT" sz="14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5938019" y="5068048"/>
            <a:ext cx="16218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smtClean="0">
                <a:solidFill>
                  <a:schemeClr val="accent5">
                    <a:lumMod val="75000"/>
                  </a:schemeClr>
                </a:solidFill>
              </a:rPr>
              <a:t>Consumer Interface</a:t>
            </a:r>
            <a:endParaRPr lang="de-AT" sz="14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5975697" y="5297622"/>
            <a:ext cx="165488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Raw Data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Dataset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Deliver Results</a:t>
            </a:r>
          </a:p>
          <a:p>
            <a:r>
              <a:rPr lang="en-US" sz="1100" smtClean="0">
                <a:solidFill>
                  <a:schemeClr val="accent5">
                    <a:lumMod val="75000"/>
                  </a:schemeClr>
                </a:solidFill>
              </a:rPr>
              <a:t>Deliver Data Product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Export Curated Data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Import Data for Curation</a:t>
            </a:r>
          </a:p>
          <a:p>
            <a:r>
              <a:rPr lang="de-AT" sz="1100" smtClean="0">
                <a:solidFill>
                  <a:schemeClr val="accent5">
                    <a:lumMod val="75000"/>
                  </a:schemeClr>
                </a:solidFill>
              </a:rPr>
              <a:t>Stage Data</a:t>
            </a:r>
          </a:p>
        </p:txBody>
      </p:sp>
      <p:sp>
        <p:nvSpPr>
          <p:cNvPr id="65" name="Rechteck 64"/>
          <p:cNvSpPr/>
          <p:nvPr/>
        </p:nvSpPr>
        <p:spPr>
          <a:xfrm>
            <a:off x="5096468" y="14677"/>
            <a:ext cx="102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AT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5997707" y="908720"/>
            <a:ext cx="170488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Acquire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Identifier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Annotate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Authorise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Action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Calibrate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Instrument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Configure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Controller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Coordinate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Process</a:t>
            </a:r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Data Request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Export Metadata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Prepare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 Transfer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Process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Request</a:t>
            </a: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Query Data</a:t>
            </a: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Query </a:t>
            </a:r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Resource</a:t>
            </a:r>
            <a:endParaRPr lang="de-AT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Request Data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Resolve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Identifier</a:t>
            </a:r>
          </a:p>
          <a:p>
            <a:r>
              <a:rPr lang="de-AT" sz="1200" dirty="0" err="1" smtClean="0">
                <a:solidFill>
                  <a:schemeClr val="accent5">
                    <a:lumMod val="75000"/>
                  </a:schemeClr>
                </a:solidFill>
              </a:rPr>
              <a:t>Retrieve</a:t>
            </a:r>
            <a:r>
              <a:rPr lang="de-AT" sz="1200" dirty="0" smtClean="0">
                <a:solidFill>
                  <a:schemeClr val="accent5">
                    <a:lumMod val="75000"/>
                  </a:schemeClr>
                </a:solidFill>
              </a:rPr>
              <a:t> Data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Translate Request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Catalogues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Model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Records</a:t>
            </a: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Update Registry</a:t>
            </a:r>
          </a:p>
        </p:txBody>
      </p:sp>
      <p:sp>
        <p:nvSpPr>
          <p:cNvPr id="2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20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173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231">
        <p14:prism isContent="1"/>
      </p:transition>
    </mc:Choice>
    <mc:Fallback xmlns="">
      <p:transition spd="med" advTm="342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6" grpId="1"/>
      <p:bldP spid="47" grpId="1"/>
      <p:bldP spid="51" grpId="1"/>
      <p:bldP spid="52" grpId="1"/>
      <p:bldP spid="56" grpId="1"/>
      <p:bldP spid="57" grpId="1"/>
      <p:bldP spid="59" grpId="1"/>
      <p:bldP spid="61" grpId="1"/>
      <p:bldP spid="62" grpId="1"/>
      <p:bldP spid="65" grpId="1"/>
      <p:bldP spid="7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feld 82"/>
          <p:cNvSpPr txBox="1"/>
          <p:nvPr/>
        </p:nvSpPr>
        <p:spPr>
          <a:xfrm>
            <a:off x="4937394" y="4409769"/>
            <a:ext cx="3970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/>
              <a:t>computational </a:t>
            </a:r>
            <a:r>
              <a:rPr lang="de-AT" b="1" dirty="0" err="1" smtClean="0"/>
              <a:t>objects</a:t>
            </a:r>
            <a:r>
              <a:rPr lang="de-AT" b="1" dirty="0" smtClean="0"/>
              <a:t> (CV </a:t>
            </a:r>
            <a:r>
              <a:rPr lang="de-AT" b="1" dirty="0" err="1" smtClean="0"/>
              <a:t>Object</a:t>
            </a:r>
            <a:r>
              <a:rPr lang="de-AT" b="1" dirty="0" smtClean="0"/>
              <a:t>)</a:t>
            </a:r>
            <a:r>
              <a:rPr lang="de-AT" dirty="0" smtClean="0"/>
              <a:t>,</a:t>
            </a:r>
          </a:p>
          <a:p>
            <a:r>
              <a:rPr lang="de-AT" b="1" dirty="0" smtClean="0"/>
              <a:t>operational </a:t>
            </a:r>
            <a:r>
              <a:rPr lang="de-AT" b="1" dirty="0" err="1" smtClean="0"/>
              <a:t>interfaces</a:t>
            </a:r>
            <a:r>
              <a:rPr lang="de-AT" b="1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client</a:t>
            </a:r>
            <a:r>
              <a:rPr lang="de-AT" dirty="0" smtClean="0"/>
              <a:t>/</a:t>
            </a:r>
            <a:r>
              <a:rPr lang="de-AT" dirty="0" err="1" smtClean="0"/>
              <a:t>server</a:t>
            </a:r>
            <a:r>
              <a:rPr lang="de-AT" dirty="0" smtClean="0"/>
              <a:t>),</a:t>
            </a:r>
          </a:p>
          <a:p>
            <a:r>
              <a:rPr lang="de-AT" b="1" dirty="0" err="1"/>
              <a:t>s</a:t>
            </a:r>
            <a:r>
              <a:rPr lang="de-AT" b="1" dirty="0" err="1" smtClean="0"/>
              <a:t>tream</a:t>
            </a:r>
            <a:r>
              <a:rPr lang="de-AT" b="1" dirty="0" smtClean="0"/>
              <a:t> </a:t>
            </a:r>
            <a:r>
              <a:rPr lang="de-AT" b="1" dirty="0" err="1" smtClean="0"/>
              <a:t>interfaces</a:t>
            </a:r>
            <a:r>
              <a:rPr lang="de-AT" b="1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consumer</a:t>
            </a:r>
            <a:r>
              <a:rPr lang="de-AT" dirty="0" smtClean="0"/>
              <a:t>/</a:t>
            </a:r>
            <a:r>
              <a:rPr lang="de-AT" dirty="0" err="1" smtClean="0"/>
              <a:t>producer</a:t>
            </a:r>
            <a:r>
              <a:rPr lang="de-AT" dirty="0" smtClean="0"/>
              <a:t>).</a:t>
            </a:r>
          </a:p>
          <a:p>
            <a:endParaRPr lang="de-AT" dirty="0"/>
          </a:p>
        </p:txBody>
      </p:sp>
      <p:sp>
        <p:nvSpPr>
          <p:cNvPr id="62" name="Rechteck 61"/>
          <p:cNvSpPr/>
          <p:nvPr/>
        </p:nvSpPr>
        <p:spPr>
          <a:xfrm>
            <a:off x="6222072" y="3314116"/>
            <a:ext cx="676841" cy="33090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7344485" y="1622348"/>
            <a:ext cx="346797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5220072" y="2198411"/>
            <a:ext cx="737290" cy="4939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 rot="16200000">
            <a:off x="-2931237" y="2603923"/>
            <a:ext cx="66622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Computational</a:t>
            </a:r>
            <a:r>
              <a:rPr lang="de-AT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3200" dirty="0" err="1" smtClean="0">
                <a:solidFill>
                  <a:schemeClr val="accent5">
                    <a:lumMod val="75000"/>
                  </a:schemeClr>
                </a:solidFill>
              </a:rPr>
              <a:t>Viewpoint</a:t>
            </a:r>
            <a:r>
              <a:rPr lang="de-AT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AT" sz="2000" dirty="0" err="1" smtClean="0">
                <a:solidFill>
                  <a:schemeClr val="accent5">
                    <a:lumMod val="75000"/>
                  </a:schemeClr>
                </a:solidFill>
              </a:rPr>
              <a:t>relationships</a:t>
            </a:r>
            <a:r>
              <a:rPr lang="de-AT" sz="2000" dirty="0" smtClean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de-AT" sz="2000" dirty="0" err="1" smtClean="0">
                <a:solidFill>
                  <a:schemeClr val="accent5">
                    <a:lumMod val="75000"/>
                  </a:schemeClr>
                </a:solidFill>
              </a:rPr>
              <a:t>properties</a:t>
            </a:r>
            <a:r>
              <a:rPr lang="de-AT" sz="20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de-AT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21</a:t>
            </a:fld>
            <a:endParaRPr lang="fr-FR" altLang="en-US" sz="1200" b="0">
              <a:solidFill>
                <a:srgbClr val="595959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971600" y="1096560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</a:t>
            </a:r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Object</a:t>
            </a:r>
          </a:p>
        </p:txBody>
      </p:sp>
      <p:sp>
        <p:nvSpPr>
          <p:cNvPr id="85" name="Rechteck 84"/>
          <p:cNvSpPr/>
          <p:nvPr/>
        </p:nvSpPr>
        <p:spPr>
          <a:xfrm>
            <a:off x="971600" y="4782876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86" name="Rechteck 85"/>
          <p:cNvSpPr/>
          <p:nvPr/>
        </p:nvSpPr>
        <p:spPr>
          <a:xfrm>
            <a:off x="971600" y="2389599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ClientInterface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971600" y="3489783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latin typeface="+mj-lt"/>
                <a:cs typeface="Aparajita" pitchFamily="34" charset="0"/>
              </a:rPr>
              <a:t>CV ServerInterface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8" name="Gerade Verbindung mit Pfeil 87"/>
          <p:cNvCxnSpPr/>
          <p:nvPr/>
        </p:nvCxnSpPr>
        <p:spPr>
          <a:xfrm>
            <a:off x="1547664" y="1600616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/>
          <p:nvPr/>
        </p:nvCxnSpPr>
        <p:spPr>
          <a:xfrm>
            <a:off x="1547664" y="2893655"/>
            <a:ext cx="0" cy="59612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/>
          <p:nvPr/>
        </p:nvCxnSpPr>
        <p:spPr>
          <a:xfrm>
            <a:off x="1544604" y="3993839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1619672" y="3074347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2843808" y="1096506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93" name="Rechteck 92"/>
          <p:cNvSpPr/>
          <p:nvPr/>
        </p:nvSpPr>
        <p:spPr>
          <a:xfrm>
            <a:off x="2843808" y="4782822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94" name="Rechteck 93"/>
          <p:cNvSpPr/>
          <p:nvPr/>
        </p:nvSpPr>
        <p:spPr>
          <a:xfrm>
            <a:off x="2843808" y="2389545"/>
            <a:ext cx="1224136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CV ProducerInterface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2843808" y="3489729"/>
            <a:ext cx="1178876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i="1" smtClean="0"/>
          </a:p>
          <a:p>
            <a:pPr algn="ctr"/>
            <a:endParaRPr lang="de-AT" sz="1000" smtClean="0">
              <a:solidFill>
                <a:schemeClr val="bg1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de-AT" sz="1000" i="1" smtClean="0">
                <a:solidFill>
                  <a:schemeClr val="accent5">
                    <a:lumMod val="50000"/>
                  </a:schemeClr>
                </a:solidFill>
                <a:latin typeface="+mj-lt"/>
                <a:cs typeface="Aparajita" pitchFamily="34" charset="0"/>
              </a:rPr>
              <a:t>CV ConsumerInterface</a:t>
            </a:r>
          </a:p>
          <a:p>
            <a:pPr algn="ctr"/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96" name="Gerade Verbindung mit Pfeil 95"/>
          <p:cNvCxnSpPr/>
          <p:nvPr/>
        </p:nvCxnSpPr>
        <p:spPr>
          <a:xfrm>
            <a:off x="3419872" y="1600562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3419872" y="2893601"/>
            <a:ext cx="0" cy="59612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/>
          <p:nvPr/>
        </p:nvCxnSpPr>
        <p:spPr>
          <a:xfrm>
            <a:off x="3416812" y="3993785"/>
            <a:ext cx="0" cy="788983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feld 98"/>
          <p:cNvSpPr txBox="1"/>
          <p:nvPr/>
        </p:nvSpPr>
        <p:spPr>
          <a:xfrm>
            <a:off x="3491880" y="307429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fits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1619672" y="1794998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ClientInterface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3457465" y="1809504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ProducerInterface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" name="Textfeld 101"/>
          <p:cNvSpPr txBox="1"/>
          <p:nvPr/>
        </p:nvSpPr>
        <p:spPr>
          <a:xfrm>
            <a:off x="1619672" y="418822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ServerInterface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" name="Textfeld 102"/>
          <p:cNvSpPr txBox="1"/>
          <p:nvPr/>
        </p:nvSpPr>
        <p:spPr>
          <a:xfrm>
            <a:off x="3491880" y="4188221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rovides</a:t>
            </a:r>
            <a:b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ConsumerInterface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>
            <a:off x="2097527" y="5286932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canInstantiate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5063727" y="1121285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5060118" y="323770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cxnSp>
        <p:nvCxnSpPr>
          <p:cNvPr id="107" name="Gerade Verbindung mit Pfeil 106"/>
          <p:cNvCxnSpPr/>
          <p:nvPr/>
        </p:nvCxnSpPr>
        <p:spPr>
          <a:xfrm flipH="1">
            <a:off x="5636182" y="1625341"/>
            <a:ext cx="3609" cy="604248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hteck 107"/>
          <p:cNvSpPr/>
          <p:nvPr/>
        </p:nvSpPr>
        <p:spPr>
          <a:xfrm>
            <a:off x="6935935" y="112123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Object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6922777" y="3237701"/>
            <a:ext cx="1152128" cy="504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u="sng" smtClean="0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:CV </a:t>
            </a:r>
            <a:r>
              <a:rPr lang="de-AT" sz="1200" u="sng">
                <a:solidFill>
                  <a:schemeClr val="accent5">
                    <a:lumMod val="50000"/>
                  </a:schemeClr>
                </a:solidFill>
                <a:cs typeface="Aparajita" pitchFamily="34" charset="0"/>
              </a:rPr>
              <a:t>Object</a:t>
            </a:r>
          </a:p>
        </p:txBody>
      </p:sp>
      <p:sp>
        <p:nvSpPr>
          <p:cNvPr id="110" name="Halbbogen 109"/>
          <p:cNvSpPr/>
          <p:nvPr/>
        </p:nvSpPr>
        <p:spPr>
          <a:xfrm>
            <a:off x="5347514" y="2229589"/>
            <a:ext cx="584554" cy="445763"/>
          </a:xfrm>
          <a:prstGeom prst="blockArc">
            <a:avLst>
              <a:gd name="adj1" fmla="val 10526564"/>
              <a:gd name="adj2" fmla="val 452948"/>
              <a:gd name="adj3" fmla="val 4578"/>
            </a:avLst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11" name="Ellipse 110"/>
          <p:cNvSpPr/>
          <p:nvPr/>
        </p:nvSpPr>
        <p:spPr>
          <a:xfrm>
            <a:off x="5449253" y="2301597"/>
            <a:ext cx="381075" cy="331635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12" name="Gerade Verbindung mit Pfeil 111"/>
          <p:cNvCxnSpPr>
            <a:stCxn id="111" idx="4"/>
            <a:endCxn id="106" idx="0"/>
          </p:cNvCxnSpPr>
          <p:nvPr/>
        </p:nvCxnSpPr>
        <p:spPr>
          <a:xfrm flipH="1">
            <a:off x="5636182" y="2633232"/>
            <a:ext cx="3609" cy="604469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feil nach rechts 112"/>
          <p:cNvSpPr/>
          <p:nvPr/>
        </p:nvSpPr>
        <p:spPr>
          <a:xfrm rot="5400000">
            <a:off x="6722930" y="2335425"/>
            <a:ext cx="1578138" cy="164888"/>
          </a:xfrm>
          <a:prstGeom prst="rightArrow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14" name="Gerade Verbindung mit Pfeil 113"/>
          <p:cNvCxnSpPr>
            <a:stCxn id="106" idx="3"/>
            <a:endCxn id="109" idx="1"/>
          </p:cNvCxnSpPr>
          <p:nvPr/>
        </p:nvCxnSpPr>
        <p:spPr>
          <a:xfrm>
            <a:off x="6212246" y="3489729"/>
            <a:ext cx="710531" cy="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>
            <a:off x="2123728" y="5062162"/>
            <a:ext cx="710531" cy="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feld 116"/>
          <p:cNvSpPr txBox="1"/>
          <p:nvPr/>
        </p:nvSpPr>
        <p:spPr>
          <a:xfrm>
            <a:off x="5774332" y="1995107"/>
            <a:ext cx="471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 err="1" smtClean="0">
                <a:solidFill>
                  <a:schemeClr val="accent1">
                    <a:lumMod val="50000"/>
                  </a:schemeClr>
                </a:solidFill>
              </a:rPr>
              <a:t>client</a:t>
            </a:r>
            <a:endParaRPr lang="de-AT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Textfeld 117"/>
          <p:cNvSpPr txBox="1"/>
          <p:nvPr/>
        </p:nvSpPr>
        <p:spPr>
          <a:xfrm>
            <a:off x="5774332" y="2632414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server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5996326" y="2325521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7663851" y="287649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consumer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7647484" y="1686393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producer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7715147" y="2301597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interface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6212246" y="3736164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smtClean="0">
                <a:solidFill>
                  <a:schemeClr val="accent1">
                    <a:lumMod val="50000"/>
                  </a:schemeClr>
                </a:solidFill>
              </a:rPr>
              <a:t>newObject</a:t>
            </a:r>
            <a:endParaRPr lang="de-AT" sz="1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" name="Textfeld 2"/>
          <p:cNvSpPr txBox="1"/>
          <p:nvPr/>
        </p:nvSpPr>
        <p:spPr>
          <a:xfrm>
            <a:off x="830731" y="5615662"/>
            <a:ext cx="1390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i="1" dirty="0" smtClean="0"/>
              <a:t>operational </a:t>
            </a:r>
            <a:r>
              <a:rPr lang="de-AT" sz="1100" i="1" dirty="0" err="1" smtClean="0"/>
              <a:t>interface</a:t>
            </a:r>
            <a:endParaRPr lang="de-AT" sz="1100" i="1" dirty="0"/>
          </a:p>
        </p:txBody>
      </p:sp>
      <p:sp>
        <p:nvSpPr>
          <p:cNvPr id="66" name="Textfeld 64"/>
          <p:cNvSpPr txBox="1"/>
          <p:nvPr/>
        </p:nvSpPr>
        <p:spPr>
          <a:xfrm>
            <a:off x="2872779" y="5605424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i="1" smtClean="0"/>
              <a:t>stream interface</a:t>
            </a:r>
            <a:endParaRPr lang="de-AT" sz="1100" i="1"/>
          </a:p>
        </p:txBody>
      </p:sp>
      <p:sp>
        <p:nvSpPr>
          <p:cNvPr id="67" name="Textfeld 65"/>
          <p:cNvSpPr txBox="1"/>
          <p:nvPr/>
        </p:nvSpPr>
        <p:spPr>
          <a:xfrm>
            <a:off x="7187640" y="3929584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i="1" smtClean="0"/>
              <a:t>stream interface</a:t>
            </a:r>
            <a:endParaRPr lang="de-AT" sz="1100" i="1"/>
          </a:p>
        </p:txBody>
      </p:sp>
      <p:sp>
        <p:nvSpPr>
          <p:cNvPr id="68" name="Textfeld 85"/>
          <p:cNvSpPr txBox="1"/>
          <p:nvPr/>
        </p:nvSpPr>
        <p:spPr>
          <a:xfrm>
            <a:off x="4930968" y="3949240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i="1" smtClean="0"/>
              <a:t>operational interface</a:t>
            </a:r>
            <a:endParaRPr lang="de-AT" sz="1100" i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3687">
        <p14:prism isContent="1"/>
      </p:transition>
    </mc:Choice>
    <mc:Fallback xmlns="">
      <p:transition spd="med" advTm="1236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84" grpId="0" animBg="1"/>
      <p:bldP spid="85" grpId="0" animBg="1"/>
      <p:bldP spid="86" grpId="0" animBg="1"/>
      <p:bldP spid="87" grpId="0" animBg="1"/>
      <p:bldP spid="91" grpId="0"/>
      <p:bldP spid="92" grpId="0" animBg="1"/>
      <p:bldP spid="93" grpId="0" animBg="1"/>
      <p:bldP spid="94" grpId="0" animBg="1"/>
      <p:bldP spid="95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 animBg="1"/>
      <p:bldP spid="106" grpId="0" animBg="1"/>
      <p:bldP spid="108" grpId="0" animBg="1"/>
      <p:bldP spid="109" grpId="0" animBg="1"/>
      <p:bldP spid="110" grpId="0" animBg="1"/>
      <p:bldP spid="111" grpId="0" animBg="1"/>
      <p:bldP spid="113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65" grpId="0"/>
      <p:bldP spid="66" grpId="0"/>
      <p:bldP spid="67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Thank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attention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was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within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threefold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training</a:t>
            </a: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programme: </a:t>
            </a: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introduction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overview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viewpoints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basic</a:t>
            </a: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components of the Model.</a:t>
            </a: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explanation of major processes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comparing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different viewpoints of the Model.</a:t>
            </a: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AutoNum type="arabicParenR"/>
            </a:pP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number of examples </a:t>
            </a:r>
            <a:r>
              <a:rPr lang="de-DE" sz="28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realizations of the Model.</a:t>
            </a: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None/>
            </a:pP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detailed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please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de-DE" sz="28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http://envri.eu/rm</a:t>
            </a:r>
            <a:endParaRPr lang="de-D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None/>
            </a:pP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22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4294967295"/>
          </p:nvPr>
        </p:nvSpPr>
        <p:spPr bwMode="auto">
          <a:xfrm>
            <a:off x="710208" y="637624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1F8ECFE6-21CB-48E5-8CB8-14FEEE1ACAF5}" type="datetime1">
              <a:rPr lang="fr-FR" altLang="en-US" sz="1200" b="0">
                <a:solidFill>
                  <a:srgbClr val="595959"/>
                </a:solidFill>
              </a:rPr>
              <a:pPr/>
              <a:t>27/05/2014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pic>
        <p:nvPicPr>
          <p:cNvPr id="6" name="Picture 8" descr="D:\CREA\LOGOTHEQUE\fp7-logos_en\FP7-General\colour\FP7-gen-RGB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6237312"/>
            <a:ext cx="601662" cy="490538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9224">
        <p14:prism isContent="1"/>
      </p:transition>
    </mc:Choice>
    <mc:Fallback xmlns="">
      <p:transition spd="med" advTm="592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A uniform framework helps …</a:t>
            </a:r>
            <a:endParaRPr lang="fr-FR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07950" y="1483767"/>
            <a:ext cx="9036050" cy="4681537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  <a:defRPr/>
            </a:pPr>
            <a:r>
              <a:rPr lang="en-GB" sz="2600">
                <a:solidFill>
                  <a:schemeClr val="tx1">
                    <a:lumMod val="75000"/>
                    <a:lumOff val="25000"/>
                  </a:schemeClr>
                </a:solidFill>
              </a:rPr>
              <a:t>To design a research infrastructure </a:t>
            </a:r>
            <a:endParaRPr lang="en-GB" sz="26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define roles, processes, tasks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find duplicated actions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define requirements of IT components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enable a modular approach for IT solutions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use external suppliers for component development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support cross-disciplinary perspectives</a:t>
            </a:r>
          </a:p>
          <a:p>
            <a:pPr marL="0" indent="0" eaLnBrk="1" hangingPunct="1">
              <a:spcAft>
                <a:spcPts val="1200"/>
              </a:spcAft>
              <a:buNone/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benefits range from immediate to long-term</a:t>
            </a:r>
            <a:endParaRPr lang="en-GB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3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>
            <a:off x="466934" y="5680672"/>
            <a:ext cx="395536" cy="196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78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801">
        <p14:prism isContent="1"/>
      </p:transition>
    </mc:Choice>
    <mc:Fallback xmlns="">
      <p:transition spd="med" advTm="558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02292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What is ENVRI </a:t>
            </a:r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Reference </a:t>
            </a:r>
            <a:r>
              <a:rPr 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Model?</a:t>
            </a:r>
            <a:endParaRPr lang="fr-FR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79064" y="1196975"/>
            <a:ext cx="8857432" cy="4968875"/>
          </a:xfrm>
        </p:spPr>
        <p:txBody>
          <a:bodyPr>
            <a:normAutofit/>
          </a:bodyPr>
          <a:lstStyle/>
          <a:p>
            <a:pPr marL="457200" lvl="1" indent="-457200"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abstract conceptual </a:t>
            </a:r>
            <a:r>
              <a:rPr lang="en-GB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model for Environmental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esearch Infrastructures (RIs):</a:t>
            </a:r>
            <a:endParaRPr lang="en-GB" b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eaLnBrk="1" hangingPunct="1">
              <a:spcAft>
                <a:spcPts val="600"/>
              </a:spcAft>
              <a:defRPr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GB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apturing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requirements. </a:t>
            </a:r>
          </a:p>
          <a:p>
            <a:pPr lvl="2" eaLnBrk="1" hangingPunct="1">
              <a:spcAft>
                <a:spcPts val="600"/>
              </a:spcAft>
              <a:defRPr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GB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apturing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state-of-the-art design experiences. </a:t>
            </a:r>
          </a:p>
          <a:p>
            <a:pPr lvl="2" eaLnBrk="1" hangingPunct="1">
              <a:spcAft>
                <a:spcPts val="600"/>
              </a:spcAft>
              <a:defRPr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Supporting future </a:t>
            </a:r>
            <a:r>
              <a:rPr lang="en-GB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implementations of RI </a:t>
            </a:r>
            <a:r>
              <a:rPr lang="en-GB" sz="2400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services.</a:t>
            </a:r>
            <a:br>
              <a:rPr lang="en-GB" sz="2400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sz="2400" b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taxonomy for IT </a:t>
            </a:r>
            <a:r>
              <a:rPr lang="en-GB" sz="2800">
                <a:solidFill>
                  <a:schemeClr val="tx1">
                    <a:lumMod val="75000"/>
                    <a:lumOff val="25000"/>
                  </a:schemeClr>
                </a:solidFill>
              </a:rPr>
              <a:t>models </a:t>
            </a:r>
            <a:r>
              <a:rPr lang="en-GB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en-GB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an ontology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Open Distributed Processing (ODP).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4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494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915">
        <p14:prism isContent="1"/>
      </p:transition>
    </mc:Choice>
    <mc:Fallback xmlns="">
      <p:transition spd="med" advTm="509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01600"/>
            <a:ext cx="7380287" cy="9271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Open Distributed Processing (ODP)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750" y="1196975"/>
            <a:ext cx="9288463" cy="5256213"/>
          </a:xfrm>
        </p:spPr>
        <p:txBody>
          <a:bodyPr/>
          <a:lstStyle/>
          <a:p>
            <a:pPr marL="457200" lvl="1" indent="0">
              <a:spcAft>
                <a:spcPts val="1200"/>
              </a:spcAft>
              <a:buNone/>
              <a:defRPr/>
            </a:pPr>
            <a:r>
              <a:rPr lang="en-GB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standard for structuring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specifications </a:t>
            </a:r>
            <a:r>
              <a:rPr lang="en-GB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large-scale complex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distributed systems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ISO/IEC </a:t>
            </a:r>
            <a:r>
              <a:rPr lang="en-GB" sz="2400">
                <a:solidFill>
                  <a:schemeClr val="tx1">
                    <a:lumMod val="75000"/>
                    <a:lumOff val="25000"/>
                  </a:schemeClr>
                </a:solidFill>
              </a:rPr>
              <a:t>10746</a:t>
            </a:r>
            <a:r>
              <a:rPr lang="en-GB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  <a:endParaRPr lang="en-GB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spcAft>
                <a:spcPts val="1200"/>
              </a:spcAft>
              <a:buNone/>
              <a:defRPr/>
            </a:pPr>
            <a:r>
              <a:rPr lang="en-GB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ODP is object-based and viewpoint based.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Content Placeholder 14" descr="641px-First_angle_projec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34" r="-19234"/>
          <a:stretch>
            <a:fillRect/>
          </a:stretch>
        </p:blipFill>
        <p:spPr>
          <a:xfrm>
            <a:off x="1547664" y="2996952"/>
            <a:ext cx="5636236" cy="31878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5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831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985">
        <p14:prism isContent="1"/>
      </p:transition>
    </mc:Choice>
    <mc:Fallback xmlns="">
      <p:transition spd="med" advTm="259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5541704" y="2933328"/>
            <a:ext cx="1656184" cy="792088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Ellipse 12"/>
          <p:cNvSpPr/>
          <p:nvPr/>
        </p:nvSpPr>
        <p:spPr>
          <a:xfrm>
            <a:off x="5541704" y="2924944"/>
            <a:ext cx="1656184" cy="792088"/>
          </a:xfrm>
          <a:prstGeom prst="ellipse">
            <a:avLst/>
          </a:prstGeom>
          <a:solidFill>
            <a:schemeClr val="accent5">
              <a:lumMod val="75000"/>
              <a:alpha val="3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552472" y="2852936"/>
            <a:ext cx="1651376" cy="783704"/>
          </a:xfrm>
          <a:prstGeom prst="ellipse">
            <a:avLst/>
          </a:prstGeom>
          <a:solidFill>
            <a:schemeClr val="accent3">
              <a:lumMod val="75000"/>
              <a:alpha val="52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547664" y="2852936"/>
            <a:ext cx="1656184" cy="79208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669496" y="1772816"/>
            <a:ext cx="1656184" cy="792088"/>
          </a:xfrm>
          <a:prstGeom prst="ellipse">
            <a:avLst/>
          </a:prstGeom>
          <a:solidFill>
            <a:srgbClr val="E3B0AF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ODP</a:t>
            </a:r>
            <a:b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</a:b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Viewpoint-based Approach</a:t>
            </a:r>
            <a:endParaRPr lang="de-AT" sz="32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669496" y="1772816"/>
            <a:ext cx="1656184" cy="79208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5004048" y="4509120"/>
            <a:ext cx="1656184" cy="79208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411760" y="4509120"/>
            <a:ext cx="1656184" cy="79208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0" y="180765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usiness aspects:</a:t>
            </a:r>
            <a:endParaRPr lang="de-A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de-A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hat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algn="ctr"/>
            <a:r>
              <a:rPr lang="de-A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hy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algn="ctr"/>
            <a:r>
              <a:rPr lang="de-A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algn="ctr"/>
            <a:r>
              <a:rPr lang="de-A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1999" y="3525365"/>
            <a:ext cx="1740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</a:t>
            </a:r>
            <a:r>
              <a:rPr lang="de-AT" b="1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aspects:</a:t>
            </a:r>
            <a:endParaRPr lang="de-A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de-A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hat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about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309500" y="2780928"/>
            <a:ext cx="16549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pplication </a:t>
            </a:r>
            <a:r>
              <a:rPr lang="de-A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</a:t>
            </a:r>
            <a:r>
              <a:rPr lang="de-AT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aspects</a:t>
            </a:r>
            <a:endParaRPr lang="de-A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does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each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bit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980790" y="551723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Implementation:</a:t>
            </a:r>
            <a:endParaRPr lang="de-A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087723" y="5352514"/>
            <a:ext cx="2081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olution </a:t>
            </a:r>
            <a:r>
              <a:rPr lang="de-AT" b="1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types</a:t>
            </a:r>
            <a:r>
              <a:rPr lang="de-AT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distribution:</a:t>
            </a:r>
            <a:endParaRPr lang="de-AT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 </a:t>
            </a:r>
            <a:r>
              <a:rPr lang="de-AT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parts work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together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1" name="Gruppieren 90"/>
          <p:cNvGrpSpPr/>
          <p:nvPr/>
        </p:nvGrpSpPr>
        <p:grpSpPr>
          <a:xfrm>
            <a:off x="1772620" y="2348880"/>
            <a:ext cx="5357468" cy="2899281"/>
            <a:chOff x="1772620" y="2348880"/>
            <a:chExt cx="5357468" cy="2899281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3707904" y="3068960"/>
              <a:ext cx="1440160" cy="1008112"/>
              <a:chOff x="3491880" y="2996952"/>
              <a:chExt cx="1800200" cy="1296144"/>
            </a:xfrm>
          </p:grpSpPr>
          <p:sp>
            <p:nvSpPr>
              <p:cNvPr id="27" name="Rechteck 26"/>
              <p:cNvSpPr/>
              <p:nvPr/>
            </p:nvSpPr>
            <p:spPr>
              <a:xfrm>
                <a:off x="4067944" y="2996952"/>
                <a:ext cx="216024" cy="1224136"/>
              </a:xfrm>
              <a:prstGeom prst="rect">
                <a:avLst/>
              </a:prstGeom>
              <a:blipFill>
                <a:blip r:embed="rId4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4211960" y="3420616"/>
                <a:ext cx="216024" cy="79208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3707904" y="3780656"/>
                <a:ext cx="216024" cy="4320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3851920" y="3276600"/>
                <a:ext cx="216024" cy="93610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3995936" y="3772272"/>
                <a:ext cx="351656" cy="51244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/>
              <p:cNvSpPr/>
              <p:nvPr/>
            </p:nvSpPr>
            <p:spPr>
              <a:xfrm>
                <a:off x="4427984" y="3708648"/>
                <a:ext cx="351656" cy="512440"/>
              </a:xfrm>
              <a:prstGeom prst="rect">
                <a:avLst/>
              </a:prstGeom>
              <a:blipFill>
                <a:blip r:embed="rId4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 25"/>
              <p:cNvSpPr/>
              <p:nvPr/>
            </p:nvSpPr>
            <p:spPr>
              <a:xfrm>
                <a:off x="3491880" y="4068688"/>
                <a:ext cx="360040" cy="224408"/>
              </a:xfrm>
              <a:prstGeom prst="rect">
                <a:avLst/>
              </a:prstGeom>
              <a:blipFill>
                <a:blip r:embed="rId4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/>
              <p:cNvSpPr/>
              <p:nvPr/>
            </p:nvSpPr>
            <p:spPr>
              <a:xfrm>
                <a:off x="4572000" y="4005064"/>
                <a:ext cx="720080" cy="22440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2" name="Textfeld 31"/>
            <p:cNvSpPr txBox="1"/>
            <p:nvPr/>
          </p:nvSpPr>
          <p:spPr>
            <a:xfrm>
              <a:off x="5580112" y="2996952"/>
              <a:ext cx="15499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computational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1772620" y="2916560"/>
              <a:ext cx="12920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information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2589972" y="4601830"/>
              <a:ext cx="13003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engineering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218488" y="4599709"/>
              <a:ext cx="12257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technology</a:t>
              </a:r>
              <a:endParaRPr lang="de-DE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de-DE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viewpoint</a:t>
              </a:r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37" name="Gerade Verbindung mit Pfeil 36"/>
            <p:cNvCxnSpPr/>
            <p:nvPr/>
          </p:nvCxnSpPr>
          <p:spPr>
            <a:xfrm flipV="1">
              <a:off x="2843808" y="2348880"/>
              <a:ext cx="792088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 flipV="1">
              <a:off x="6012160" y="3789040"/>
              <a:ext cx="288032" cy="64807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/>
          </p:nvCxnSpPr>
          <p:spPr>
            <a:xfrm>
              <a:off x="4139952" y="4941168"/>
              <a:ext cx="792088" cy="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/>
            <p:cNvCxnSpPr/>
            <p:nvPr/>
          </p:nvCxnSpPr>
          <p:spPr>
            <a:xfrm>
              <a:off x="5292080" y="2420888"/>
              <a:ext cx="720080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flipH="1" flipV="1">
              <a:off x="2555776" y="3717032"/>
              <a:ext cx="288032" cy="72008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mit Pfeil 72"/>
            <p:cNvCxnSpPr/>
            <p:nvPr/>
          </p:nvCxnSpPr>
          <p:spPr>
            <a:xfrm>
              <a:off x="3275856" y="3356992"/>
              <a:ext cx="432048" cy="144016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mit Pfeil 73"/>
            <p:cNvCxnSpPr/>
            <p:nvPr/>
          </p:nvCxnSpPr>
          <p:spPr>
            <a:xfrm>
              <a:off x="4427984" y="2636912"/>
              <a:ext cx="0" cy="432048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 Verbindung mit Pfeil 76"/>
            <p:cNvCxnSpPr/>
            <p:nvPr/>
          </p:nvCxnSpPr>
          <p:spPr>
            <a:xfrm flipH="1">
              <a:off x="5004048" y="3356992"/>
              <a:ext cx="432048" cy="216024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mit Pfeil 81"/>
            <p:cNvCxnSpPr/>
            <p:nvPr/>
          </p:nvCxnSpPr>
          <p:spPr>
            <a:xfrm flipV="1">
              <a:off x="3275856" y="4149080"/>
              <a:ext cx="360040" cy="288032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mit Pfeil 85"/>
            <p:cNvCxnSpPr/>
            <p:nvPr/>
          </p:nvCxnSpPr>
          <p:spPr>
            <a:xfrm>
              <a:off x="5076056" y="4149080"/>
              <a:ext cx="288032" cy="360040"/>
            </a:xfrm>
            <a:prstGeom prst="straightConnector1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feld 88"/>
            <p:cNvSpPr txBox="1"/>
            <p:nvPr/>
          </p:nvSpPr>
          <p:spPr>
            <a:xfrm>
              <a:off x="3851920" y="4077072"/>
              <a:ext cx="9861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system</a:t>
              </a:r>
              <a:r>
                <a:rPr lang="de-DE" sz="1200" dirty="0" smtClean="0"/>
                <a:t> &amp;</a:t>
              </a:r>
              <a:br>
                <a:rPr lang="de-DE" sz="1200" dirty="0" smtClean="0"/>
              </a:br>
              <a:r>
                <a:rPr lang="de-DE" sz="1200" dirty="0" err="1" smtClean="0"/>
                <a:t>environment</a:t>
              </a:r>
              <a:endParaRPr lang="de-DE" sz="1200" dirty="0"/>
            </a:p>
          </p:txBody>
        </p:sp>
      </p:grpSp>
      <p:sp>
        <p:nvSpPr>
          <p:cNvPr id="90" name="Textfeld 89"/>
          <p:cNvSpPr txBox="1"/>
          <p:nvPr/>
        </p:nvSpPr>
        <p:spPr>
          <a:xfrm>
            <a:off x="3923928" y="1844824"/>
            <a:ext cx="1179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enterprise</a:t>
            </a:r>
            <a:endParaRPr lang="de-DE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viewpoint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3923928" y="1907540"/>
            <a:ext cx="1224136" cy="288032"/>
          </a:xfrm>
          <a:prstGeom prst="ellipse">
            <a:avLst/>
          </a:prstGeom>
          <a:solidFill>
            <a:srgbClr val="E3B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extfeld 14"/>
          <p:cNvSpPr txBox="1"/>
          <p:nvPr/>
        </p:nvSpPr>
        <p:spPr>
          <a:xfrm>
            <a:off x="4067944" y="1835532"/>
            <a:ext cx="10801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AT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science</a:t>
            </a:r>
            <a:endParaRPr lang="de-A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5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6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60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2519">
        <p14:prism isContent="1"/>
      </p:transition>
    </mc:Choice>
    <mc:Fallback xmlns="">
      <p:transition spd="med" advTm="1825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0" grpId="0" animBg="1"/>
      <p:bldP spid="12" grpId="0" animBg="1"/>
      <p:bldP spid="6" grpId="0" animBg="1"/>
      <p:bldP spid="8" grpId="0" animBg="1"/>
      <p:bldP spid="8" grpId="1" animBg="1"/>
      <p:bldP spid="9" grpId="0" animBg="1"/>
      <p:bldP spid="9" grpId="1" animBg="1"/>
      <p:bldP spid="4" grpId="0"/>
      <p:bldP spid="17" grpId="0"/>
      <p:bldP spid="18" grpId="0"/>
      <p:bldP spid="19" grpId="0"/>
      <p:bldP spid="20" grpId="0"/>
      <p:bldP spid="90" grpId="0"/>
      <p:bldP spid="16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ENVRI RM: a minimal model 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(</a:t>
            </a:r>
            <a:r>
              <a:rPr lang="de-DE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at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de-DE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this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de-DE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stage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107950" y="1483767"/>
            <a:ext cx="9036050" cy="4681537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description of a fundamental set of functionalities </a:t>
            </a:r>
          </a:p>
          <a:p>
            <a:pPr lvl="0">
              <a:spcBef>
                <a:spcPct val="20000"/>
              </a:spcBef>
              <a:spcAft>
                <a:spcPts val="1200"/>
              </a:spcAft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analysing six </a:t>
            </a:r>
            <a:r>
              <a:rPr lang="en-GB" sz="2600">
                <a:solidFill>
                  <a:schemeClr val="tx1">
                    <a:lumMod val="75000"/>
                    <a:lumOff val="25000"/>
                  </a:schemeClr>
                </a:solidFill>
              </a:rPr>
              <a:t>ESFRI </a:t>
            </a: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RIs: </a:t>
            </a:r>
            <a:b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</a:t>
            </a:r>
            <a:r>
              <a:rPr lang="en-GB" sz="2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ICOS, EISCAT 3D, EMSO, EPOS, Euro-Argo, LifeWatch</a:t>
            </a:r>
            <a:endParaRPr kumimoji="0" lang="en-GB" sz="2000" b="0" i="1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800100" lvl="1" indent="-342900">
              <a:spcBef>
                <a:spcPct val="200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5 major physical resources: </a:t>
            </a:r>
            <a:b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sensor network, the storage, the communication network, application servers and client devices.</a:t>
            </a:r>
          </a:p>
          <a:p>
            <a:pPr marL="800100" lvl="1" indent="-342900">
              <a:spcBef>
                <a:spcPct val="200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clear data life-cycle.</a:t>
            </a:r>
            <a:endParaRPr lang="de-DE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DE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5 </a:t>
            </a:r>
            <a:r>
              <a:rPr lang="de-DE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subsystems</a:t>
            </a:r>
            <a:r>
              <a:rPr lang="de-DE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de-DE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their</a:t>
            </a:r>
            <a:r>
              <a:rPr lang="de-DE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6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</a:t>
            </a:r>
            <a:r>
              <a:rPr lang="de-DE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functionalities.</a:t>
            </a:r>
            <a:endParaRPr lang="de-DE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endParaRPr lang="de-DE" sz="26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Pfeil nach rechts 3"/>
          <p:cNvSpPr/>
          <p:nvPr/>
        </p:nvSpPr>
        <p:spPr>
          <a:xfrm>
            <a:off x="467544" y="5320632"/>
            <a:ext cx="395536" cy="196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7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9205">
        <p14:prism isContent="1"/>
      </p:transition>
    </mc:Choice>
    <mc:Fallback xmlns="">
      <p:transition spd="med" advTm="1192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/>
          <p:cNvSpPr/>
          <p:nvPr/>
        </p:nvSpPr>
        <p:spPr>
          <a:xfrm>
            <a:off x="3887920" y="3894225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6444208" y="4025137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6856" y="485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3200" b="1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Five</a:t>
            </a:r>
            <a:r>
              <a:rPr lang="de-DE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Subsystems</a:t>
            </a:r>
            <a:r>
              <a:rPr lang="de-DE" sz="32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/>
            </a:r>
            <a:br>
              <a:rPr lang="de-DE" sz="32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</a:br>
            <a:r>
              <a:rPr lang="de-DE" sz="9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/>
            </a:r>
            <a:br>
              <a:rPr lang="de-DE" sz="900" b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</a:br>
            <a:r>
              <a:rPr lang="de-DE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with 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a </a:t>
            </a:r>
            <a:r>
              <a:rPr lang="de-DE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mininum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de-DE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set</a:t>
            </a:r>
            <a:r>
              <a:rPr lang="de-DE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de-DE" sz="1800" b="1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of</a:t>
            </a:r>
            <a:r>
              <a:rPr lang="de-DE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br>
              <a:rPr lang="de-DE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</a:br>
            <a:r>
              <a:rPr lang="de-DE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ea typeface="ＭＳ Ｐゴシック" charset="0"/>
                <a:cs typeface="ＭＳ Ｐゴシック" charset="0"/>
              </a:rPr>
              <a:t>functionalities</a:t>
            </a:r>
            <a:endParaRPr lang="de-DE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107950" y="1483767"/>
            <a:ext cx="9036050" cy="46815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endParaRPr lang="de-DE" sz="26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67544" y="1628800"/>
            <a:ext cx="9036050" cy="4176464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</a:t>
            </a:r>
            <a:r>
              <a:rPr lang="de-AT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Aquisition</a:t>
            </a: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non-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reproducible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de-AT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</a:t>
            </a:r>
            <a:r>
              <a:rPr lang="de-AT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Curation</a:t>
            </a: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non-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reproducible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reproducible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de-A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Access</a:t>
            </a:r>
            <a:b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pubished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de-A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Processing</a:t>
            </a:r>
            <a:b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combined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de-A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defRPr/>
            </a:pP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</a:t>
            </a:r>
            <a:r>
              <a:rPr lang="de-AT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</a:t>
            </a:r>
            <a: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de-AT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user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generated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de-A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8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966319" y="3450704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373464" y="3399202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smtClean="0"/>
              <a:t>ENRI RM</a:t>
            </a:r>
            <a:endParaRPr lang="de-AT" b="1"/>
          </a:p>
        </p:txBody>
      </p:sp>
      <p:sp>
        <p:nvSpPr>
          <p:cNvPr id="11" name="Ellipse 10"/>
          <p:cNvSpPr/>
          <p:nvPr/>
        </p:nvSpPr>
        <p:spPr>
          <a:xfrm>
            <a:off x="6216522" y="1749286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6710185" y="2815110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490174" y="2868408"/>
            <a:ext cx="288032" cy="266328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482434" y="2843644"/>
            <a:ext cx="1717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Data Acquisition</a:t>
            </a:r>
            <a:endParaRPr lang="de-AT"/>
          </a:p>
        </p:txBody>
      </p:sp>
      <p:sp>
        <p:nvSpPr>
          <p:cNvPr id="18" name="Textfeld 17"/>
          <p:cNvSpPr txBox="1"/>
          <p:nvPr/>
        </p:nvSpPr>
        <p:spPr>
          <a:xfrm>
            <a:off x="3887920" y="3840471"/>
            <a:ext cx="147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Data Curation</a:t>
            </a:r>
            <a:endParaRPr lang="de-AT"/>
          </a:p>
        </p:txBody>
      </p:sp>
      <p:sp>
        <p:nvSpPr>
          <p:cNvPr id="19" name="Textfeld 18"/>
          <p:cNvSpPr txBox="1"/>
          <p:nvPr/>
        </p:nvSpPr>
        <p:spPr>
          <a:xfrm>
            <a:off x="6444208" y="3975887"/>
            <a:ext cx="129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Data Access</a:t>
            </a:r>
            <a:endParaRPr lang="de-AT"/>
          </a:p>
        </p:txBody>
      </p:sp>
      <p:sp>
        <p:nvSpPr>
          <p:cNvPr id="20" name="Textfeld 19"/>
          <p:cNvSpPr txBox="1"/>
          <p:nvPr/>
        </p:nvSpPr>
        <p:spPr>
          <a:xfrm>
            <a:off x="6732240" y="2771636"/>
            <a:ext cx="16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Data Processing</a:t>
            </a:r>
            <a:endParaRPr lang="de-AT"/>
          </a:p>
        </p:txBody>
      </p:sp>
      <p:sp>
        <p:nvSpPr>
          <p:cNvPr id="21" name="Textfeld 20"/>
          <p:cNvSpPr txBox="1"/>
          <p:nvPr/>
        </p:nvSpPr>
        <p:spPr>
          <a:xfrm>
            <a:off x="6228184" y="1697784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/>
              <a:t>Community support</a:t>
            </a:r>
            <a:endParaRPr lang="de-AT"/>
          </a:p>
        </p:txBody>
      </p:sp>
      <p:sp>
        <p:nvSpPr>
          <p:cNvPr id="27" name="Textfeld 26"/>
          <p:cNvSpPr txBox="1"/>
          <p:nvPr/>
        </p:nvSpPr>
        <p:spPr>
          <a:xfrm>
            <a:off x="3851920" y="2502923"/>
            <a:ext cx="1337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Process controll</a:t>
            </a:r>
            <a:endParaRPr lang="de-AT" sz="1400"/>
          </a:p>
        </p:txBody>
      </p:sp>
      <p:sp>
        <p:nvSpPr>
          <p:cNvPr id="28" name="Textfeld 27"/>
          <p:cNvSpPr txBox="1"/>
          <p:nvPr/>
        </p:nvSpPr>
        <p:spPr>
          <a:xfrm>
            <a:off x="4151094" y="4345056"/>
            <a:ext cx="1745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quality checking</a:t>
            </a:r>
            <a:endParaRPr lang="de-AT" sz="1400"/>
          </a:p>
        </p:txBody>
      </p:sp>
      <p:sp>
        <p:nvSpPr>
          <p:cNvPr id="29" name="Textfeld 28"/>
          <p:cNvSpPr txBox="1"/>
          <p:nvPr/>
        </p:nvSpPr>
        <p:spPr>
          <a:xfrm>
            <a:off x="3887920" y="1052736"/>
            <a:ext cx="1493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transmission</a:t>
            </a:r>
            <a:endParaRPr lang="de-AT" sz="1400"/>
          </a:p>
        </p:txBody>
      </p:sp>
      <p:sp>
        <p:nvSpPr>
          <p:cNvPr id="30" name="Textfeld 29"/>
          <p:cNvSpPr txBox="1"/>
          <p:nvPr/>
        </p:nvSpPr>
        <p:spPr>
          <a:xfrm>
            <a:off x="3635896" y="1801417"/>
            <a:ext cx="1274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collection</a:t>
            </a:r>
            <a:endParaRPr lang="de-AT" sz="1400"/>
          </a:p>
        </p:txBody>
      </p:sp>
      <p:sp>
        <p:nvSpPr>
          <p:cNvPr id="31" name="Textfeld 30"/>
          <p:cNvSpPr txBox="1"/>
          <p:nvPr/>
        </p:nvSpPr>
        <p:spPr>
          <a:xfrm>
            <a:off x="4485868" y="5303600"/>
            <a:ext cx="1139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product</a:t>
            </a:r>
          </a:p>
          <a:p>
            <a:r>
              <a:rPr lang="de-AT" sz="1400" smtClean="0"/>
              <a:t>generation</a:t>
            </a:r>
            <a:endParaRPr lang="de-AT" sz="1400"/>
          </a:p>
        </p:txBody>
      </p:sp>
      <p:sp>
        <p:nvSpPr>
          <p:cNvPr id="32" name="Textfeld 31"/>
          <p:cNvSpPr txBox="1"/>
          <p:nvPr/>
        </p:nvSpPr>
        <p:spPr>
          <a:xfrm>
            <a:off x="2535020" y="4264163"/>
            <a:ext cx="1598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smtClean="0"/>
              <a:t>Data storage and preservaton</a:t>
            </a:r>
            <a:endParaRPr lang="de-AT" sz="1400"/>
          </a:p>
        </p:txBody>
      </p:sp>
      <p:sp>
        <p:nvSpPr>
          <p:cNvPr id="35" name="Textfeld 34"/>
          <p:cNvSpPr txBox="1"/>
          <p:nvPr/>
        </p:nvSpPr>
        <p:spPr>
          <a:xfrm>
            <a:off x="5532365" y="4986310"/>
            <a:ext cx="950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Metadata </a:t>
            </a:r>
          </a:p>
          <a:p>
            <a:r>
              <a:rPr lang="de-AT" sz="1400" smtClean="0"/>
              <a:t>harvesting</a:t>
            </a:r>
            <a:endParaRPr lang="de-AT" sz="1400"/>
          </a:p>
        </p:txBody>
      </p:sp>
      <p:sp>
        <p:nvSpPr>
          <p:cNvPr id="36" name="Textfeld 35"/>
          <p:cNvSpPr txBox="1"/>
          <p:nvPr/>
        </p:nvSpPr>
        <p:spPr>
          <a:xfrm>
            <a:off x="4424185" y="4705399"/>
            <a:ext cx="1406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cataloguing</a:t>
            </a:r>
            <a:endParaRPr lang="de-AT" sz="1400"/>
          </a:p>
        </p:txBody>
      </p:sp>
      <p:sp>
        <p:nvSpPr>
          <p:cNvPr id="37" name="Textfeld 36"/>
          <p:cNvSpPr txBox="1"/>
          <p:nvPr/>
        </p:nvSpPr>
        <p:spPr>
          <a:xfrm>
            <a:off x="2881777" y="5156316"/>
            <a:ext cx="1533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identification</a:t>
            </a:r>
            <a:endParaRPr lang="de-AT" sz="1400"/>
          </a:p>
        </p:txBody>
      </p:sp>
      <p:sp>
        <p:nvSpPr>
          <p:cNvPr id="39" name="Textfeld 38"/>
          <p:cNvSpPr txBox="1"/>
          <p:nvPr/>
        </p:nvSpPr>
        <p:spPr>
          <a:xfrm>
            <a:off x="6784331" y="2267509"/>
            <a:ext cx="1604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Scientific workflow </a:t>
            </a:r>
          </a:p>
          <a:p>
            <a:r>
              <a:rPr lang="de-AT" sz="1400" smtClean="0"/>
              <a:t>   enactment</a:t>
            </a:r>
            <a:endParaRPr lang="de-AT" sz="1400"/>
          </a:p>
        </p:txBody>
      </p:sp>
      <p:sp>
        <p:nvSpPr>
          <p:cNvPr id="40" name="Textfeld 39"/>
          <p:cNvSpPr txBox="1"/>
          <p:nvPr/>
        </p:nvSpPr>
        <p:spPr>
          <a:xfrm>
            <a:off x="6781388" y="4509120"/>
            <a:ext cx="1228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Access control</a:t>
            </a:r>
            <a:endParaRPr lang="de-AT" sz="1400"/>
          </a:p>
        </p:txBody>
      </p:sp>
      <p:sp>
        <p:nvSpPr>
          <p:cNvPr id="41" name="Textfeld 40"/>
          <p:cNvSpPr txBox="1"/>
          <p:nvPr/>
        </p:nvSpPr>
        <p:spPr>
          <a:xfrm>
            <a:off x="6504554" y="5341568"/>
            <a:ext cx="1019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smtClean="0"/>
              <a:t>Data publication</a:t>
            </a:r>
            <a:endParaRPr lang="de-AT" sz="1400"/>
          </a:p>
        </p:txBody>
      </p:sp>
      <p:sp>
        <p:nvSpPr>
          <p:cNvPr id="42" name="Textfeld 41"/>
          <p:cNvSpPr txBox="1"/>
          <p:nvPr/>
        </p:nvSpPr>
        <p:spPr>
          <a:xfrm>
            <a:off x="7304218" y="5808046"/>
            <a:ext cx="1117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citation</a:t>
            </a:r>
            <a:endParaRPr lang="de-AT" sz="1400"/>
          </a:p>
        </p:txBody>
      </p:sp>
      <p:sp>
        <p:nvSpPr>
          <p:cNvPr id="43" name="Textfeld 42"/>
          <p:cNvSpPr txBox="1"/>
          <p:nvPr/>
        </p:nvSpPr>
        <p:spPr>
          <a:xfrm>
            <a:off x="7661822" y="4922004"/>
            <a:ext cx="144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smtClean="0"/>
              <a:t>Data discovery   access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7452320" y="4221088"/>
            <a:ext cx="1735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Resource registration</a:t>
            </a:r>
            <a:endParaRPr lang="de-AT" sz="1400"/>
          </a:p>
        </p:txBody>
      </p:sp>
      <p:sp>
        <p:nvSpPr>
          <p:cNvPr id="45" name="Textfeld 44"/>
          <p:cNvSpPr txBox="1"/>
          <p:nvPr/>
        </p:nvSpPr>
        <p:spPr>
          <a:xfrm>
            <a:off x="5830277" y="702568"/>
            <a:ext cx="1910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Interactive visualisation</a:t>
            </a:r>
            <a:endParaRPr lang="de-AT" sz="1400"/>
          </a:p>
        </p:txBody>
      </p:sp>
      <p:sp>
        <p:nvSpPr>
          <p:cNvPr id="4" name="Flussdiagramm: Verbindungsstelle 3"/>
          <p:cNvSpPr/>
          <p:nvPr/>
        </p:nvSpPr>
        <p:spPr>
          <a:xfrm>
            <a:off x="3878209" y="2636912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Flussdiagramm: Verbindungsstelle 46"/>
          <p:cNvSpPr/>
          <p:nvPr/>
        </p:nvSpPr>
        <p:spPr>
          <a:xfrm>
            <a:off x="3627494" y="1977074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8" name="Flussdiagramm: Verbindungsstelle 47"/>
          <p:cNvSpPr/>
          <p:nvPr/>
        </p:nvSpPr>
        <p:spPr>
          <a:xfrm>
            <a:off x="3966985" y="1196752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0" name="Flussdiagramm: Verbindungsstelle 49"/>
          <p:cNvSpPr/>
          <p:nvPr/>
        </p:nvSpPr>
        <p:spPr>
          <a:xfrm>
            <a:off x="4238249" y="4463401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" name="Flussdiagramm: Verbindungsstelle 50"/>
          <p:cNvSpPr/>
          <p:nvPr/>
        </p:nvSpPr>
        <p:spPr>
          <a:xfrm>
            <a:off x="4526281" y="4823441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2" name="Flussdiagramm: Verbindungsstelle 51"/>
          <p:cNvSpPr/>
          <p:nvPr/>
        </p:nvSpPr>
        <p:spPr>
          <a:xfrm>
            <a:off x="3611330" y="4823441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3" name="Flussdiagramm: Verbindungsstelle 52"/>
          <p:cNvSpPr/>
          <p:nvPr/>
        </p:nvSpPr>
        <p:spPr>
          <a:xfrm>
            <a:off x="2942105" y="5255489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4" name="Flussdiagramm: Verbindungsstelle 53"/>
          <p:cNvSpPr/>
          <p:nvPr/>
        </p:nvSpPr>
        <p:spPr>
          <a:xfrm>
            <a:off x="6758529" y="4679425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Flussdiagramm: Verbindungsstelle 54"/>
          <p:cNvSpPr/>
          <p:nvPr/>
        </p:nvSpPr>
        <p:spPr>
          <a:xfrm>
            <a:off x="7524328" y="4437112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6" name="Flussdiagramm: Verbindungsstelle 55"/>
          <p:cNvSpPr/>
          <p:nvPr/>
        </p:nvSpPr>
        <p:spPr>
          <a:xfrm>
            <a:off x="7596336" y="5085184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7" name="Flussdiagramm: Verbindungsstelle 56"/>
          <p:cNvSpPr/>
          <p:nvPr/>
        </p:nvSpPr>
        <p:spPr>
          <a:xfrm>
            <a:off x="4572000" y="5399505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1" name="Flussdiagramm: Verbindungsstelle 60"/>
          <p:cNvSpPr/>
          <p:nvPr/>
        </p:nvSpPr>
        <p:spPr>
          <a:xfrm>
            <a:off x="5894433" y="4895449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Flussdiagramm: Verbindungsstelle 63"/>
          <p:cNvSpPr/>
          <p:nvPr/>
        </p:nvSpPr>
        <p:spPr>
          <a:xfrm>
            <a:off x="6974553" y="3383281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Flussdiagramm: Verbindungsstelle 64"/>
          <p:cNvSpPr/>
          <p:nvPr/>
        </p:nvSpPr>
        <p:spPr>
          <a:xfrm>
            <a:off x="6557785" y="5460504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6" name="Flussdiagramm: Verbindungsstelle 65"/>
          <p:cNvSpPr/>
          <p:nvPr/>
        </p:nvSpPr>
        <p:spPr>
          <a:xfrm>
            <a:off x="6831341" y="2398028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7" name="Flussdiagramm: Verbindungsstelle 66"/>
          <p:cNvSpPr/>
          <p:nvPr/>
        </p:nvSpPr>
        <p:spPr>
          <a:xfrm>
            <a:off x="5795785" y="833596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8" name="Flussdiagramm: Verbindungsstelle 67"/>
          <p:cNvSpPr/>
          <p:nvPr/>
        </p:nvSpPr>
        <p:spPr>
          <a:xfrm>
            <a:off x="7092280" y="1496616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9" name="Flussdiagramm: Verbindungsstelle 68"/>
          <p:cNvSpPr/>
          <p:nvPr/>
        </p:nvSpPr>
        <p:spPr>
          <a:xfrm>
            <a:off x="7765083" y="5877272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3749868" y="2677536"/>
            <a:ext cx="138052" cy="26119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3634190" y="2015614"/>
            <a:ext cx="0" cy="87082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>
            <a:stCxn id="47" idx="6"/>
            <a:endCxn id="48" idx="4"/>
          </p:cNvCxnSpPr>
          <p:nvPr/>
        </p:nvCxnSpPr>
        <p:spPr>
          <a:xfrm flipV="1">
            <a:off x="3673213" y="1242471"/>
            <a:ext cx="316632" cy="75746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>
            <a:stCxn id="25" idx="4"/>
            <a:endCxn id="52" idx="6"/>
          </p:cNvCxnSpPr>
          <p:nvPr/>
        </p:nvCxnSpPr>
        <p:spPr>
          <a:xfrm flipH="1">
            <a:off x="3657049" y="4160553"/>
            <a:ext cx="374887" cy="68574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>
            <a:stCxn id="25" idx="4"/>
            <a:endCxn id="50" idx="5"/>
          </p:cNvCxnSpPr>
          <p:nvPr/>
        </p:nvCxnSpPr>
        <p:spPr>
          <a:xfrm>
            <a:off x="4031936" y="4160553"/>
            <a:ext cx="245337" cy="34187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>
            <a:stCxn id="52" idx="6"/>
          </p:cNvCxnSpPr>
          <p:nvPr/>
        </p:nvCxnSpPr>
        <p:spPr>
          <a:xfrm flipH="1">
            <a:off x="2987824" y="4846301"/>
            <a:ext cx="669225" cy="43204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>
            <a:stCxn id="52" idx="5"/>
            <a:endCxn id="57" idx="7"/>
          </p:cNvCxnSpPr>
          <p:nvPr/>
        </p:nvCxnSpPr>
        <p:spPr>
          <a:xfrm>
            <a:off x="3650354" y="4862465"/>
            <a:ext cx="960670" cy="54373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>
            <a:stCxn id="52" idx="7"/>
            <a:endCxn id="51" idx="5"/>
          </p:cNvCxnSpPr>
          <p:nvPr/>
        </p:nvCxnSpPr>
        <p:spPr>
          <a:xfrm>
            <a:off x="3650354" y="4830136"/>
            <a:ext cx="914951" cy="3232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/>
          <p:cNvCxnSpPr>
            <a:stCxn id="26" idx="3"/>
            <a:endCxn id="61" idx="6"/>
          </p:cNvCxnSpPr>
          <p:nvPr/>
        </p:nvCxnSpPr>
        <p:spPr>
          <a:xfrm flipH="1">
            <a:off x="5940152" y="4252462"/>
            <a:ext cx="546237" cy="66584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>
            <a:stCxn id="26" idx="4"/>
            <a:endCxn id="54" idx="0"/>
          </p:cNvCxnSpPr>
          <p:nvPr/>
        </p:nvCxnSpPr>
        <p:spPr>
          <a:xfrm>
            <a:off x="6588224" y="4291465"/>
            <a:ext cx="193165" cy="38796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>
            <a:stCxn id="26" idx="5"/>
          </p:cNvCxnSpPr>
          <p:nvPr/>
        </p:nvCxnSpPr>
        <p:spPr>
          <a:xfrm>
            <a:off x="6690059" y="4252462"/>
            <a:ext cx="834269" cy="19452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>
            <a:stCxn id="54" idx="4"/>
            <a:endCxn id="65" idx="7"/>
          </p:cNvCxnSpPr>
          <p:nvPr/>
        </p:nvCxnSpPr>
        <p:spPr>
          <a:xfrm flipH="1">
            <a:off x="6596809" y="4725144"/>
            <a:ext cx="184580" cy="74205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40" idx="1"/>
            <a:endCxn id="56" idx="6"/>
          </p:cNvCxnSpPr>
          <p:nvPr/>
        </p:nvCxnSpPr>
        <p:spPr>
          <a:xfrm>
            <a:off x="6781388" y="4663009"/>
            <a:ext cx="860667" cy="44503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>
            <a:stCxn id="56" idx="6"/>
            <a:endCxn id="69" idx="2"/>
          </p:cNvCxnSpPr>
          <p:nvPr/>
        </p:nvCxnSpPr>
        <p:spPr>
          <a:xfrm>
            <a:off x="7642055" y="5108044"/>
            <a:ext cx="123028" cy="7920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/>
          <p:nvPr/>
        </p:nvCxnSpPr>
        <p:spPr>
          <a:xfrm flipH="1" flipV="1">
            <a:off x="3778206" y="3100203"/>
            <a:ext cx="2236118" cy="35050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endCxn id="25" idx="7"/>
          </p:cNvCxnSpPr>
          <p:nvPr/>
        </p:nvCxnSpPr>
        <p:spPr>
          <a:xfrm flipH="1">
            <a:off x="4133771" y="3717032"/>
            <a:ext cx="1880553" cy="21619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>
            <a:endCxn id="26" idx="0"/>
          </p:cNvCxnSpPr>
          <p:nvPr/>
        </p:nvCxnSpPr>
        <p:spPr>
          <a:xfrm>
            <a:off x="6216522" y="3697085"/>
            <a:ext cx="371702" cy="32805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/>
          <p:cNvCxnSpPr>
            <a:stCxn id="12" idx="0"/>
            <a:endCxn id="66" idx="5"/>
          </p:cNvCxnSpPr>
          <p:nvPr/>
        </p:nvCxnSpPr>
        <p:spPr>
          <a:xfrm flipV="1">
            <a:off x="6854201" y="2437052"/>
            <a:ext cx="16164" cy="37805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>
            <a:stCxn id="12" idx="4"/>
            <a:endCxn id="64" idx="7"/>
          </p:cNvCxnSpPr>
          <p:nvPr/>
        </p:nvCxnSpPr>
        <p:spPr>
          <a:xfrm>
            <a:off x="6854201" y="3081438"/>
            <a:ext cx="159376" cy="30853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>
            <a:endCxn id="12" idx="3"/>
          </p:cNvCxnSpPr>
          <p:nvPr/>
        </p:nvCxnSpPr>
        <p:spPr>
          <a:xfrm flipV="1">
            <a:off x="6213270" y="3042435"/>
            <a:ext cx="539096" cy="4487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feld 124"/>
          <p:cNvSpPr txBox="1"/>
          <p:nvPr/>
        </p:nvSpPr>
        <p:spPr>
          <a:xfrm>
            <a:off x="7020272" y="1342727"/>
            <a:ext cx="1404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User registration</a:t>
            </a:r>
            <a:endParaRPr lang="de-AT" sz="1400"/>
          </a:p>
        </p:txBody>
      </p:sp>
      <p:cxnSp>
        <p:nvCxnSpPr>
          <p:cNvPr id="127" name="Gerade Verbindung mit Pfeil 126"/>
          <p:cNvCxnSpPr/>
          <p:nvPr/>
        </p:nvCxnSpPr>
        <p:spPr>
          <a:xfrm flipV="1">
            <a:off x="6110335" y="2022793"/>
            <a:ext cx="250203" cy="142791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 flipV="1">
            <a:off x="6482818" y="1542335"/>
            <a:ext cx="609901" cy="25908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mit Pfeil 134"/>
          <p:cNvCxnSpPr/>
          <p:nvPr/>
        </p:nvCxnSpPr>
        <p:spPr>
          <a:xfrm flipH="1" flipV="1">
            <a:off x="5830790" y="879316"/>
            <a:ext cx="434343" cy="86997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feld 143"/>
          <p:cNvSpPr txBox="1"/>
          <p:nvPr/>
        </p:nvSpPr>
        <p:spPr>
          <a:xfrm>
            <a:off x="6516216" y="3356992"/>
            <a:ext cx="1699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smtClean="0"/>
              <a:t>Data Process Control</a:t>
            </a:r>
            <a:endParaRPr lang="de-AT" sz="14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2453">
        <p14:prism isContent="1"/>
      </p:transition>
    </mc:Choice>
    <mc:Fallback xmlns="">
      <p:transition spd="med" advTm="132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11" grpId="0" animBg="1"/>
      <p:bldP spid="12" grpId="0" animBg="1"/>
      <p:bldP spid="13" grpId="0" animBg="1"/>
      <p:bldP spid="14" grpId="0"/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  <p:bldP spid="31" grpId="0"/>
      <p:bldP spid="32" grpId="0"/>
      <p:bldP spid="35" grpId="0"/>
      <p:bldP spid="36" grpId="0"/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61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125" grpId="0"/>
      <p:bldP spid="1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987824" y="3685937"/>
            <a:ext cx="2663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ENVRI Reference Model</a:t>
            </a:r>
            <a:endParaRPr lang="de-AT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390662" y="2223150"/>
            <a:ext cx="1901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2">
                    <a:lumMod val="75000"/>
                  </a:schemeClr>
                </a:solidFill>
              </a:rPr>
              <a:t>Science Viewpoint</a:t>
            </a:r>
            <a:endParaRPr lang="de-A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615348" y="4805354"/>
            <a:ext cx="2252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6">
                    <a:lumMod val="75000"/>
                  </a:schemeClr>
                </a:solidFill>
              </a:rPr>
              <a:t>Technology Viewpoint</a:t>
            </a:r>
            <a:endParaRPr lang="de-A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80848" y="4984135"/>
            <a:ext cx="2306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bg1">
                    <a:lumMod val="50000"/>
                  </a:schemeClr>
                </a:solidFill>
              </a:rPr>
              <a:t>Engineering Viewpoint</a:t>
            </a:r>
            <a:endParaRPr lang="de-AT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11820" y="3096892"/>
            <a:ext cx="2306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3">
                    <a:lumMod val="75000"/>
                  </a:schemeClr>
                </a:solidFill>
              </a:rPr>
              <a:t>Information Viewpoint</a:t>
            </a:r>
            <a:endParaRPr lang="de-AT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360358" y="3027103"/>
            <a:ext cx="2587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mtClean="0">
                <a:solidFill>
                  <a:schemeClr val="accent5">
                    <a:lumMod val="75000"/>
                  </a:schemeClr>
                </a:solidFill>
              </a:rPr>
              <a:t>Computational Viewpoint</a:t>
            </a:r>
            <a:endParaRPr lang="de-AT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028209" y="3751955"/>
            <a:ext cx="1465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5">
                    <a:lumMod val="75000"/>
                  </a:schemeClr>
                </a:solidFill>
              </a:rPr>
              <a:t>Computational </a:t>
            </a:r>
          </a:p>
          <a:p>
            <a:pPr algn="ctr"/>
            <a:r>
              <a:rPr lang="de-AT" sz="1600" smtClean="0">
                <a:solidFill>
                  <a:schemeClr val="accent5">
                    <a:lumMod val="75000"/>
                  </a:schemeClr>
                </a:solidFill>
              </a:rPr>
              <a:t>Object</a:t>
            </a:r>
            <a:endParaRPr lang="de-AT" sz="16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607240" y="4149080"/>
            <a:ext cx="928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5">
                    <a:lumMod val="75000"/>
                  </a:schemeClr>
                </a:solidFill>
              </a:rPr>
              <a:t>Interface</a:t>
            </a:r>
            <a:endParaRPr lang="de-AT" sz="16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42696" y="2213720"/>
            <a:ext cx="1770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3">
                    <a:lumMod val="75000"/>
                  </a:schemeClr>
                </a:solidFill>
              </a:rPr>
              <a:t>Information Object</a:t>
            </a:r>
            <a:endParaRPr lang="de-AT" sz="16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331640" y="1615427"/>
            <a:ext cx="1756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3">
                    <a:lumMod val="75000"/>
                  </a:schemeClr>
                </a:solidFill>
              </a:rPr>
              <a:t>Information Action</a:t>
            </a:r>
            <a:endParaRPr lang="de-AT" sz="16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059832" y="1533848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2">
                    <a:lumMod val="75000"/>
                  </a:schemeClr>
                </a:solidFill>
              </a:rPr>
              <a:t>Community</a:t>
            </a:r>
            <a:endParaRPr lang="de-AT" sz="16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163836" y="1584370"/>
            <a:ext cx="1936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2">
                    <a:lumMod val="75000"/>
                  </a:schemeClr>
                </a:solidFill>
              </a:rPr>
              <a:t>Community Behavior</a:t>
            </a:r>
            <a:endParaRPr lang="de-AT" sz="16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639251" y="1340768"/>
            <a:ext cx="550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smtClean="0">
                <a:solidFill>
                  <a:schemeClr val="accent2">
                    <a:lumMod val="75000"/>
                  </a:schemeClr>
                </a:solidFill>
              </a:rPr>
              <a:t>Role</a:t>
            </a:r>
            <a:endParaRPr lang="de-AT" sz="160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3" name="Gerade Verbindung mit Pfeil 22"/>
          <p:cNvCxnSpPr>
            <a:stCxn id="4" idx="2"/>
            <a:endCxn id="101" idx="0"/>
          </p:cNvCxnSpPr>
          <p:nvPr/>
        </p:nvCxnSpPr>
        <p:spPr>
          <a:xfrm>
            <a:off x="4319824" y="4086047"/>
            <a:ext cx="399385" cy="61880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H="1">
            <a:off x="2209734" y="4044342"/>
            <a:ext cx="1534362" cy="76101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flipV="1">
            <a:off x="2113309" y="1988840"/>
            <a:ext cx="96424" cy="92653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4" idx="0"/>
            <a:endCxn id="97" idx="4"/>
          </p:cNvCxnSpPr>
          <p:nvPr/>
        </p:nvCxnSpPr>
        <p:spPr>
          <a:xfrm flipV="1">
            <a:off x="4319824" y="2736498"/>
            <a:ext cx="2960" cy="94943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endCxn id="10" idx="1"/>
          </p:cNvCxnSpPr>
          <p:nvPr/>
        </p:nvCxnSpPr>
        <p:spPr>
          <a:xfrm flipV="1">
            <a:off x="4644008" y="3211769"/>
            <a:ext cx="1716350" cy="474168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endCxn id="11" idx="0"/>
          </p:cNvCxnSpPr>
          <p:nvPr/>
        </p:nvCxnSpPr>
        <p:spPr>
          <a:xfrm flipH="1">
            <a:off x="6761135" y="3571687"/>
            <a:ext cx="309588" cy="180268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endCxn id="13" idx="2"/>
          </p:cNvCxnSpPr>
          <p:nvPr/>
        </p:nvCxnSpPr>
        <p:spPr>
          <a:xfrm flipH="1" flipV="1">
            <a:off x="1228003" y="2552274"/>
            <a:ext cx="109677" cy="328239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 flipH="1" flipV="1">
            <a:off x="2699792" y="3478206"/>
            <a:ext cx="786421" cy="219724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 flipV="1">
            <a:off x="5170648" y="1922924"/>
            <a:ext cx="1993640" cy="33883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8071406" y="3588068"/>
            <a:ext cx="28986" cy="61487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>
            <a:endCxn id="19" idx="2"/>
          </p:cNvCxnSpPr>
          <p:nvPr/>
        </p:nvCxnSpPr>
        <p:spPr>
          <a:xfrm flipV="1">
            <a:off x="4519516" y="1679322"/>
            <a:ext cx="395099" cy="35671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>
            <a:endCxn id="17" idx="2"/>
          </p:cNvCxnSpPr>
          <p:nvPr/>
        </p:nvCxnSpPr>
        <p:spPr>
          <a:xfrm flipH="1" flipV="1">
            <a:off x="3636272" y="1872402"/>
            <a:ext cx="215648" cy="21994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Ellipse 96"/>
          <p:cNvSpPr/>
          <p:nvPr/>
        </p:nvSpPr>
        <p:spPr>
          <a:xfrm>
            <a:off x="3419872" y="2036040"/>
            <a:ext cx="1805824" cy="70045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0" name="Ellipse 99"/>
          <p:cNvSpPr/>
          <p:nvPr/>
        </p:nvSpPr>
        <p:spPr>
          <a:xfrm>
            <a:off x="6395219" y="2880513"/>
            <a:ext cx="2552513" cy="727299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1" name="Ellipse 100"/>
          <p:cNvSpPr/>
          <p:nvPr/>
        </p:nvSpPr>
        <p:spPr>
          <a:xfrm>
            <a:off x="3628815" y="4704850"/>
            <a:ext cx="2180788" cy="57034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2" name="Ellipse 101"/>
          <p:cNvSpPr/>
          <p:nvPr/>
        </p:nvSpPr>
        <p:spPr>
          <a:xfrm>
            <a:off x="755576" y="4832200"/>
            <a:ext cx="2278984" cy="685032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7" name="Ellipse 126"/>
          <p:cNvSpPr/>
          <p:nvPr/>
        </p:nvSpPr>
        <p:spPr>
          <a:xfrm>
            <a:off x="573884" y="2880513"/>
            <a:ext cx="2269923" cy="78130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1"/>
              </a:solidFill>
            </a:endParaRPr>
          </a:p>
        </p:txBody>
      </p:sp>
      <p:sp>
        <p:nvSpPr>
          <p:cNvPr id="39" name="Titel 1"/>
          <p:cNvSpPr txBox="1">
            <a:spLocks/>
          </p:cNvSpPr>
          <p:nvPr/>
        </p:nvSpPr>
        <p:spPr>
          <a:xfrm>
            <a:off x="60960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Overview</a:t>
            </a: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de-DE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of</a:t>
            </a:r>
            <a:r>
              <a:rPr kumimoji="0" lang="de-D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de-DE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main</a:t>
            </a:r>
            <a:r>
              <a:rPr kumimoji="0" lang="de-D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de-DE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itchFamily="34" charset="0"/>
                <a:ea typeface="ＭＳ Ｐゴシック" charset="0"/>
                <a:cs typeface="ＭＳ Ｐゴシック" charset="0"/>
              </a:rPr>
              <a:t>concepts</a:t>
            </a: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entury Gothic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7624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1A171B"/>
                </a:solidFill>
                <a:latin typeface="Century Gothic" pitchFamily="34" charset="0"/>
              </a:defRPr>
            </a:lvl1pPr>
            <a:lvl2pPr>
              <a:defRPr sz="2000" b="1">
                <a:solidFill>
                  <a:srgbClr val="9EC02A"/>
                </a:solidFill>
                <a:latin typeface="Century Gothic" pitchFamily="34" charset="0"/>
              </a:defRPr>
            </a:lvl2pPr>
            <a:lvl3pPr>
              <a:defRPr b="1">
                <a:solidFill>
                  <a:srgbClr val="33B0DC"/>
                </a:solidFill>
                <a:latin typeface="Century Gothic" pitchFamily="34" charset="0"/>
              </a:defRPr>
            </a:lvl3pPr>
            <a:lvl4pPr>
              <a:defRPr>
                <a:solidFill>
                  <a:srgbClr val="455D21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1A171B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SzPct val="75000"/>
              <a:buBlip>
                <a:blip r:embed="rId4"/>
              </a:buBlip>
              <a:defRPr sz="1600">
                <a:solidFill>
                  <a:srgbClr val="1A171B"/>
                </a:solidFill>
                <a:latin typeface="Century Gothic" pitchFamily="34" charset="0"/>
              </a:defRPr>
            </a:lvl9pPr>
          </a:lstStyle>
          <a:p>
            <a:fld id="{23E38AF2-209B-4B4E-8A59-08B2283C74DF}" type="slidenum">
              <a:rPr lang="fr-FR" altLang="en-US" sz="1200" b="0">
                <a:solidFill>
                  <a:srgbClr val="595959"/>
                </a:solidFill>
              </a:rPr>
              <a:pPr/>
              <a:t>9</a:t>
            </a:fld>
            <a:endParaRPr lang="fr-FR" altLang="en-US" sz="1200" b="0" dirty="0">
              <a:solidFill>
                <a:srgbClr val="59595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31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522">
        <p14:prism isContent="1"/>
      </p:transition>
    </mc:Choice>
    <mc:Fallback xmlns="">
      <p:transition spd="med" advTm="395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97" grpId="0" animBg="1"/>
      <p:bldP spid="100" grpId="0" animBg="1"/>
      <p:bldP spid="101" grpId="0" animBg="1"/>
      <p:bldP spid="102" grpId="0" animBg="1"/>
      <p:bldP spid="1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2.9|4.9|7.7|4.6|6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3.1|11.7|7.8|13.3|8.1|13.9|9.4|2.8|24.6|1.8|18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3|3.9|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20.5|2.3|4|4.3|6.8|4.4|6.3|11.3|1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5.8|12.8|72.7|2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3|7.2|8.7|6|15.6|0.4|7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0.1|8.5|20.1|3.5|6.9|9.8|12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2.6|10.6|5.6|7|5.8|6.7|6.2|7|7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7.2|16.1|4.6|6.5|8.5|4.3|8|34.7|11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5|4.1|4|4.8|5.2|4.9|5.4|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4.1|6.7|4.5|5.6|25.1|5.6|7.6|2.5|16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4.8|13.2|14.5|1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1.9|2.6|2.6|5.9|8.2|7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2.7|7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8.5|21|15.3|15.5|24.7|31.3|14.1|5.6|3.8|20.6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0.7|21.9|12.6|53.4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3.3|6.5|14.9|10.4|13.6|14.5|16.7|8.5|18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5.1|2.5|1.1|1|1.2|3.9|4.5|6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4.8|2.3|15.9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NVRI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1297</Words>
  <Application>Microsoft Office PowerPoint</Application>
  <PresentationFormat>On-screen Show (4:3)</PresentationFormat>
  <Paragraphs>540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Larissa</vt:lpstr>
      <vt:lpstr>ENVRI-ppt-template</vt:lpstr>
      <vt:lpstr>ENVRI Reference Model an overview</vt:lpstr>
      <vt:lpstr>What is a Reference Model good for?</vt:lpstr>
      <vt:lpstr>A uniform framework helps …</vt:lpstr>
      <vt:lpstr>What is ENVRI Reference Model?</vt:lpstr>
      <vt:lpstr>Open Distributed Processing (ODP)</vt:lpstr>
      <vt:lpstr>ODP Viewpoint-based Approach</vt:lpstr>
      <vt:lpstr>ENVRI RM: a minimal model (at this stage)</vt:lpstr>
      <vt:lpstr>Five Subsystems  with a mininum set of  functionalities</vt:lpstr>
      <vt:lpstr>PowerPoint Presentation</vt:lpstr>
      <vt:lpstr>Science Viewpoint</vt:lpstr>
      <vt:lpstr>PowerPoint Presentation</vt:lpstr>
      <vt:lpstr>PowerPoint Presentation</vt:lpstr>
      <vt:lpstr>Information Viewpoint</vt:lpstr>
      <vt:lpstr>PowerPoint Presentation</vt:lpstr>
      <vt:lpstr>PowerPoint Presentation</vt:lpstr>
      <vt:lpstr>PowerPoint Presentation</vt:lpstr>
      <vt:lpstr>Computational Viewpoint</vt:lpstr>
      <vt:lpstr>PowerPoint Presentation</vt:lpstr>
      <vt:lpstr>PowerPoint Presentation</vt:lpstr>
      <vt:lpstr>PowerPoint Presentation</vt:lpstr>
      <vt:lpstr>PowerPoint Presentation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Yin</cp:lastModifiedBy>
  <cp:revision>350</cp:revision>
  <cp:lastPrinted>2014-05-12T13:25:44Z</cp:lastPrinted>
  <dcterms:created xsi:type="dcterms:W3CDTF">2013-08-29T08:19:49Z</dcterms:created>
  <dcterms:modified xsi:type="dcterms:W3CDTF">2014-05-27T10:47:54Z</dcterms:modified>
</cp:coreProperties>
</file>