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18"/>
  </p:notesMasterIdLst>
  <p:sldIdLst>
    <p:sldId id="260" r:id="rId3"/>
    <p:sldId id="274" r:id="rId4"/>
    <p:sldId id="275" r:id="rId5"/>
    <p:sldId id="265" r:id="rId6"/>
    <p:sldId id="261" r:id="rId7"/>
    <p:sldId id="262" r:id="rId8"/>
    <p:sldId id="263" r:id="rId9"/>
    <p:sldId id="264" r:id="rId10"/>
    <p:sldId id="266" r:id="rId11"/>
    <p:sldId id="258" r:id="rId12"/>
    <p:sldId id="267" r:id="rId13"/>
    <p:sldId id="268" r:id="rId14"/>
    <p:sldId id="269" r:id="rId15"/>
    <p:sldId id="271" r:id="rId16"/>
    <p:sldId id="273" r:id="rId17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7257" autoAdjust="0"/>
  </p:normalViewPr>
  <p:slideViewPr>
    <p:cSldViewPr>
      <p:cViewPr>
        <p:scale>
          <a:sx n="110" d="100"/>
          <a:sy n="110" d="100"/>
        </p:scale>
        <p:origin x="-156" y="1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9C196-865C-4DA9-8AE6-58209EF22266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9D450-8675-479A-BD58-3BF1F2E70355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662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68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0948E07-7C3F-4AD0-AF58-72886DAB8F79}" type="slidenum">
              <a:rPr lang="fr-FR" altLang="en-US"/>
              <a:pPr/>
              <a:t>2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0948E07-7C3F-4AD0-AF58-72886DAB8F79}" type="slidenum">
              <a:rPr lang="fr-FR" altLang="en-US"/>
              <a:pPr/>
              <a:t>3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D450-8675-479A-BD58-3BF1F2E70355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8704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845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087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70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20116" y="6395293"/>
            <a:ext cx="10080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smtClean="0"/>
              <a:t>29/03/12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62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20116" y="6395293"/>
            <a:ext cx="1008062" cy="365125"/>
          </a:xfrm>
          <a:prstGeom prst="rect">
            <a:avLst/>
          </a:prstGeom>
        </p:spPr>
        <p:txBody>
          <a:bodyPr/>
          <a:lstStyle/>
          <a:p>
            <a:fld id="{48FF6F0F-DF45-4FF8-9C33-B8EE010A2A52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5F74B-C8C8-4374-A122-F4B660202597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576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4000" y="2017415"/>
            <a:ext cx="7772400" cy="2025749"/>
          </a:xfrm>
        </p:spPr>
        <p:txBody>
          <a:bodyPr/>
          <a:lstStyle>
            <a:lvl1pPr algn="l">
              <a:defRPr sz="4000" b="1">
                <a:solidFill>
                  <a:srgbClr val="33B0DC"/>
                </a:solidFill>
                <a:latin typeface="Century Gothic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3874" y="4206205"/>
            <a:ext cx="6400800" cy="2112640"/>
          </a:xfrm>
        </p:spPr>
        <p:txBody>
          <a:bodyPr anchor="ctr"/>
          <a:lstStyle>
            <a:lvl1pPr marL="0" indent="0" algn="l">
              <a:buNone/>
              <a:defRPr b="0">
                <a:solidFill>
                  <a:srgbClr val="455D21"/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A85CF2-3A54-4D45-908C-6F45C1C48C0A}" type="datetime1">
              <a:rPr lang="fr-FR"/>
              <a:pPr>
                <a:defRPr/>
              </a:pPr>
              <a:t>27/05/2014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993460-29E1-4FA0-B328-C48E2CDC71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94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3568" y="6323285"/>
            <a:ext cx="10080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charset="0"/>
                <a:cs typeface="Arial" charset="0"/>
              </a:defRPr>
            </a:lvl1pPr>
          </a:lstStyle>
          <a:p>
            <a:pPr>
              <a:defRPr/>
            </a:pPr>
            <a:r>
              <a:rPr lang="it-IT" smtClean="0"/>
              <a:t>29/03/12</a:t>
            </a:r>
            <a:endParaRPr lang="fr-FR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5" y="0"/>
            <a:ext cx="1064857" cy="645368"/>
          </a:xfrm>
          <a:prstGeom prst="rect">
            <a:avLst/>
          </a:prstGeom>
        </p:spPr>
      </p:pic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67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184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80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8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660232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482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713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82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912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99000">
              <a:schemeClr val="accent1">
                <a:tint val="44500"/>
                <a:satMod val="160000"/>
                <a:lumMod val="37000"/>
                <a:lumOff val="63000"/>
              </a:schemeClr>
            </a:gs>
            <a:gs pos="100000">
              <a:schemeClr val="bg1">
                <a:lumMod val="9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2240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5" y="0"/>
            <a:ext cx="1064857" cy="6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5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60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63713" y="101600"/>
            <a:ext cx="71294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07950" y="1268413"/>
            <a:ext cx="87852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00113" y="6453188"/>
            <a:ext cx="10080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7449FE-A54B-42A8-BCC7-E4738EDAAA57}" type="datetime1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27/05/2014</a:t>
            </a:fld>
            <a:endParaRPr lang="fr-FR"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95513" y="6453188"/>
            <a:ext cx="24479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1725" y="6453188"/>
            <a:ext cx="1584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6B0415-F206-41D6-8FF3-9E0076B5ACA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cs typeface="Arial" charset="0"/>
            </a:endParaRPr>
          </a:p>
        </p:txBody>
      </p:sp>
      <p:pic>
        <p:nvPicPr>
          <p:cNvPr id="7" name="Picture 8" descr="D:\CREA\LOGOTHEQUE\fp7-logos_en\FP7-General\colour\FP7-gen-RG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288" y="6308725"/>
            <a:ext cx="601662" cy="490538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032" name="ZoneTexte 7"/>
          <p:cNvSpPr txBox="1">
            <a:spLocks noChangeArrowheads="1"/>
          </p:cNvSpPr>
          <p:nvPr/>
        </p:nvSpPr>
        <p:spPr bwMode="auto">
          <a:xfrm>
            <a:off x="4716463" y="6519863"/>
            <a:ext cx="2663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smtClean="0">
                <a:solidFill>
                  <a:srgbClr val="595959"/>
                </a:solidFill>
                <a:latin typeface="Century Gothic" pitchFamily="34" charset="0"/>
              </a:rPr>
              <a:t>Project number: 283465</a:t>
            </a:r>
          </a:p>
        </p:txBody>
      </p:sp>
    </p:spTree>
    <p:extLst>
      <p:ext uri="{BB962C8B-B14F-4D97-AF65-F5344CB8AC3E}">
        <p14:creationId xmlns:p14="http://schemas.microsoft.com/office/powerpoint/2010/main" val="12426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33B0DC"/>
          </a:solidFill>
          <a:latin typeface="Century Gothic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5"/>
        </a:buBlip>
        <a:defRPr sz="2400" b="1" kern="1200">
          <a:solidFill>
            <a:srgbClr val="1A171B"/>
          </a:solidFill>
          <a:latin typeface="Century Gothic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6"/>
        </a:buBlip>
        <a:defRPr sz="2000" b="1" kern="1200">
          <a:solidFill>
            <a:srgbClr val="9EC02A"/>
          </a:solidFill>
          <a:latin typeface="Century Gothic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7"/>
        </a:buBlip>
        <a:defRPr b="1" kern="1200">
          <a:solidFill>
            <a:srgbClr val="33B0DC"/>
          </a:solidFill>
          <a:latin typeface="Century Gothic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8"/>
        </a:buBlip>
        <a:defRPr kern="1200">
          <a:solidFill>
            <a:srgbClr val="455D21"/>
          </a:solidFill>
          <a:latin typeface="Century Gothic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5"/>
        </a:buBlip>
        <a:defRPr sz="1600" kern="1200">
          <a:solidFill>
            <a:srgbClr val="1A171B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vri.eu/r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4F6228"/>
                </a:solidFill>
              </a:rPr>
              <a:t>Main processes of the ENVRI Reference Model -</a:t>
            </a:r>
            <a:br>
              <a:rPr lang="en-US" dirty="0" smtClean="0">
                <a:solidFill>
                  <a:srgbClr val="4F6228"/>
                </a:solidFill>
              </a:rPr>
            </a:br>
            <a:r>
              <a:rPr lang="en-US" sz="3200" dirty="0" smtClean="0">
                <a:solidFill>
                  <a:srgbClr val="4F6228"/>
                </a:solidFill>
              </a:rPr>
              <a:t>corresponding viewpoints</a:t>
            </a:r>
            <a:endParaRPr lang="fr-FR" sz="3200" dirty="0" smtClean="0">
              <a:solidFill>
                <a:srgbClr val="4F6228"/>
              </a:solidFill>
            </a:endParaRPr>
          </a:p>
        </p:txBody>
      </p:sp>
      <p:sp>
        <p:nvSpPr>
          <p:cNvPr id="3075" name="Sous-titre 2"/>
          <p:cNvSpPr>
            <a:spLocks noGrp="1"/>
          </p:cNvSpPr>
          <p:nvPr>
            <p:ph type="subTitle" idx="1"/>
          </p:nvPr>
        </p:nvSpPr>
        <p:spPr>
          <a:xfrm>
            <a:off x="979512" y="4206205"/>
            <a:ext cx="6400800" cy="2112640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Barbara Magagna, Yin Chen, Paul Martin, Herbert Schentz, Zhiming Zhao</a:t>
            </a:r>
          </a:p>
          <a:p>
            <a:pPr algn="ctr" eaLnBrk="1" hangingPunct="1"/>
            <a:endParaRPr lang="fr-FR" altLang="en-US" smtClean="0"/>
          </a:p>
        </p:txBody>
      </p:sp>
      <p:sp>
        <p:nvSpPr>
          <p:cNvPr id="3076" name="Espace réservé de la date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369057-A64B-471E-8711-58F3F945A989}" type="datetime1">
              <a:rPr lang="fr-FR" altLang="en-US">
                <a:solidFill>
                  <a:srgbClr val="595959"/>
                </a:solidFill>
                <a:latin typeface="Century Gothic" pitchFamily="34" charset="0"/>
              </a:rPr>
              <a:pPr eaLnBrk="1" hangingPunct="1"/>
              <a:t>27/05/2014</a:t>
            </a:fld>
            <a:endParaRPr lang="fr-FR" altLang="en-US">
              <a:solidFill>
                <a:srgbClr val="595959"/>
              </a:solidFill>
              <a:latin typeface="Century Gothic" pitchFamily="34" charset="0"/>
            </a:endParaRPr>
          </a:p>
        </p:txBody>
      </p:sp>
      <p:sp>
        <p:nvSpPr>
          <p:cNvPr id="3078" name="Espace réservé du pied de page 6"/>
          <p:cNvSpPr>
            <a:spLocks noGrp="1"/>
          </p:cNvSpPr>
          <p:nvPr>
            <p:ph type="ftr" sz="quarter" idx="1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solidFill>
                <a:srgbClr val="595959"/>
              </a:solidFill>
              <a:latin typeface="Century Gothic" pitchFamily="34" charset="0"/>
            </a:endParaRPr>
          </a:p>
        </p:txBody>
      </p:sp>
      <p:sp>
        <p:nvSpPr>
          <p:cNvPr id="307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EAFA619-19D4-4989-A9DE-D3CB5097F8F5}" type="slidenum">
              <a:rPr lang="fr-FR" altLang="en-US">
                <a:solidFill>
                  <a:srgbClr val="595959"/>
                </a:solidFill>
                <a:latin typeface="Century Gothic" pitchFamily="34" charset="0"/>
              </a:rPr>
              <a:pPr eaLnBrk="1" hangingPunct="1"/>
              <a:t>1</a:t>
            </a:fld>
            <a:endParaRPr lang="fr-FR" altLang="en-US">
              <a:solidFill>
                <a:srgbClr val="595959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76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25"/>
    </mc:Choice>
    <mc:Fallback xmlns="">
      <p:transition spd="slow" advTm="37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/>
          <p:cNvSpPr/>
          <p:nvPr/>
        </p:nvSpPr>
        <p:spPr>
          <a:xfrm>
            <a:off x="3382319" y="918992"/>
            <a:ext cx="108012" cy="56063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1" name="Rechteck 70"/>
          <p:cNvSpPr/>
          <p:nvPr/>
        </p:nvSpPr>
        <p:spPr>
          <a:xfrm>
            <a:off x="3490331" y="918992"/>
            <a:ext cx="108012" cy="5606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2" name="Rechteck 71"/>
          <p:cNvSpPr/>
          <p:nvPr/>
        </p:nvSpPr>
        <p:spPr>
          <a:xfrm>
            <a:off x="6068957" y="898948"/>
            <a:ext cx="108000" cy="5626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4" name="Rechteck 73"/>
          <p:cNvSpPr/>
          <p:nvPr/>
        </p:nvSpPr>
        <p:spPr>
          <a:xfrm>
            <a:off x="6156166" y="898948"/>
            <a:ext cx="108000" cy="56263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3293208" y="476672"/>
            <a:ext cx="257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 configuration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4211960" y="1628800"/>
            <a:ext cx="1152128" cy="504056"/>
            <a:chOff x="6228184" y="745428"/>
            <a:chExt cx="1152128" cy="504056"/>
          </a:xfrm>
        </p:grpSpPr>
        <p:sp>
          <p:nvSpPr>
            <p:cNvPr id="16" name="Rechteck 15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Specify 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Measurement</a:t>
              </a:r>
              <a:endParaRPr lang="de-AT" sz="800"/>
            </a:p>
          </p:txBody>
        </p:sp>
        <p:cxnSp>
          <p:nvCxnSpPr>
            <p:cNvPr id="17" name="Gerade Verbindung 16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4211960" y="3284984"/>
            <a:ext cx="1152128" cy="504056"/>
            <a:chOff x="6258654" y="839827"/>
            <a:chExt cx="1152128" cy="504056"/>
          </a:xfrm>
        </p:grpSpPr>
        <p:sp>
          <p:nvSpPr>
            <p:cNvPr id="19" name="Rechteck 18"/>
            <p:cNvSpPr/>
            <p:nvPr/>
          </p:nvSpPr>
          <p:spPr>
            <a:xfrm>
              <a:off x="6258654" y="839827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</a:t>
              </a:r>
              <a:r>
                <a:rPr lang="de-AT" sz="1000" i="1" err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Object</a:t>
              </a:r>
              <a:endParaRPr lang="de-AT" sz="1000" i="1" smtClean="0">
                <a:solidFill>
                  <a:schemeClr val="accent3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800" err="1" smtClean="0">
                  <a:solidFill>
                    <a:schemeClr val="accent3">
                      <a:lumMod val="50000"/>
                    </a:schemeClr>
                  </a:solidFill>
                </a:rPr>
                <a:t>Specification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 </a:t>
              </a:r>
              <a:r>
                <a:rPr lang="de-AT" sz="800" err="1" smtClean="0">
                  <a:solidFill>
                    <a:schemeClr val="accent3">
                      <a:lumMod val="50000"/>
                    </a:schemeClr>
                  </a:solidFill>
                </a:rPr>
                <a:t>of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 Measurement</a:t>
              </a:r>
              <a:endParaRPr lang="de-AT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6258654" y="1050188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Gerade Verbindung mit Pfeil 20"/>
          <p:cNvCxnSpPr>
            <a:stCxn id="16" idx="2"/>
            <a:endCxn id="19" idx="0"/>
          </p:cNvCxnSpPr>
          <p:nvPr/>
        </p:nvCxnSpPr>
        <p:spPr>
          <a:xfrm>
            <a:off x="4788024" y="2132856"/>
            <a:ext cx="0" cy="115212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4728314" y="2655176"/>
            <a:ext cx="910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createsObject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1612546" y="3072913"/>
            <a:ext cx="1152128" cy="504056"/>
            <a:chOff x="1612546" y="3072913"/>
            <a:chExt cx="1152128" cy="504056"/>
          </a:xfrm>
        </p:grpSpPr>
        <p:sp>
          <p:nvSpPr>
            <p:cNvPr id="29" name="Rechteck 28"/>
            <p:cNvSpPr/>
            <p:nvPr/>
          </p:nvSpPr>
          <p:spPr>
            <a:xfrm>
              <a:off x="1612546" y="3072913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Communit</a:t>
              </a:r>
              <a:r>
                <a:rPr lang="de-AT" sz="1000" i="1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y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</a:t>
              </a:r>
              <a:r>
                <a:rPr lang="de-AT" sz="1000" err="1" smtClean="0">
                  <a:solidFill>
                    <a:schemeClr val="accent2">
                      <a:lumMod val="75000"/>
                    </a:schemeClr>
                  </a:solidFill>
                </a:rPr>
                <a:t>Acqusition</a:t>
              </a:r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 Community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>
            <a:xfrm>
              <a:off x="1612546" y="3236205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pieren 30"/>
          <p:cNvGrpSpPr/>
          <p:nvPr/>
        </p:nvGrpSpPr>
        <p:grpSpPr>
          <a:xfrm>
            <a:off x="1612546" y="4388333"/>
            <a:ext cx="1152128" cy="504056"/>
            <a:chOff x="3244927" y="1556792"/>
            <a:chExt cx="1152128" cy="504056"/>
          </a:xfrm>
        </p:grpSpPr>
        <p:sp>
          <p:nvSpPr>
            <p:cNvPr id="32" name="Rechteck 31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Role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Technician</a:t>
              </a:r>
            </a:p>
            <a:p>
              <a:pPr algn="ctr"/>
              <a:endParaRPr lang="de-AT"/>
            </a:p>
          </p:txBody>
        </p:sp>
        <p:cxnSp>
          <p:nvCxnSpPr>
            <p:cNvPr id="33" name="Gerade Verbindung 32"/>
            <p:cNvCxnSpPr/>
            <p:nvPr/>
          </p:nvCxnSpPr>
          <p:spPr>
            <a:xfrm>
              <a:off x="3244927" y="1773859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/>
          <p:cNvGrpSpPr/>
          <p:nvPr/>
        </p:nvGrpSpPr>
        <p:grpSpPr>
          <a:xfrm>
            <a:off x="1594576" y="5180421"/>
            <a:ext cx="1170098" cy="504056"/>
            <a:chOff x="3226957" y="1556792"/>
            <a:chExt cx="1170098" cy="504056"/>
          </a:xfrm>
        </p:grpSpPr>
        <p:sp>
          <p:nvSpPr>
            <p:cNvPr id="38" name="Rechteck 37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endParaRPr lang="de-AT" sz="6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Sensor</a:t>
              </a:r>
            </a:p>
            <a:p>
              <a:pPr algn="ctr"/>
              <a:endParaRPr lang="de-AT"/>
            </a:p>
          </p:txBody>
        </p:sp>
        <p:cxnSp>
          <p:nvCxnSpPr>
            <p:cNvPr id="39" name="Gerade Verbindung 38"/>
            <p:cNvCxnSpPr/>
            <p:nvPr/>
          </p:nvCxnSpPr>
          <p:spPr>
            <a:xfrm>
              <a:off x="3226957" y="1808820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pieren 39"/>
          <p:cNvGrpSpPr/>
          <p:nvPr/>
        </p:nvGrpSpPr>
        <p:grpSpPr>
          <a:xfrm>
            <a:off x="1594576" y="5949280"/>
            <a:ext cx="1152128" cy="504056"/>
            <a:chOff x="3244927" y="1556792"/>
            <a:chExt cx="1152128" cy="504056"/>
          </a:xfrm>
        </p:grpSpPr>
        <p:sp>
          <p:nvSpPr>
            <p:cNvPr id="41" name="Rechteck 40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endParaRPr lang="de-AT" sz="6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Sensor Network</a:t>
              </a:r>
            </a:p>
            <a:p>
              <a:pPr algn="ctr"/>
              <a:endParaRPr lang="de-AT"/>
            </a:p>
          </p:txBody>
        </p:sp>
        <p:cxnSp>
          <p:nvCxnSpPr>
            <p:cNvPr id="42" name="Gerade Verbindung 41"/>
            <p:cNvCxnSpPr/>
            <p:nvPr/>
          </p:nvCxnSpPr>
          <p:spPr>
            <a:xfrm>
              <a:off x="3244927" y="1764633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Gewinkelte Verbindung 44"/>
          <p:cNvCxnSpPr>
            <a:stCxn id="63" idx="1"/>
            <a:endCxn id="41" idx="1"/>
          </p:cNvCxnSpPr>
          <p:nvPr/>
        </p:nvCxnSpPr>
        <p:spPr>
          <a:xfrm rot="10800000" flipH="1" flipV="1">
            <a:off x="1573850" y="1880828"/>
            <a:ext cx="20725" cy="4320480"/>
          </a:xfrm>
          <a:prstGeom prst="bentConnector3">
            <a:avLst>
              <a:gd name="adj1" fmla="val -1103016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"/>
          <p:cNvGrpSpPr/>
          <p:nvPr/>
        </p:nvGrpSpPr>
        <p:grpSpPr>
          <a:xfrm>
            <a:off x="6574808" y="1524133"/>
            <a:ext cx="1152128" cy="504056"/>
            <a:chOff x="6228184" y="1440949"/>
            <a:chExt cx="1152128" cy="504056"/>
          </a:xfrm>
        </p:grpSpPr>
        <p:sp>
          <p:nvSpPr>
            <p:cNvPr id="56" name="Rechteck 55"/>
            <p:cNvSpPr/>
            <p:nvPr/>
          </p:nvSpPr>
          <p:spPr>
            <a:xfrm>
              <a:off x="6228184" y="1440949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endParaRPr lang="de-AT" sz="800" i="1" smtClean="0">
                <a:solidFill>
                  <a:schemeClr val="accent5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Acqusition Service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7" name="Gerade Verbindung 56"/>
            <p:cNvCxnSpPr/>
            <p:nvPr/>
          </p:nvCxnSpPr>
          <p:spPr>
            <a:xfrm>
              <a:off x="6228184" y="1680489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ieren 26"/>
          <p:cNvGrpSpPr/>
          <p:nvPr/>
        </p:nvGrpSpPr>
        <p:grpSpPr>
          <a:xfrm>
            <a:off x="6574808" y="5229200"/>
            <a:ext cx="1152128" cy="504056"/>
            <a:chOff x="6574808" y="5229200"/>
            <a:chExt cx="1152128" cy="504056"/>
          </a:xfrm>
        </p:grpSpPr>
        <p:sp>
          <p:nvSpPr>
            <p:cNvPr id="58" name="Rechteck 57"/>
            <p:cNvSpPr/>
            <p:nvPr/>
          </p:nvSpPr>
          <p:spPr>
            <a:xfrm>
              <a:off x="6574808" y="5229200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Instrument Controller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6574808" y="5386778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/>
        </p:nvGrpSpPr>
        <p:grpSpPr>
          <a:xfrm>
            <a:off x="6574808" y="2817172"/>
            <a:ext cx="1152128" cy="504056"/>
            <a:chOff x="6574808" y="2817172"/>
            <a:chExt cx="1152128" cy="504056"/>
          </a:xfrm>
        </p:grpSpPr>
        <p:sp>
          <p:nvSpPr>
            <p:cNvPr id="60" name="Rechteck 59"/>
            <p:cNvSpPr/>
            <p:nvPr/>
          </p:nvSpPr>
          <p:spPr>
            <a:xfrm>
              <a:off x="6574808" y="2817172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ClientInterface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Configure Instrument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61" name="Gerade Verbindung 60"/>
            <p:cNvCxnSpPr/>
            <p:nvPr/>
          </p:nvCxnSpPr>
          <p:spPr>
            <a:xfrm>
              <a:off x="6574808" y="2984852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4808" y="3917356"/>
            <a:ext cx="1152128" cy="504056"/>
            <a:chOff x="6574808" y="3917356"/>
            <a:chExt cx="1152128" cy="504056"/>
          </a:xfrm>
        </p:grpSpPr>
        <p:sp>
          <p:nvSpPr>
            <p:cNvPr id="43" name="Rechteck 42"/>
            <p:cNvSpPr/>
            <p:nvPr/>
          </p:nvSpPr>
          <p:spPr>
            <a:xfrm>
              <a:off x="6574808" y="3917356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ServerInterface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Configure Instrument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4" name="Gerade Verbindung 43"/>
            <p:cNvCxnSpPr/>
            <p:nvPr/>
          </p:nvCxnSpPr>
          <p:spPr>
            <a:xfrm>
              <a:off x="6574808" y="4085036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Gerade Verbindung mit Pfeil 45"/>
          <p:cNvCxnSpPr>
            <a:endCxn id="60" idx="0"/>
          </p:cNvCxnSpPr>
          <p:nvPr/>
        </p:nvCxnSpPr>
        <p:spPr>
          <a:xfrm>
            <a:off x="7150872" y="2028189"/>
            <a:ext cx="0" cy="788983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endCxn id="43" idx="0"/>
          </p:cNvCxnSpPr>
          <p:nvPr/>
        </p:nvCxnSpPr>
        <p:spPr>
          <a:xfrm>
            <a:off x="7150872" y="3321228"/>
            <a:ext cx="0" cy="596128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7144752" y="4421412"/>
            <a:ext cx="0" cy="788983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7257121" y="2209820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providesClient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257121" y="4692792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providesServer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7257120" y="3501920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54" name="Gewinkelte Verbindung 53"/>
          <p:cNvCxnSpPr>
            <a:stCxn id="29" idx="3"/>
            <a:endCxn id="41" idx="3"/>
          </p:cNvCxnSpPr>
          <p:nvPr/>
        </p:nvCxnSpPr>
        <p:spPr>
          <a:xfrm flipH="1">
            <a:off x="2746704" y="3324941"/>
            <a:ext cx="17970" cy="2876367"/>
          </a:xfrm>
          <a:prstGeom prst="bentConnector3">
            <a:avLst>
              <a:gd name="adj1" fmla="val -1515442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>
            <a:off x="2746704" y="5434614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2410648" y="4041067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1573851" y="1628800"/>
            <a:ext cx="1152128" cy="504056"/>
            <a:chOff x="1573851" y="1628800"/>
            <a:chExt cx="1152128" cy="504056"/>
          </a:xfrm>
        </p:grpSpPr>
        <p:sp>
          <p:nvSpPr>
            <p:cNvPr id="63" name="Rechteck 62"/>
            <p:cNvSpPr/>
            <p:nvPr/>
          </p:nvSpPr>
          <p:spPr>
            <a:xfrm>
              <a:off x="1573851" y="1628800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900" dirty="0" smtClean="0">
                  <a:solidFill>
                    <a:schemeClr val="accent2">
                      <a:lumMod val="75000"/>
                    </a:schemeClr>
                  </a:solidFill>
                </a:rPr>
                <a:t>Instrument </a:t>
              </a:r>
              <a:r>
                <a:rPr lang="de-AT" sz="900" dirty="0" err="1" smtClean="0">
                  <a:solidFill>
                    <a:schemeClr val="accent2">
                      <a:lumMod val="75000"/>
                    </a:schemeClr>
                  </a:solidFill>
                </a:rPr>
                <a:t>Configuration</a:t>
              </a:r>
              <a:endParaRPr lang="de-AT" sz="9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64" name="Gerade Verbindung 63"/>
            <p:cNvCxnSpPr/>
            <p:nvPr/>
          </p:nvCxnSpPr>
          <p:spPr>
            <a:xfrm>
              <a:off x="1573851" y="1792092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Gerade Verbindung mit Pfeil 64"/>
          <p:cNvCxnSpPr>
            <a:stCxn id="63" idx="2"/>
          </p:cNvCxnSpPr>
          <p:nvPr/>
        </p:nvCxnSpPr>
        <p:spPr>
          <a:xfrm flipH="1">
            <a:off x="2148652" y="2132856"/>
            <a:ext cx="1263" cy="919376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2154819" y="2390349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7" name="Gerade Verbindung mit Pfeil 66"/>
          <p:cNvCxnSpPr>
            <a:stCxn id="63" idx="3"/>
            <a:endCxn id="16" idx="1"/>
          </p:cNvCxnSpPr>
          <p:nvPr/>
        </p:nvCxnSpPr>
        <p:spPr>
          <a:xfrm>
            <a:off x="2725979" y="1880828"/>
            <a:ext cx="1485981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2787774" y="1370441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3" name="Gewinkelte Verbindung 72"/>
          <p:cNvCxnSpPr>
            <a:stCxn id="16" idx="3"/>
            <a:endCxn id="43" idx="1"/>
          </p:cNvCxnSpPr>
          <p:nvPr/>
        </p:nvCxnSpPr>
        <p:spPr>
          <a:xfrm>
            <a:off x="5364088" y="1880828"/>
            <a:ext cx="1210720" cy="2288556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endCxn id="60" idx="1"/>
          </p:cNvCxnSpPr>
          <p:nvPr/>
        </p:nvCxnSpPr>
        <p:spPr>
          <a:xfrm>
            <a:off x="5969448" y="3069200"/>
            <a:ext cx="60536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5292080" y="1340768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8424428" y="822322"/>
            <a:ext cx="108012" cy="57030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1" name="Textfeld 80"/>
          <p:cNvSpPr txBox="1"/>
          <p:nvPr/>
        </p:nvSpPr>
        <p:spPr>
          <a:xfrm>
            <a:off x="1486121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4078024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6574808" y="989109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79" name="Gerade Verbindung mit Pfeil 78"/>
          <p:cNvCxnSpPr/>
          <p:nvPr/>
        </p:nvCxnSpPr>
        <p:spPr>
          <a:xfrm>
            <a:off x="2755689" y="4692792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>
            <a:off x="1345668" y="4682311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/>
          <p:nvPr/>
        </p:nvCxnSpPr>
        <p:spPr>
          <a:xfrm>
            <a:off x="1345668" y="5432449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1345281" y="368629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IsPerformedBy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719572" y="908720"/>
            <a:ext cx="108012" cy="5616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7" name="Textfeld 86"/>
          <p:cNvSpPr txBox="1"/>
          <p:nvPr/>
        </p:nvSpPr>
        <p:spPr>
          <a:xfrm>
            <a:off x="3793260" y="4262899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10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cxnSp>
        <p:nvCxnSpPr>
          <p:cNvPr id="5" name="Gewinkelte Verbindung 4"/>
          <p:cNvCxnSpPr>
            <a:endCxn id="43" idx="1"/>
          </p:cNvCxnSpPr>
          <p:nvPr/>
        </p:nvCxnSpPr>
        <p:spPr>
          <a:xfrm>
            <a:off x="2755433" y="1860524"/>
            <a:ext cx="3819375" cy="2308860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flipV="1">
            <a:off x="4650393" y="3068960"/>
            <a:ext cx="1924415" cy="371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3637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2315">
        <p14:prism isContent="1"/>
      </p:transition>
    </mc:Choice>
    <mc:Fallback xmlns="">
      <p:transition spd="med" advTm="1123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4" grpId="0" animBg="1"/>
      <p:bldP spid="22" grpId="0"/>
      <p:bldP spid="22" grpId="1"/>
      <p:bldP spid="50" grpId="0"/>
      <p:bldP spid="51" grpId="0"/>
      <p:bldP spid="52" grpId="0"/>
      <p:bldP spid="62" grpId="0"/>
      <p:bldP spid="66" grpId="0"/>
      <p:bldP spid="68" grpId="0"/>
      <p:bldP spid="68" grpId="1"/>
      <p:bldP spid="77" grpId="0"/>
      <p:bldP spid="77" grpId="1"/>
      <p:bldP spid="76" grpId="0" animBg="1"/>
      <p:bldP spid="81" grpId="0"/>
      <p:bldP spid="82" grpId="0"/>
      <p:bldP spid="83" grpId="0"/>
      <p:bldP spid="85" grpId="0"/>
      <p:bldP spid="86" grpId="0" animBg="1"/>
      <p:bldP spid="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Rechteck 281"/>
          <p:cNvSpPr/>
          <p:nvPr/>
        </p:nvSpPr>
        <p:spPr>
          <a:xfrm>
            <a:off x="4829330" y="898948"/>
            <a:ext cx="108000" cy="5626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3" name="Rechteck 282"/>
          <p:cNvSpPr/>
          <p:nvPr/>
        </p:nvSpPr>
        <p:spPr>
          <a:xfrm>
            <a:off x="4932040" y="898948"/>
            <a:ext cx="108000" cy="56263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69" name="Gerade Verbindung mit Pfeil 268"/>
          <p:cNvCxnSpPr/>
          <p:nvPr/>
        </p:nvCxnSpPr>
        <p:spPr>
          <a:xfrm>
            <a:off x="4666674" y="3828490"/>
            <a:ext cx="1999239" cy="1922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Gerade Verbindung mit Pfeil 264"/>
          <p:cNvCxnSpPr/>
          <p:nvPr/>
        </p:nvCxnSpPr>
        <p:spPr>
          <a:xfrm>
            <a:off x="4742414" y="2877951"/>
            <a:ext cx="1917818" cy="1922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/>
          <p:cNvSpPr/>
          <p:nvPr/>
        </p:nvSpPr>
        <p:spPr>
          <a:xfrm>
            <a:off x="2411760" y="918992"/>
            <a:ext cx="108000" cy="56063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1" name="Rechteck 70"/>
          <p:cNvSpPr/>
          <p:nvPr/>
        </p:nvSpPr>
        <p:spPr>
          <a:xfrm>
            <a:off x="2483768" y="918992"/>
            <a:ext cx="108000" cy="5606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2422644" y="329597"/>
            <a:ext cx="205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Raw data collection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2907342" y="1692310"/>
            <a:ext cx="1164845" cy="504056"/>
            <a:chOff x="6196726" y="355047"/>
            <a:chExt cx="1164845" cy="504056"/>
          </a:xfrm>
        </p:grpSpPr>
        <p:sp>
          <p:nvSpPr>
            <p:cNvPr id="19" name="Rechteck 18"/>
            <p:cNvSpPr/>
            <p:nvPr/>
          </p:nvSpPr>
          <p:spPr>
            <a:xfrm>
              <a:off x="6209443" y="355047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</a:t>
              </a:r>
              <a:r>
                <a:rPr lang="de-AT" sz="1000" i="1" err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Object</a:t>
              </a:r>
              <a:endParaRPr lang="de-AT" sz="1000" i="1" smtClean="0">
                <a:solidFill>
                  <a:schemeClr val="accent3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800" err="1" smtClean="0">
                  <a:solidFill>
                    <a:schemeClr val="accent3">
                      <a:lumMod val="50000"/>
                    </a:schemeClr>
                  </a:solidFill>
                </a:rPr>
                <a:t>Specification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 </a:t>
              </a:r>
              <a:r>
                <a:rPr lang="de-AT" sz="800" err="1" smtClean="0">
                  <a:solidFill>
                    <a:schemeClr val="accent3">
                      <a:lumMod val="50000"/>
                    </a:schemeClr>
                  </a:solidFill>
                </a:rPr>
                <a:t>of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 Measurement/Observ</a:t>
              </a:r>
            </a:p>
            <a:p>
              <a:pPr algn="ctr"/>
              <a:endParaRPr lang="de-AT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6196726" y="551795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5947545" y="1520149"/>
            <a:ext cx="1169493" cy="504056"/>
            <a:chOff x="6276456" y="1440949"/>
            <a:chExt cx="1169493" cy="504056"/>
          </a:xfrm>
        </p:grpSpPr>
        <p:sp>
          <p:nvSpPr>
            <p:cNvPr id="56" name="Rechteck 55"/>
            <p:cNvSpPr/>
            <p:nvPr/>
          </p:nvSpPr>
          <p:spPr>
            <a:xfrm>
              <a:off x="6293821" y="1440949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Instrument Controller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7" name="Gerade Verbindung 56"/>
            <p:cNvCxnSpPr/>
            <p:nvPr/>
          </p:nvCxnSpPr>
          <p:spPr>
            <a:xfrm>
              <a:off x="6276456" y="1617624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9" name="Gruppieren 288"/>
          <p:cNvGrpSpPr/>
          <p:nvPr/>
        </p:nvGrpSpPr>
        <p:grpSpPr>
          <a:xfrm>
            <a:off x="5939855" y="5013176"/>
            <a:ext cx="1190893" cy="504056"/>
            <a:chOff x="5973395" y="5013176"/>
            <a:chExt cx="1190893" cy="504056"/>
          </a:xfrm>
        </p:grpSpPr>
        <p:sp>
          <p:nvSpPr>
            <p:cNvPr id="58" name="Rechteck 57"/>
            <p:cNvSpPr/>
            <p:nvPr/>
          </p:nvSpPr>
          <p:spPr>
            <a:xfrm>
              <a:off x="5973395" y="5013176"/>
              <a:ext cx="1190893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Raw Data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 Collector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6001577" y="522920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4" name="Gruppieren 293"/>
          <p:cNvGrpSpPr/>
          <p:nvPr/>
        </p:nvGrpSpPr>
        <p:grpSpPr>
          <a:xfrm>
            <a:off x="5292080" y="2809870"/>
            <a:ext cx="1152128" cy="504056"/>
            <a:chOff x="5292080" y="2809870"/>
            <a:chExt cx="1152128" cy="504056"/>
          </a:xfrm>
        </p:grpSpPr>
        <p:sp>
          <p:nvSpPr>
            <p:cNvPr id="60" name="Rechteck 59"/>
            <p:cNvSpPr/>
            <p:nvPr/>
          </p:nvSpPr>
          <p:spPr>
            <a:xfrm>
              <a:off x="5292080" y="2809870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ServerInterface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Request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61" name="Gerade Verbindung 60"/>
            <p:cNvCxnSpPr/>
            <p:nvPr/>
          </p:nvCxnSpPr>
          <p:spPr>
            <a:xfrm>
              <a:off x="5292080" y="298965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0" name="Gruppieren 289"/>
          <p:cNvGrpSpPr/>
          <p:nvPr/>
        </p:nvGrpSpPr>
        <p:grpSpPr>
          <a:xfrm>
            <a:off x="5265233" y="3756989"/>
            <a:ext cx="1178975" cy="504056"/>
            <a:chOff x="5265233" y="3756989"/>
            <a:chExt cx="1178975" cy="504056"/>
          </a:xfrm>
        </p:grpSpPr>
        <p:sp>
          <p:nvSpPr>
            <p:cNvPr id="147" name="Rechteck 146"/>
            <p:cNvSpPr/>
            <p:nvPr/>
          </p:nvSpPr>
          <p:spPr>
            <a:xfrm>
              <a:off x="5292080" y="3756989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ClientInterface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Request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4" name="Gerade Verbindung 43"/>
            <p:cNvCxnSpPr/>
            <p:nvPr/>
          </p:nvCxnSpPr>
          <p:spPr>
            <a:xfrm>
              <a:off x="5265233" y="395672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Gerade Verbindung mit Pfeil 47"/>
          <p:cNvCxnSpPr>
            <a:stCxn id="60" idx="2"/>
            <a:endCxn id="147" idx="0"/>
          </p:cNvCxnSpPr>
          <p:nvPr/>
        </p:nvCxnSpPr>
        <p:spPr>
          <a:xfrm>
            <a:off x="5868144" y="3313926"/>
            <a:ext cx="0" cy="443063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5016917" y="221884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providesServer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5096538" y="4690998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providesClient</a:t>
            </a:r>
          </a:p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947545" y="339880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1809176" y="1341841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5" name="Gerade Verbindung mit Pfeil 74"/>
          <p:cNvCxnSpPr/>
          <p:nvPr/>
        </p:nvCxnSpPr>
        <p:spPr>
          <a:xfrm flipV="1">
            <a:off x="4669986" y="3149831"/>
            <a:ext cx="629966" cy="371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4117491" y="1346571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smtClean="0"/>
              <a:t>IVActio</a:t>
            </a:r>
            <a:r>
              <a:rPr lang="de-AT" sz="1000" b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8424428" y="918992"/>
            <a:ext cx="108012" cy="56063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1" name="Textfeld 80"/>
          <p:cNvSpPr txBox="1"/>
          <p:nvPr/>
        </p:nvSpPr>
        <p:spPr>
          <a:xfrm>
            <a:off x="622024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2843808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5507687" y="986244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93" name="Gruppieren 292"/>
          <p:cNvGrpSpPr/>
          <p:nvPr/>
        </p:nvGrpSpPr>
        <p:grpSpPr>
          <a:xfrm>
            <a:off x="6638007" y="2813587"/>
            <a:ext cx="1152128" cy="504056"/>
            <a:chOff x="6638007" y="2813587"/>
            <a:chExt cx="1152128" cy="504056"/>
          </a:xfrm>
        </p:grpSpPr>
        <p:sp>
          <p:nvSpPr>
            <p:cNvPr id="78" name="Rechteck 77"/>
            <p:cNvSpPr/>
            <p:nvPr/>
          </p:nvSpPr>
          <p:spPr>
            <a:xfrm>
              <a:off x="6638007" y="2813587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ProcducerInterface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Deliver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Raw 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79" name="Gerade Verbindung 78"/>
            <p:cNvCxnSpPr/>
            <p:nvPr/>
          </p:nvCxnSpPr>
          <p:spPr>
            <a:xfrm>
              <a:off x="6638007" y="2993367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2" name="Gruppieren 291"/>
          <p:cNvGrpSpPr/>
          <p:nvPr/>
        </p:nvGrpSpPr>
        <p:grpSpPr>
          <a:xfrm>
            <a:off x="6638007" y="3792757"/>
            <a:ext cx="1152128" cy="504056"/>
            <a:chOff x="6638007" y="3792757"/>
            <a:chExt cx="1152128" cy="504056"/>
          </a:xfrm>
        </p:grpSpPr>
        <p:sp>
          <p:nvSpPr>
            <p:cNvPr id="80" name="Rechteck 79"/>
            <p:cNvSpPr/>
            <p:nvPr/>
          </p:nvSpPr>
          <p:spPr>
            <a:xfrm>
              <a:off x="6638007" y="3792757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CVConsumertInterface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Deliver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Raw 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84" name="Gerade Verbindung 83"/>
            <p:cNvCxnSpPr/>
            <p:nvPr/>
          </p:nvCxnSpPr>
          <p:spPr>
            <a:xfrm>
              <a:off x="6638007" y="3960437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Gerade Verbindung mit Pfeil 84"/>
          <p:cNvCxnSpPr>
            <a:stCxn id="78" idx="2"/>
            <a:endCxn id="80" idx="0"/>
          </p:cNvCxnSpPr>
          <p:nvPr/>
        </p:nvCxnSpPr>
        <p:spPr>
          <a:xfrm>
            <a:off x="7214071" y="3317643"/>
            <a:ext cx="0" cy="475114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7320319" y="339880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Textfeld 87"/>
          <p:cNvSpPr txBox="1"/>
          <p:nvPr/>
        </p:nvSpPr>
        <p:spPr>
          <a:xfrm>
            <a:off x="7258807" y="4586825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ConsumerInterface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9" name="Textfeld 88"/>
          <p:cNvSpPr txBox="1"/>
          <p:nvPr/>
        </p:nvSpPr>
        <p:spPr>
          <a:xfrm>
            <a:off x="7214071" y="2112821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ProducerInterface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34" name="Gruppieren 133"/>
          <p:cNvGrpSpPr/>
          <p:nvPr/>
        </p:nvGrpSpPr>
        <p:grpSpPr>
          <a:xfrm>
            <a:off x="2903113" y="2897170"/>
            <a:ext cx="1152128" cy="504056"/>
            <a:chOff x="6228184" y="745428"/>
            <a:chExt cx="1152128" cy="504056"/>
          </a:xfrm>
        </p:grpSpPr>
        <p:sp>
          <p:nvSpPr>
            <p:cNvPr id="135" name="Rechteck 134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PerformMeasurement/Observation</a:t>
              </a:r>
              <a:endParaRPr lang="de-AT" sz="800"/>
            </a:p>
          </p:txBody>
        </p:sp>
        <p:cxnSp>
          <p:nvCxnSpPr>
            <p:cNvPr id="136" name="Gerade Verbindung 135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Gerade Verbindung mit Pfeil 136"/>
          <p:cNvCxnSpPr>
            <a:endCxn id="135" idx="0"/>
          </p:cNvCxnSpPr>
          <p:nvPr/>
        </p:nvCxnSpPr>
        <p:spPr>
          <a:xfrm flipH="1">
            <a:off x="3479177" y="2196366"/>
            <a:ext cx="4229" cy="700804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feld 138"/>
          <p:cNvSpPr txBox="1"/>
          <p:nvPr/>
        </p:nvSpPr>
        <p:spPr>
          <a:xfrm>
            <a:off x="2692946" y="2388287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3">
                    <a:lumMod val="50000"/>
                  </a:schemeClr>
                </a:solidFill>
              </a:rPr>
              <a:t>t</a:t>
            </a:r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040" name="Gewinkelte Verbindung 1039"/>
          <p:cNvCxnSpPr>
            <a:stCxn id="135" idx="3"/>
            <a:endCxn id="147" idx="1"/>
          </p:cNvCxnSpPr>
          <p:nvPr/>
        </p:nvCxnSpPr>
        <p:spPr>
          <a:xfrm>
            <a:off x="4055241" y="3149198"/>
            <a:ext cx="1236839" cy="859819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7" name="Gruppieren 286"/>
          <p:cNvGrpSpPr/>
          <p:nvPr/>
        </p:nvGrpSpPr>
        <p:grpSpPr>
          <a:xfrm>
            <a:off x="737506" y="3032175"/>
            <a:ext cx="1152128" cy="504056"/>
            <a:chOff x="737506" y="3032175"/>
            <a:chExt cx="1152128" cy="504056"/>
          </a:xfrm>
        </p:grpSpPr>
        <p:sp>
          <p:nvSpPr>
            <p:cNvPr id="178" name="Rechteck 177"/>
            <p:cNvSpPr/>
            <p:nvPr/>
          </p:nvSpPr>
          <p:spPr>
            <a:xfrm>
              <a:off x="737506" y="3032175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Communit</a:t>
              </a:r>
              <a:r>
                <a:rPr lang="de-AT" sz="1000" i="1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y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</a:t>
              </a:r>
              <a:r>
                <a:rPr lang="de-AT" sz="1000" err="1" smtClean="0">
                  <a:solidFill>
                    <a:schemeClr val="accent2">
                      <a:lumMod val="75000"/>
                    </a:schemeClr>
                  </a:solidFill>
                </a:rPr>
                <a:t>Acqusition</a:t>
              </a:r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 Community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79" name="Gerade Verbindung 178"/>
            <p:cNvCxnSpPr/>
            <p:nvPr/>
          </p:nvCxnSpPr>
          <p:spPr>
            <a:xfrm>
              <a:off x="737506" y="3195467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uppieren 179"/>
          <p:cNvGrpSpPr/>
          <p:nvPr/>
        </p:nvGrpSpPr>
        <p:grpSpPr>
          <a:xfrm>
            <a:off x="737506" y="4347595"/>
            <a:ext cx="1152128" cy="504056"/>
            <a:chOff x="3244927" y="1556792"/>
            <a:chExt cx="1152128" cy="504056"/>
          </a:xfrm>
        </p:grpSpPr>
        <p:sp>
          <p:nvSpPr>
            <p:cNvPr id="181" name="Rechteck 180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Role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Collector</a:t>
              </a:r>
            </a:p>
            <a:p>
              <a:pPr algn="ctr"/>
              <a:endParaRPr lang="de-AT"/>
            </a:p>
          </p:txBody>
        </p:sp>
        <p:cxnSp>
          <p:nvCxnSpPr>
            <p:cNvPr id="182" name="Gerade Verbindung 181"/>
            <p:cNvCxnSpPr/>
            <p:nvPr/>
          </p:nvCxnSpPr>
          <p:spPr>
            <a:xfrm>
              <a:off x="3244927" y="1773859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uppieren 182"/>
          <p:cNvGrpSpPr/>
          <p:nvPr/>
        </p:nvGrpSpPr>
        <p:grpSpPr>
          <a:xfrm>
            <a:off x="719536" y="5139683"/>
            <a:ext cx="1170098" cy="504056"/>
            <a:chOff x="3226957" y="1556792"/>
            <a:chExt cx="1170098" cy="504056"/>
          </a:xfrm>
        </p:grpSpPr>
        <p:sp>
          <p:nvSpPr>
            <p:cNvPr id="184" name="Rechteck 183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endParaRPr lang="de-AT" sz="6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Sensor</a:t>
              </a:r>
            </a:p>
            <a:p>
              <a:pPr algn="ctr"/>
              <a:endParaRPr lang="de-AT"/>
            </a:p>
          </p:txBody>
        </p:sp>
        <p:cxnSp>
          <p:nvCxnSpPr>
            <p:cNvPr id="185" name="Gerade Verbindung 184"/>
            <p:cNvCxnSpPr/>
            <p:nvPr/>
          </p:nvCxnSpPr>
          <p:spPr>
            <a:xfrm>
              <a:off x="3226957" y="1808820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uppieren 185"/>
          <p:cNvGrpSpPr/>
          <p:nvPr/>
        </p:nvGrpSpPr>
        <p:grpSpPr>
          <a:xfrm>
            <a:off x="719536" y="5908542"/>
            <a:ext cx="1152128" cy="504056"/>
            <a:chOff x="3244927" y="1556792"/>
            <a:chExt cx="1152128" cy="504056"/>
          </a:xfrm>
        </p:grpSpPr>
        <p:sp>
          <p:nvSpPr>
            <p:cNvPr id="187" name="Rechteck 186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endParaRPr lang="de-AT" sz="6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900" smtClean="0">
                  <a:solidFill>
                    <a:schemeClr val="accent2">
                      <a:lumMod val="75000"/>
                    </a:schemeClr>
                  </a:solidFill>
                </a:rPr>
                <a:t>Measurer/Observer</a:t>
              </a:r>
            </a:p>
            <a:p>
              <a:pPr algn="ctr"/>
              <a:endParaRPr lang="de-AT"/>
            </a:p>
          </p:txBody>
        </p:sp>
        <p:cxnSp>
          <p:nvCxnSpPr>
            <p:cNvPr id="188" name="Gerade Verbindung 187"/>
            <p:cNvCxnSpPr/>
            <p:nvPr/>
          </p:nvCxnSpPr>
          <p:spPr>
            <a:xfrm>
              <a:off x="3244927" y="1764633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9" name="Gewinkelte Verbindung 188"/>
          <p:cNvCxnSpPr>
            <a:stCxn id="193" idx="1"/>
            <a:endCxn id="187" idx="1"/>
          </p:cNvCxnSpPr>
          <p:nvPr/>
        </p:nvCxnSpPr>
        <p:spPr>
          <a:xfrm rot="10800000" flipH="1" flipV="1">
            <a:off x="698810" y="1840090"/>
            <a:ext cx="20725" cy="4320480"/>
          </a:xfrm>
          <a:prstGeom prst="bentConnector3">
            <a:avLst>
              <a:gd name="adj1" fmla="val -1103016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Gewinkelte Verbindung 189"/>
          <p:cNvCxnSpPr>
            <a:stCxn id="178" idx="3"/>
            <a:endCxn id="187" idx="3"/>
          </p:cNvCxnSpPr>
          <p:nvPr/>
        </p:nvCxnSpPr>
        <p:spPr>
          <a:xfrm flipH="1">
            <a:off x="1871664" y="3284203"/>
            <a:ext cx="17970" cy="2876367"/>
          </a:xfrm>
          <a:prstGeom prst="bentConnector3">
            <a:avLst>
              <a:gd name="adj1" fmla="val -1515442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 Verbindung mit Pfeil 190"/>
          <p:cNvCxnSpPr/>
          <p:nvPr/>
        </p:nvCxnSpPr>
        <p:spPr>
          <a:xfrm>
            <a:off x="1871664" y="5393876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feld 191"/>
          <p:cNvSpPr txBox="1"/>
          <p:nvPr/>
        </p:nvSpPr>
        <p:spPr>
          <a:xfrm>
            <a:off x="1535608" y="4000329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86" name="Gruppieren 285"/>
          <p:cNvGrpSpPr/>
          <p:nvPr/>
        </p:nvGrpSpPr>
        <p:grpSpPr>
          <a:xfrm>
            <a:off x="698811" y="1588062"/>
            <a:ext cx="1152128" cy="504056"/>
            <a:chOff x="698811" y="1588062"/>
            <a:chExt cx="1152128" cy="504056"/>
          </a:xfrm>
        </p:grpSpPr>
        <p:sp>
          <p:nvSpPr>
            <p:cNvPr id="193" name="Rechteck 192"/>
            <p:cNvSpPr/>
            <p:nvPr/>
          </p:nvSpPr>
          <p:spPr>
            <a:xfrm>
              <a:off x="698811" y="158806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Data</a:t>
              </a:r>
            </a:p>
            <a:p>
              <a:pPr algn="ctr"/>
              <a:r>
                <a:rPr lang="de-AT" sz="1000" dirty="0" err="1" smtClean="0">
                  <a:solidFill>
                    <a:schemeClr val="accent2">
                      <a:lumMod val="75000"/>
                    </a:schemeClr>
                  </a:solidFill>
                </a:rPr>
                <a:t>Collection</a:t>
              </a:r>
              <a:endParaRPr lang="de-AT" sz="10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94" name="Gerade Verbindung 193"/>
            <p:cNvCxnSpPr/>
            <p:nvPr/>
          </p:nvCxnSpPr>
          <p:spPr>
            <a:xfrm>
              <a:off x="698811" y="1751354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5" name="Gerade Verbindung mit Pfeil 194"/>
          <p:cNvCxnSpPr>
            <a:stCxn id="193" idx="2"/>
          </p:cNvCxnSpPr>
          <p:nvPr/>
        </p:nvCxnSpPr>
        <p:spPr>
          <a:xfrm flipH="1">
            <a:off x="1273612" y="2092118"/>
            <a:ext cx="1263" cy="919376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feld 195"/>
          <p:cNvSpPr txBox="1"/>
          <p:nvPr/>
        </p:nvSpPr>
        <p:spPr>
          <a:xfrm>
            <a:off x="1279779" y="2349611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7" name="Gerade Verbindung mit Pfeil 196"/>
          <p:cNvCxnSpPr/>
          <p:nvPr/>
        </p:nvCxnSpPr>
        <p:spPr>
          <a:xfrm>
            <a:off x="1880649" y="4652054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mit Pfeil 197"/>
          <p:cNvCxnSpPr/>
          <p:nvPr/>
        </p:nvCxnSpPr>
        <p:spPr>
          <a:xfrm>
            <a:off x="470628" y="4641573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rade Verbindung mit Pfeil 198"/>
          <p:cNvCxnSpPr/>
          <p:nvPr/>
        </p:nvCxnSpPr>
        <p:spPr>
          <a:xfrm>
            <a:off x="470628" y="5391711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feld 199"/>
          <p:cNvSpPr txBox="1"/>
          <p:nvPr/>
        </p:nvSpPr>
        <p:spPr>
          <a:xfrm>
            <a:off x="470241" y="364556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sPerformedBy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046" name="Gewinkelte Verbindung 1045"/>
          <p:cNvCxnSpPr>
            <a:stCxn id="193" idx="3"/>
            <a:endCxn id="135" idx="1"/>
          </p:cNvCxnSpPr>
          <p:nvPr/>
        </p:nvCxnSpPr>
        <p:spPr>
          <a:xfrm>
            <a:off x="1850939" y="1840090"/>
            <a:ext cx="1052174" cy="1309108"/>
          </a:xfrm>
          <a:prstGeom prst="bent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8" name="Gruppieren 287"/>
          <p:cNvGrpSpPr/>
          <p:nvPr/>
        </p:nvGrpSpPr>
        <p:grpSpPr>
          <a:xfrm>
            <a:off x="2894625" y="4067031"/>
            <a:ext cx="1164845" cy="504056"/>
            <a:chOff x="2903099" y="4077072"/>
            <a:chExt cx="1164845" cy="504056"/>
          </a:xfrm>
        </p:grpSpPr>
        <p:sp>
          <p:nvSpPr>
            <p:cNvPr id="252" name="Rechteck 251"/>
            <p:cNvSpPr/>
            <p:nvPr/>
          </p:nvSpPr>
          <p:spPr>
            <a:xfrm>
              <a:off x="2915816" y="4077072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</a:t>
              </a:r>
              <a:r>
                <a:rPr lang="de-AT" sz="1000" i="1" err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Object</a:t>
              </a:r>
              <a:endParaRPr lang="de-AT" sz="1000" i="1" smtClean="0">
                <a:solidFill>
                  <a:schemeClr val="accent3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Measurement</a:t>
              </a:r>
              <a:b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Result</a:t>
              </a:r>
            </a:p>
            <a:p>
              <a:pPr algn="ctr"/>
              <a:endParaRPr lang="de-AT"/>
            </a:p>
          </p:txBody>
        </p:sp>
        <p:cxnSp>
          <p:nvCxnSpPr>
            <p:cNvPr id="253" name="Gerade Verbindung 252"/>
            <p:cNvCxnSpPr/>
            <p:nvPr/>
          </p:nvCxnSpPr>
          <p:spPr>
            <a:xfrm>
              <a:off x="2903099" y="4273820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4" name="Gerade Verbindung mit Pfeil 253"/>
          <p:cNvCxnSpPr>
            <a:stCxn id="135" idx="2"/>
            <a:endCxn id="252" idx="0"/>
          </p:cNvCxnSpPr>
          <p:nvPr/>
        </p:nvCxnSpPr>
        <p:spPr>
          <a:xfrm>
            <a:off x="3479177" y="3401226"/>
            <a:ext cx="4229" cy="665805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feld 256"/>
          <p:cNvSpPr txBox="1"/>
          <p:nvPr/>
        </p:nvSpPr>
        <p:spPr>
          <a:xfrm>
            <a:off x="2627784" y="3578823"/>
            <a:ext cx="910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createsObject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56" name="Gerade Verbindung 255"/>
          <p:cNvCxnSpPr/>
          <p:nvPr/>
        </p:nvCxnSpPr>
        <p:spPr>
          <a:xfrm flipV="1">
            <a:off x="4664020" y="2877951"/>
            <a:ext cx="14125" cy="27605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Rechteck 279"/>
          <p:cNvSpPr/>
          <p:nvPr/>
        </p:nvSpPr>
        <p:spPr>
          <a:xfrm>
            <a:off x="251520" y="918992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72" name="Gewinkelte Verbindung 271"/>
          <p:cNvCxnSpPr>
            <a:stCxn id="60" idx="0"/>
            <a:endCxn id="78" idx="0"/>
          </p:cNvCxnSpPr>
          <p:nvPr/>
        </p:nvCxnSpPr>
        <p:spPr>
          <a:xfrm rot="16200000" flipH="1">
            <a:off x="6539248" y="2138765"/>
            <a:ext cx="3717" cy="1345927"/>
          </a:xfrm>
          <a:prstGeom prst="bentConnector3">
            <a:avLst>
              <a:gd name="adj1" fmla="val -7069761"/>
            </a:avLst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Gerade Verbindung 273"/>
          <p:cNvCxnSpPr>
            <a:stCxn id="56" idx="2"/>
          </p:cNvCxnSpPr>
          <p:nvPr/>
        </p:nvCxnSpPr>
        <p:spPr>
          <a:xfrm>
            <a:off x="6540974" y="2024205"/>
            <a:ext cx="132" cy="522563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Gewinkelte Verbindung 290"/>
          <p:cNvCxnSpPr/>
          <p:nvPr/>
        </p:nvCxnSpPr>
        <p:spPr>
          <a:xfrm rot="16200000" flipH="1">
            <a:off x="6553627" y="3618274"/>
            <a:ext cx="3717" cy="1345927"/>
          </a:xfrm>
          <a:prstGeom prst="bentConnector3">
            <a:avLst>
              <a:gd name="adj1" fmla="val 8334275"/>
            </a:avLst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Gerade Verbindung 294"/>
          <p:cNvCxnSpPr>
            <a:endCxn id="58" idx="0"/>
          </p:cNvCxnSpPr>
          <p:nvPr/>
        </p:nvCxnSpPr>
        <p:spPr>
          <a:xfrm>
            <a:off x="6535302" y="4599623"/>
            <a:ext cx="0" cy="413553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feld 306"/>
          <p:cNvSpPr txBox="1"/>
          <p:nvPr/>
        </p:nvSpPr>
        <p:spPr>
          <a:xfrm>
            <a:off x="2894625" y="4869160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11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cxnSp>
        <p:nvCxnSpPr>
          <p:cNvPr id="7" name="Gewinkelte Verbindung 6"/>
          <p:cNvCxnSpPr>
            <a:stCxn id="193" idx="3"/>
          </p:cNvCxnSpPr>
          <p:nvPr/>
        </p:nvCxnSpPr>
        <p:spPr>
          <a:xfrm>
            <a:off x="1850939" y="1840090"/>
            <a:ext cx="3414294" cy="1355377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endCxn id="147" idx="1"/>
          </p:cNvCxnSpPr>
          <p:nvPr/>
        </p:nvCxnSpPr>
        <p:spPr>
          <a:xfrm>
            <a:off x="4666674" y="4000330"/>
            <a:ext cx="625406" cy="8687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4673660" y="3195467"/>
            <a:ext cx="0" cy="8135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2054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4339">
        <p14:prism isContent="1"/>
      </p:transition>
    </mc:Choice>
    <mc:Fallback xmlns="">
      <p:transition spd="med" advTm="1143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5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4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0" animBg="1"/>
      <p:bldP spid="283" grpId="0" animBg="1"/>
      <p:bldP spid="70" grpId="0" animBg="1"/>
      <p:bldP spid="71" grpId="0" animBg="1"/>
      <p:bldP spid="50" grpId="0"/>
      <p:bldP spid="51" grpId="0"/>
      <p:bldP spid="52" grpId="0"/>
      <p:bldP spid="68" grpId="0"/>
      <p:bldP spid="68" grpId="1"/>
      <p:bldP spid="77" grpId="0"/>
      <p:bldP spid="77" grpId="1"/>
      <p:bldP spid="76" grpId="0" animBg="1"/>
      <p:bldP spid="81" grpId="0"/>
      <p:bldP spid="82" grpId="0"/>
      <p:bldP spid="83" grpId="0"/>
      <p:bldP spid="86" grpId="0"/>
      <p:bldP spid="88" grpId="0"/>
      <p:bldP spid="89" grpId="0"/>
      <p:bldP spid="139" grpId="0"/>
      <p:bldP spid="139" grpId="1"/>
      <p:bldP spid="192" grpId="0"/>
      <p:bldP spid="196" grpId="0"/>
      <p:bldP spid="200" grpId="0"/>
      <p:bldP spid="257" grpId="0"/>
      <p:bldP spid="257" grpId="1"/>
      <p:bldP spid="280" grpId="0" animBg="1"/>
      <p:bldP spid="3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73"/>
          <p:cNvSpPr/>
          <p:nvPr/>
        </p:nvSpPr>
        <p:spPr>
          <a:xfrm>
            <a:off x="4937342" y="898948"/>
            <a:ext cx="108012" cy="54206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43" name="Gerade Verbindung mit Pfeil 242"/>
          <p:cNvCxnSpPr/>
          <p:nvPr/>
        </p:nvCxnSpPr>
        <p:spPr>
          <a:xfrm>
            <a:off x="4910362" y="3717032"/>
            <a:ext cx="2037902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 Verbindung mit Pfeil 243"/>
          <p:cNvCxnSpPr/>
          <p:nvPr/>
        </p:nvCxnSpPr>
        <p:spPr>
          <a:xfrm>
            <a:off x="4937342" y="2816932"/>
            <a:ext cx="1952242" cy="3962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/>
          <p:cNvSpPr/>
          <p:nvPr/>
        </p:nvSpPr>
        <p:spPr>
          <a:xfrm>
            <a:off x="2616951" y="918992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1" name="Rechteck 70"/>
          <p:cNvSpPr/>
          <p:nvPr/>
        </p:nvSpPr>
        <p:spPr>
          <a:xfrm>
            <a:off x="2724963" y="918992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2" name="Rechteck 71"/>
          <p:cNvSpPr/>
          <p:nvPr/>
        </p:nvSpPr>
        <p:spPr>
          <a:xfrm>
            <a:off x="4829330" y="898948"/>
            <a:ext cx="108012" cy="542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2843808" y="329597"/>
            <a:ext cx="14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curation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3133724" y="1628800"/>
            <a:ext cx="1152128" cy="504056"/>
            <a:chOff x="6228184" y="745428"/>
            <a:chExt cx="1152128" cy="504056"/>
          </a:xfrm>
        </p:grpSpPr>
        <p:sp>
          <p:nvSpPr>
            <p:cNvPr id="16" name="Rechteck 15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Measurement</a:t>
              </a:r>
              <a:b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Result</a:t>
              </a:r>
              <a:endParaRPr lang="de-AT" sz="800"/>
            </a:p>
          </p:txBody>
        </p:sp>
        <p:cxnSp>
          <p:nvCxnSpPr>
            <p:cNvPr id="17" name="Gerade Verbindung 16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3121007" y="2564904"/>
            <a:ext cx="1164845" cy="504056"/>
            <a:chOff x="6196726" y="355047"/>
            <a:chExt cx="1164845" cy="504056"/>
          </a:xfrm>
        </p:grpSpPr>
        <p:sp>
          <p:nvSpPr>
            <p:cNvPr id="19" name="Rechteck 18"/>
            <p:cNvSpPr/>
            <p:nvPr/>
          </p:nvSpPr>
          <p:spPr>
            <a:xfrm>
              <a:off x="6209443" y="355047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Store 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6196726" y="551795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Gerade Verbindung mit Pfeil 20"/>
          <p:cNvCxnSpPr>
            <a:stCxn id="16" idx="2"/>
            <a:endCxn id="19" idx="0"/>
          </p:cNvCxnSpPr>
          <p:nvPr/>
        </p:nvCxnSpPr>
        <p:spPr>
          <a:xfrm>
            <a:off x="3709788" y="2132856"/>
            <a:ext cx="0" cy="43204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933333" y="22265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12" name="Gruppieren 211"/>
          <p:cNvGrpSpPr/>
          <p:nvPr/>
        </p:nvGrpSpPr>
        <p:grpSpPr>
          <a:xfrm>
            <a:off x="6156176" y="1456978"/>
            <a:ext cx="1190893" cy="504056"/>
            <a:chOff x="6156176" y="1456978"/>
            <a:chExt cx="1190893" cy="504056"/>
          </a:xfrm>
        </p:grpSpPr>
        <p:sp>
          <p:nvSpPr>
            <p:cNvPr id="58" name="Rechteck 57"/>
            <p:cNvSpPr/>
            <p:nvPr/>
          </p:nvSpPr>
          <p:spPr>
            <a:xfrm>
              <a:off x="6156176" y="1456978"/>
              <a:ext cx="1190893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Raw Data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 Collector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6186079" y="162880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feld 67"/>
          <p:cNvSpPr txBox="1"/>
          <p:nvPr/>
        </p:nvSpPr>
        <p:spPr>
          <a:xfrm>
            <a:off x="2014367" y="1210757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5" name="Gerade Verbindung mit Pfeil 74"/>
          <p:cNvCxnSpPr/>
          <p:nvPr/>
        </p:nvCxnSpPr>
        <p:spPr>
          <a:xfrm flipV="1">
            <a:off x="4910362" y="3030318"/>
            <a:ext cx="629966" cy="371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hteck 68"/>
          <p:cNvSpPr/>
          <p:nvPr/>
        </p:nvSpPr>
        <p:spPr>
          <a:xfrm>
            <a:off x="251520" y="908720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6" name="Rechteck 75"/>
          <p:cNvSpPr/>
          <p:nvPr/>
        </p:nvSpPr>
        <p:spPr>
          <a:xfrm>
            <a:off x="8424428" y="822322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1" name="Textfeld 80"/>
          <p:cNvSpPr txBox="1"/>
          <p:nvPr/>
        </p:nvSpPr>
        <p:spPr>
          <a:xfrm>
            <a:off x="622024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3048999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5576830" y="948104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4285852" y="1225103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smtClean="0"/>
              <a:t>IVActio</a:t>
            </a:r>
            <a:r>
              <a:rPr lang="de-AT" sz="1000" b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13" name="Gruppieren 212"/>
          <p:cNvGrpSpPr/>
          <p:nvPr/>
        </p:nvGrpSpPr>
        <p:grpSpPr>
          <a:xfrm>
            <a:off x="5530406" y="2705203"/>
            <a:ext cx="1152128" cy="504056"/>
            <a:chOff x="5530406" y="2705203"/>
            <a:chExt cx="1152128" cy="504056"/>
          </a:xfrm>
        </p:grpSpPr>
        <p:sp>
          <p:nvSpPr>
            <p:cNvPr id="90" name="Rechteck 89"/>
            <p:cNvSpPr/>
            <p:nvPr/>
          </p:nvSpPr>
          <p:spPr>
            <a:xfrm>
              <a:off x="5530406" y="2705203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ClientInterface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Update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Records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1" name="Gerade Verbindung 90"/>
            <p:cNvCxnSpPr/>
            <p:nvPr/>
          </p:nvCxnSpPr>
          <p:spPr>
            <a:xfrm>
              <a:off x="5530406" y="2884983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uppieren 214"/>
          <p:cNvGrpSpPr/>
          <p:nvPr/>
        </p:nvGrpSpPr>
        <p:grpSpPr>
          <a:xfrm>
            <a:off x="5530406" y="3573016"/>
            <a:ext cx="1152128" cy="504056"/>
            <a:chOff x="5530406" y="3573016"/>
            <a:chExt cx="1152128" cy="504056"/>
          </a:xfrm>
        </p:grpSpPr>
        <p:sp>
          <p:nvSpPr>
            <p:cNvPr id="92" name="Rechteck 91"/>
            <p:cNvSpPr/>
            <p:nvPr/>
          </p:nvSpPr>
          <p:spPr>
            <a:xfrm>
              <a:off x="5530406" y="3573016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ServerInterface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Update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Records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3" name="Gerade Verbindung 92"/>
            <p:cNvCxnSpPr/>
            <p:nvPr/>
          </p:nvCxnSpPr>
          <p:spPr>
            <a:xfrm>
              <a:off x="5530406" y="3773847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Gerade Verbindung mit Pfeil 94"/>
          <p:cNvCxnSpPr>
            <a:stCxn id="90" idx="2"/>
            <a:endCxn id="92" idx="0"/>
          </p:cNvCxnSpPr>
          <p:nvPr/>
        </p:nvCxnSpPr>
        <p:spPr>
          <a:xfrm>
            <a:off x="6106470" y="3209259"/>
            <a:ext cx="0" cy="363757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5495804" y="2039285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providesClient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6212718" y="328498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14" name="Gruppieren 213"/>
          <p:cNvGrpSpPr/>
          <p:nvPr/>
        </p:nvGrpSpPr>
        <p:grpSpPr>
          <a:xfrm>
            <a:off x="6903180" y="2708920"/>
            <a:ext cx="1152128" cy="504056"/>
            <a:chOff x="6903180" y="2708920"/>
            <a:chExt cx="1152128" cy="504056"/>
          </a:xfrm>
        </p:grpSpPr>
        <p:sp>
          <p:nvSpPr>
            <p:cNvPr id="98" name="Rechteck 97"/>
            <p:cNvSpPr/>
            <p:nvPr/>
          </p:nvSpPr>
          <p:spPr>
            <a:xfrm>
              <a:off x="6903180" y="2708920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ProcducerInterface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Import Datafor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Curation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9" name="Gerade Verbindung 98"/>
            <p:cNvCxnSpPr/>
            <p:nvPr/>
          </p:nvCxnSpPr>
          <p:spPr>
            <a:xfrm>
              <a:off x="6903180" y="288870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uppieren 215"/>
          <p:cNvGrpSpPr/>
          <p:nvPr/>
        </p:nvGrpSpPr>
        <p:grpSpPr>
          <a:xfrm>
            <a:off x="6903180" y="3573016"/>
            <a:ext cx="1152128" cy="504056"/>
            <a:chOff x="6903180" y="3573016"/>
            <a:chExt cx="1152128" cy="504056"/>
          </a:xfrm>
        </p:grpSpPr>
        <p:sp>
          <p:nvSpPr>
            <p:cNvPr id="100" name="Rechteck 99"/>
            <p:cNvSpPr/>
            <p:nvPr/>
          </p:nvSpPr>
          <p:spPr>
            <a:xfrm>
              <a:off x="6903180" y="3573016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CVConsumertInterface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Import DataFor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Curation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1" name="Gerade Verbindung 100"/>
            <p:cNvCxnSpPr/>
            <p:nvPr/>
          </p:nvCxnSpPr>
          <p:spPr>
            <a:xfrm>
              <a:off x="6903180" y="3777564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Gerade Verbindung mit Pfeil 101"/>
          <p:cNvCxnSpPr>
            <a:stCxn id="98" idx="2"/>
            <a:endCxn id="100" idx="0"/>
          </p:cNvCxnSpPr>
          <p:nvPr/>
        </p:nvCxnSpPr>
        <p:spPr>
          <a:xfrm>
            <a:off x="7479244" y="3212976"/>
            <a:ext cx="0" cy="36004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7585492" y="328498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>
            <a:off x="7192756" y="2000159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ProducerInterface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17" name="Gruppieren 216"/>
          <p:cNvGrpSpPr/>
          <p:nvPr/>
        </p:nvGrpSpPr>
        <p:grpSpPr>
          <a:xfrm>
            <a:off x="6228184" y="4797152"/>
            <a:ext cx="1152128" cy="504056"/>
            <a:chOff x="6228184" y="4797152"/>
            <a:chExt cx="1152128" cy="504056"/>
          </a:xfrm>
        </p:grpSpPr>
        <p:sp>
          <p:nvSpPr>
            <p:cNvPr id="105" name="Rechteck 104"/>
            <p:cNvSpPr/>
            <p:nvPr/>
          </p:nvSpPr>
          <p:spPr>
            <a:xfrm>
              <a:off x="6228184" y="4797152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 Store </a:t>
              </a:r>
              <a:r>
                <a:rPr lang="de-AT" sz="1000">
                  <a:solidFill>
                    <a:schemeClr val="accent5">
                      <a:lumMod val="50000"/>
                    </a:schemeClr>
                  </a:solidFill>
                </a:rPr>
                <a:t>C</a:t>
              </a:r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ontroller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6" name="Gerade Verbindung 105"/>
            <p:cNvCxnSpPr/>
            <p:nvPr/>
          </p:nvCxnSpPr>
          <p:spPr>
            <a:xfrm>
              <a:off x="6228184" y="4982494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feld 124"/>
          <p:cNvSpPr txBox="1"/>
          <p:nvPr/>
        </p:nvSpPr>
        <p:spPr>
          <a:xfrm>
            <a:off x="5530406" y="4388205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providesServer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6" name="Textfeld 125"/>
          <p:cNvSpPr txBox="1"/>
          <p:nvPr/>
        </p:nvSpPr>
        <p:spPr>
          <a:xfrm>
            <a:off x="7282939" y="4391962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ConsumerInterface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34" name="Gruppieren 133"/>
          <p:cNvGrpSpPr/>
          <p:nvPr/>
        </p:nvGrpSpPr>
        <p:grpSpPr>
          <a:xfrm>
            <a:off x="3133724" y="3501008"/>
            <a:ext cx="1152128" cy="504056"/>
            <a:chOff x="6228184" y="745428"/>
            <a:chExt cx="1152128" cy="504056"/>
          </a:xfrm>
        </p:grpSpPr>
        <p:sp>
          <p:nvSpPr>
            <p:cNvPr id="135" name="Rechteck 134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Persistent Data</a:t>
              </a:r>
              <a:b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(raw)</a:t>
              </a:r>
              <a:endParaRPr lang="de-AT" sz="800"/>
            </a:p>
          </p:txBody>
        </p:sp>
        <p:cxnSp>
          <p:nvCxnSpPr>
            <p:cNvPr id="136" name="Gerade Verbindung 135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uppieren 210"/>
          <p:cNvGrpSpPr/>
          <p:nvPr/>
        </p:nvGrpSpPr>
        <p:grpSpPr>
          <a:xfrm>
            <a:off x="737506" y="3032175"/>
            <a:ext cx="1152128" cy="504056"/>
            <a:chOff x="737506" y="3032175"/>
            <a:chExt cx="1152128" cy="504056"/>
          </a:xfrm>
        </p:grpSpPr>
        <p:sp>
          <p:nvSpPr>
            <p:cNvPr id="108" name="Rechteck 107"/>
            <p:cNvSpPr/>
            <p:nvPr/>
          </p:nvSpPr>
          <p:spPr>
            <a:xfrm>
              <a:off x="737506" y="3032175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Communit</a:t>
              </a:r>
              <a:r>
                <a:rPr lang="de-AT" sz="1000" i="1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y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Curation Community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9" name="Gerade Verbindung 108"/>
            <p:cNvCxnSpPr/>
            <p:nvPr/>
          </p:nvCxnSpPr>
          <p:spPr>
            <a:xfrm>
              <a:off x="737506" y="3195467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pieren 109"/>
          <p:cNvGrpSpPr/>
          <p:nvPr/>
        </p:nvGrpSpPr>
        <p:grpSpPr>
          <a:xfrm>
            <a:off x="737506" y="4347595"/>
            <a:ext cx="1152128" cy="504056"/>
            <a:chOff x="3244927" y="1556792"/>
            <a:chExt cx="1152128" cy="504056"/>
          </a:xfrm>
        </p:grpSpPr>
        <p:sp>
          <p:nvSpPr>
            <p:cNvPr id="111" name="Rechteck 110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Role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Curator</a:t>
              </a:r>
            </a:p>
            <a:p>
              <a:pPr algn="ctr"/>
              <a:endParaRPr lang="de-AT"/>
            </a:p>
          </p:txBody>
        </p:sp>
        <p:cxnSp>
          <p:nvCxnSpPr>
            <p:cNvPr id="113" name="Gerade Verbindung 112"/>
            <p:cNvCxnSpPr/>
            <p:nvPr/>
          </p:nvCxnSpPr>
          <p:spPr>
            <a:xfrm>
              <a:off x="3244927" y="1773859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uppieren 113"/>
          <p:cNvGrpSpPr/>
          <p:nvPr/>
        </p:nvGrpSpPr>
        <p:grpSpPr>
          <a:xfrm>
            <a:off x="728521" y="5139683"/>
            <a:ext cx="1161113" cy="504056"/>
            <a:chOff x="3235942" y="1556792"/>
            <a:chExt cx="1161113" cy="504056"/>
          </a:xfrm>
        </p:grpSpPr>
        <p:sp>
          <p:nvSpPr>
            <p:cNvPr id="115" name="Rechteck 114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Storage</a:t>
              </a:r>
              <a:endParaRPr lang="de-AT"/>
            </a:p>
          </p:txBody>
        </p:sp>
        <p:cxnSp>
          <p:nvCxnSpPr>
            <p:cNvPr id="116" name="Gerade Verbindung 115"/>
            <p:cNvCxnSpPr/>
            <p:nvPr/>
          </p:nvCxnSpPr>
          <p:spPr>
            <a:xfrm>
              <a:off x="3235942" y="1803090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Gewinkelte Verbindung 121"/>
          <p:cNvCxnSpPr>
            <a:stCxn id="128" idx="1"/>
            <a:endCxn id="111" idx="1"/>
          </p:cNvCxnSpPr>
          <p:nvPr/>
        </p:nvCxnSpPr>
        <p:spPr>
          <a:xfrm rot="10800000" flipH="1" flipV="1">
            <a:off x="703276" y="1520787"/>
            <a:ext cx="34229" cy="3078835"/>
          </a:xfrm>
          <a:prstGeom prst="bentConnector3">
            <a:avLst>
              <a:gd name="adj1" fmla="val -667855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feld 126"/>
          <p:cNvSpPr txBox="1"/>
          <p:nvPr/>
        </p:nvSpPr>
        <p:spPr>
          <a:xfrm>
            <a:off x="1535608" y="4000329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433524" y="2591113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2" name="Gerade Verbindung mit Pfeil 131"/>
          <p:cNvCxnSpPr/>
          <p:nvPr/>
        </p:nvCxnSpPr>
        <p:spPr>
          <a:xfrm>
            <a:off x="1880649" y="4652054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feld 137"/>
          <p:cNvSpPr txBox="1"/>
          <p:nvPr/>
        </p:nvSpPr>
        <p:spPr>
          <a:xfrm>
            <a:off x="470241" y="364556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sPerformedBy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9" name="Gerade Verbindung mit Pfeil 138"/>
          <p:cNvCxnSpPr>
            <a:stCxn id="19" idx="2"/>
            <a:endCxn id="135" idx="0"/>
          </p:cNvCxnSpPr>
          <p:nvPr/>
        </p:nvCxnSpPr>
        <p:spPr>
          <a:xfrm>
            <a:off x="3709788" y="3068960"/>
            <a:ext cx="0" cy="43204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feld 139"/>
          <p:cNvSpPr txBox="1"/>
          <p:nvPr/>
        </p:nvSpPr>
        <p:spPr>
          <a:xfrm>
            <a:off x="2832975" y="3152704"/>
            <a:ext cx="910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createsObject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41" name="Gruppieren 140"/>
          <p:cNvGrpSpPr/>
          <p:nvPr/>
        </p:nvGrpSpPr>
        <p:grpSpPr>
          <a:xfrm>
            <a:off x="3121007" y="4437112"/>
            <a:ext cx="1164845" cy="504056"/>
            <a:chOff x="6196726" y="355047"/>
            <a:chExt cx="1164845" cy="504056"/>
          </a:xfrm>
        </p:grpSpPr>
        <p:sp>
          <p:nvSpPr>
            <p:cNvPr id="142" name="Rechteck 141"/>
            <p:cNvSpPr/>
            <p:nvPr/>
          </p:nvSpPr>
          <p:spPr>
            <a:xfrm>
              <a:off x="6209443" y="355047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Backup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/>
            </a:p>
          </p:txBody>
        </p:sp>
        <p:cxnSp>
          <p:nvCxnSpPr>
            <p:cNvPr id="143" name="Gerade Verbindung 142"/>
            <p:cNvCxnSpPr/>
            <p:nvPr/>
          </p:nvCxnSpPr>
          <p:spPr>
            <a:xfrm>
              <a:off x="6196726" y="551795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" name="Gerade Verbindung mit Pfeil 143"/>
          <p:cNvCxnSpPr>
            <a:stCxn id="135" idx="2"/>
            <a:endCxn id="142" idx="0"/>
          </p:cNvCxnSpPr>
          <p:nvPr/>
        </p:nvCxnSpPr>
        <p:spPr>
          <a:xfrm>
            <a:off x="3709788" y="4005064"/>
            <a:ext cx="0" cy="43204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feld 144"/>
          <p:cNvSpPr txBox="1"/>
          <p:nvPr/>
        </p:nvSpPr>
        <p:spPr>
          <a:xfrm>
            <a:off x="2930623" y="4077072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46" name="Gruppieren 145"/>
          <p:cNvGrpSpPr/>
          <p:nvPr/>
        </p:nvGrpSpPr>
        <p:grpSpPr>
          <a:xfrm>
            <a:off x="3121007" y="5445224"/>
            <a:ext cx="1162961" cy="504056"/>
            <a:chOff x="6228184" y="745428"/>
            <a:chExt cx="1162961" cy="504056"/>
          </a:xfrm>
        </p:grpSpPr>
        <p:sp>
          <p:nvSpPr>
            <p:cNvPr id="147" name="Rechteck 146"/>
            <p:cNvSpPr/>
            <p:nvPr/>
          </p:nvSpPr>
          <p:spPr>
            <a:xfrm>
              <a:off x="6239017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endParaRPr lang="de-AT" sz="80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3">
                      <a:lumMod val="50000"/>
                    </a:schemeClr>
                  </a:solidFill>
                </a:rPr>
                <a:t>Backup</a:t>
              </a:r>
              <a:endParaRPr lang="de-AT" sz="1000"/>
            </a:p>
          </p:txBody>
        </p:sp>
        <p:cxnSp>
          <p:nvCxnSpPr>
            <p:cNvPr id="148" name="Gerade Verbindung 147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9" name="Gerade Verbindung mit Pfeil 148"/>
          <p:cNvCxnSpPr>
            <a:stCxn id="142" idx="2"/>
            <a:endCxn id="147" idx="0"/>
          </p:cNvCxnSpPr>
          <p:nvPr/>
        </p:nvCxnSpPr>
        <p:spPr>
          <a:xfrm flipH="1">
            <a:off x="3707904" y="4941168"/>
            <a:ext cx="1884" cy="504056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/>
          <p:cNvSpPr txBox="1"/>
          <p:nvPr/>
        </p:nvSpPr>
        <p:spPr>
          <a:xfrm>
            <a:off x="2832975" y="5085513"/>
            <a:ext cx="910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createsObject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4" name="Gewinkelte Verbindung 33"/>
          <p:cNvCxnSpPr>
            <a:stCxn id="128" idx="3"/>
            <a:endCxn id="19" idx="1"/>
          </p:cNvCxnSpPr>
          <p:nvPr/>
        </p:nvCxnSpPr>
        <p:spPr>
          <a:xfrm>
            <a:off x="1855405" y="1520788"/>
            <a:ext cx="1278319" cy="1296144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Gruppieren 209"/>
          <p:cNvGrpSpPr/>
          <p:nvPr/>
        </p:nvGrpSpPr>
        <p:grpSpPr>
          <a:xfrm>
            <a:off x="1187624" y="1841963"/>
            <a:ext cx="1152128" cy="504056"/>
            <a:chOff x="1187624" y="1841963"/>
            <a:chExt cx="1152128" cy="504056"/>
          </a:xfrm>
        </p:grpSpPr>
        <p:sp>
          <p:nvSpPr>
            <p:cNvPr id="151" name="Rechteck 150"/>
            <p:cNvSpPr/>
            <p:nvPr/>
          </p:nvSpPr>
          <p:spPr>
            <a:xfrm>
              <a:off x="1187624" y="1841963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Data</a:t>
              </a: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Replication</a:t>
              </a: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52" name="Gerade Verbindung 151"/>
            <p:cNvCxnSpPr/>
            <p:nvPr/>
          </p:nvCxnSpPr>
          <p:spPr>
            <a:xfrm>
              <a:off x="1187624" y="2040407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Textfeld 160"/>
          <p:cNvSpPr txBox="1"/>
          <p:nvPr/>
        </p:nvSpPr>
        <p:spPr>
          <a:xfrm>
            <a:off x="1825282" y="6059152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Is</a:t>
            </a:r>
            <a:b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63" name="Gewinkelte Verbindung 162"/>
          <p:cNvCxnSpPr>
            <a:stCxn id="151" idx="3"/>
            <a:endCxn id="142" idx="1"/>
          </p:cNvCxnSpPr>
          <p:nvPr/>
        </p:nvCxnSpPr>
        <p:spPr>
          <a:xfrm>
            <a:off x="2339752" y="2093991"/>
            <a:ext cx="793972" cy="2595149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uppieren 164"/>
          <p:cNvGrpSpPr/>
          <p:nvPr/>
        </p:nvGrpSpPr>
        <p:grpSpPr>
          <a:xfrm>
            <a:off x="710551" y="5815536"/>
            <a:ext cx="1170098" cy="504056"/>
            <a:chOff x="3226957" y="1556792"/>
            <a:chExt cx="1170098" cy="504056"/>
          </a:xfrm>
        </p:grpSpPr>
        <p:sp>
          <p:nvSpPr>
            <p:cNvPr id="166" name="Rechteck 165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Storage</a:t>
              </a: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Administrator</a:t>
              </a:r>
              <a:endParaRPr lang="de-AT"/>
            </a:p>
          </p:txBody>
        </p:sp>
        <p:cxnSp>
          <p:nvCxnSpPr>
            <p:cNvPr id="167" name="Gerade Verbindung 166"/>
            <p:cNvCxnSpPr/>
            <p:nvPr/>
          </p:nvCxnSpPr>
          <p:spPr>
            <a:xfrm>
              <a:off x="3226957" y="1690536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1" name="Gewinkelte Verbindung 180"/>
          <p:cNvCxnSpPr>
            <a:stCxn id="108" idx="3"/>
            <a:endCxn id="166" idx="3"/>
          </p:cNvCxnSpPr>
          <p:nvPr/>
        </p:nvCxnSpPr>
        <p:spPr>
          <a:xfrm flipH="1">
            <a:off x="1880649" y="3284203"/>
            <a:ext cx="8985" cy="2783361"/>
          </a:xfrm>
          <a:prstGeom prst="bentConnector3">
            <a:avLst>
              <a:gd name="adj1" fmla="val -3019800"/>
            </a:avLst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winkelte Verbindung 184"/>
          <p:cNvCxnSpPr>
            <a:endCxn id="166" idx="3"/>
          </p:cNvCxnSpPr>
          <p:nvPr/>
        </p:nvCxnSpPr>
        <p:spPr>
          <a:xfrm rot="5400000">
            <a:off x="215221" y="4015040"/>
            <a:ext cx="3717952" cy="387096"/>
          </a:xfrm>
          <a:prstGeom prst="bentConnector2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mit Pfeil 186"/>
          <p:cNvCxnSpPr/>
          <p:nvPr/>
        </p:nvCxnSpPr>
        <p:spPr>
          <a:xfrm>
            <a:off x="1889634" y="5391711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winkelte Verbindung 193"/>
          <p:cNvCxnSpPr>
            <a:stCxn id="19" idx="3"/>
            <a:endCxn id="92" idx="1"/>
          </p:cNvCxnSpPr>
          <p:nvPr/>
        </p:nvCxnSpPr>
        <p:spPr>
          <a:xfrm>
            <a:off x="4285852" y="2816932"/>
            <a:ext cx="1244554" cy="1008112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winkelte Verbindung 194"/>
          <p:cNvCxnSpPr/>
          <p:nvPr/>
        </p:nvCxnSpPr>
        <p:spPr>
          <a:xfrm rot="16200000" flipH="1">
            <a:off x="6705490" y="2031392"/>
            <a:ext cx="3717" cy="1345927"/>
          </a:xfrm>
          <a:prstGeom prst="bentConnector3">
            <a:avLst>
              <a:gd name="adj1" fmla="val -7069761"/>
            </a:avLst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>
            <a:stCxn id="58" idx="2"/>
          </p:cNvCxnSpPr>
          <p:nvPr/>
        </p:nvCxnSpPr>
        <p:spPr>
          <a:xfrm>
            <a:off x="6751623" y="1961034"/>
            <a:ext cx="10520" cy="478361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winkelte Verbindung 198"/>
          <p:cNvCxnSpPr/>
          <p:nvPr/>
        </p:nvCxnSpPr>
        <p:spPr>
          <a:xfrm rot="16200000" flipH="1">
            <a:off x="6777498" y="3405968"/>
            <a:ext cx="3717" cy="1345927"/>
          </a:xfrm>
          <a:prstGeom prst="bentConnector3">
            <a:avLst>
              <a:gd name="adj1" fmla="val 9024025"/>
            </a:avLst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 Verbindung 199"/>
          <p:cNvCxnSpPr>
            <a:endCxn id="105" idx="0"/>
          </p:cNvCxnSpPr>
          <p:nvPr/>
        </p:nvCxnSpPr>
        <p:spPr>
          <a:xfrm>
            <a:off x="6804248" y="4403324"/>
            <a:ext cx="0" cy="393828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uppieren 208"/>
          <p:cNvGrpSpPr/>
          <p:nvPr/>
        </p:nvGrpSpPr>
        <p:grpSpPr>
          <a:xfrm>
            <a:off x="683568" y="1268760"/>
            <a:ext cx="1171837" cy="504056"/>
            <a:chOff x="658327" y="1324217"/>
            <a:chExt cx="1171837" cy="504056"/>
          </a:xfrm>
        </p:grpSpPr>
        <p:sp>
          <p:nvSpPr>
            <p:cNvPr id="128" name="Rechteck 127"/>
            <p:cNvSpPr/>
            <p:nvPr/>
          </p:nvSpPr>
          <p:spPr>
            <a:xfrm>
              <a:off x="678036" y="1324217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Data</a:t>
              </a:r>
            </a:p>
            <a:p>
              <a:pPr algn="ctr"/>
              <a:r>
                <a:rPr lang="de-AT" sz="1000" dirty="0" err="1" smtClean="0">
                  <a:solidFill>
                    <a:schemeClr val="accent2">
                      <a:lumMod val="75000"/>
                    </a:schemeClr>
                  </a:solidFill>
                </a:rPr>
                <a:t>Preservation</a:t>
              </a:r>
              <a:endParaRPr lang="de-AT" sz="10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08" name="Gerade Verbindung 207"/>
            <p:cNvCxnSpPr/>
            <p:nvPr/>
          </p:nvCxnSpPr>
          <p:spPr>
            <a:xfrm>
              <a:off x="658327" y="1540241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1" name="Gerade Verbindung 220"/>
          <p:cNvCxnSpPr/>
          <p:nvPr/>
        </p:nvCxnSpPr>
        <p:spPr>
          <a:xfrm flipV="1">
            <a:off x="1424348" y="2564904"/>
            <a:ext cx="0" cy="467271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Gerade Verbindung 230"/>
          <p:cNvCxnSpPr/>
          <p:nvPr/>
        </p:nvCxnSpPr>
        <p:spPr>
          <a:xfrm>
            <a:off x="947294" y="1756265"/>
            <a:ext cx="0" cy="80863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Gerade Verbindung 232"/>
          <p:cNvCxnSpPr/>
          <p:nvPr/>
        </p:nvCxnSpPr>
        <p:spPr>
          <a:xfrm>
            <a:off x="947294" y="2564904"/>
            <a:ext cx="816394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mit Pfeil 234"/>
          <p:cNvCxnSpPr>
            <a:endCxn id="151" idx="2"/>
          </p:cNvCxnSpPr>
          <p:nvPr/>
        </p:nvCxnSpPr>
        <p:spPr>
          <a:xfrm flipV="1">
            <a:off x="1763688" y="2346019"/>
            <a:ext cx="0" cy="218885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Gerade Verbindung mit Pfeil 239"/>
          <p:cNvCxnSpPr/>
          <p:nvPr/>
        </p:nvCxnSpPr>
        <p:spPr>
          <a:xfrm>
            <a:off x="1907825" y="5391711"/>
            <a:ext cx="359921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feld 250"/>
          <p:cNvSpPr txBox="1"/>
          <p:nvPr/>
        </p:nvSpPr>
        <p:spPr>
          <a:xfrm>
            <a:off x="2970193" y="3506815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12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cxnSp>
        <p:nvCxnSpPr>
          <p:cNvPr id="3" name="Gewinkelte Verbindung 2"/>
          <p:cNvCxnSpPr>
            <a:stCxn id="128" idx="3"/>
          </p:cNvCxnSpPr>
          <p:nvPr/>
        </p:nvCxnSpPr>
        <p:spPr>
          <a:xfrm>
            <a:off x="1855405" y="1520788"/>
            <a:ext cx="3684923" cy="1548172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2339752" y="1961034"/>
            <a:ext cx="1370036" cy="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endCxn id="92" idx="1"/>
          </p:cNvCxnSpPr>
          <p:nvPr/>
        </p:nvCxnSpPr>
        <p:spPr>
          <a:xfrm rot="16200000" flipH="1">
            <a:off x="4728868" y="3023505"/>
            <a:ext cx="987711" cy="615365"/>
          </a:xfrm>
          <a:prstGeom prst="bentConnector2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8569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7533">
        <p14:prism isContent="1"/>
      </p:transition>
    </mc:Choice>
    <mc:Fallback xmlns="">
      <p:transition spd="med" advTm="1675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0" grpId="0" animBg="1"/>
      <p:bldP spid="71" grpId="0" animBg="1"/>
      <p:bldP spid="72" grpId="0" animBg="1"/>
      <p:bldP spid="22" grpId="0"/>
      <p:bldP spid="22" grpId="1"/>
      <p:bldP spid="68" grpId="0"/>
      <p:bldP spid="68" grpId="1"/>
      <p:bldP spid="69" grpId="0" animBg="1"/>
      <p:bldP spid="76" grpId="0" animBg="1"/>
      <p:bldP spid="81" grpId="0"/>
      <p:bldP spid="82" grpId="0"/>
      <p:bldP spid="83" grpId="0"/>
      <p:bldP spid="87" grpId="0"/>
      <p:bldP spid="87" grpId="1"/>
      <p:bldP spid="96" grpId="0"/>
      <p:bldP spid="97" grpId="0"/>
      <p:bldP spid="103" grpId="0"/>
      <p:bldP spid="104" grpId="0"/>
      <p:bldP spid="125" grpId="0"/>
      <p:bldP spid="126" grpId="0"/>
      <p:bldP spid="127" grpId="0"/>
      <p:bldP spid="131" grpId="0"/>
      <p:bldP spid="138" grpId="0"/>
      <p:bldP spid="140" grpId="0"/>
      <p:bldP spid="140" grpId="1"/>
      <p:bldP spid="145" grpId="0"/>
      <p:bldP spid="145" grpId="1"/>
      <p:bldP spid="150" grpId="0"/>
      <p:bldP spid="150" grpId="1"/>
      <p:bldP spid="161" grpId="0"/>
      <p:bldP spid="2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73"/>
          <p:cNvSpPr/>
          <p:nvPr/>
        </p:nvSpPr>
        <p:spPr>
          <a:xfrm>
            <a:off x="4937342" y="898948"/>
            <a:ext cx="108012" cy="54206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43" name="Gerade Verbindung mit Pfeil 242"/>
          <p:cNvCxnSpPr/>
          <p:nvPr/>
        </p:nvCxnSpPr>
        <p:spPr>
          <a:xfrm flipV="1">
            <a:off x="4991348" y="3717032"/>
            <a:ext cx="1884908" cy="107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 Verbindung mit Pfeil 243"/>
          <p:cNvCxnSpPr/>
          <p:nvPr/>
        </p:nvCxnSpPr>
        <p:spPr>
          <a:xfrm>
            <a:off x="4991348" y="2836743"/>
            <a:ext cx="1898236" cy="1981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/>
          <p:cNvSpPr/>
          <p:nvPr/>
        </p:nvSpPr>
        <p:spPr>
          <a:xfrm>
            <a:off x="2616951" y="918992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1" name="Rechteck 70"/>
          <p:cNvSpPr/>
          <p:nvPr/>
        </p:nvSpPr>
        <p:spPr>
          <a:xfrm>
            <a:off x="2724963" y="918992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2" name="Rechteck 71"/>
          <p:cNvSpPr/>
          <p:nvPr/>
        </p:nvSpPr>
        <p:spPr>
          <a:xfrm>
            <a:off x="4829330" y="898948"/>
            <a:ext cx="108012" cy="542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2843808" y="329597"/>
            <a:ext cx="174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annotation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3275856" y="2423031"/>
            <a:ext cx="1152128" cy="504056"/>
            <a:chOff x="6228184" y="745428"/>
            <a:chExt cx="1152128" cy="504056"/>
          </a:xfrm>
        </p:grpSpPr>
        <p:sp>
          <p:nvSpPr>
            <p:cNvPr id="16" name="Rechteck 15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Concept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(local)</a:t>
              </a:r>
              <a:endParaRPr lang="de-AT" sz="800"/>
            </a:p>
          </p:txBody>
        </p:sp>
        <p:cxnSp>
          <p:nvCxnSpPr>
            <p:cNvPr id="17" name="Gerade Verbindung 16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3263139" y="3359135"/>
            <a:ext cx="1164845" cy="504056"/>
            <a:chOff x="6196726" y="355047"/>
            <a:chExt cx="1164845" cy="504056"/>
          </a:xfrm>
        </p:grpSpPr>
        <p:sp>
          <p:nvSpPr>
            <p:cNvPr id="19" name="Rechteck 18"/>
            <p:cNvSpPr/>
            <p:nvPr/>
          </p:nvSpPr>
          <p:spPr>
            <a:xfrm>
              <a:off x="6209443" y="355047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Annotate 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6196726" y="551795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Gerade Verbindung mit Pfeil 20"/>
          <p:cNvCxnSpPr>
            <a:stCxn id="16" idx="2"/>
            <a:endCxn id="19" idx="0"/>
          </p:cNvCxnSpPr>
          <p:nvPr/>
        </p:nvCxnSpPr>
        <p:spPr>
          <a:xfrm>
            <a:off x="3851920" y="2927087"/>
            <a:ext cx="0" cy="43204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860167" y="30200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12" name="Gruppieren 211"/>
          <p:cNvGrpSpPr/>
          <p:nvPr/>
        </p:nvGrpSpPr>
        <p:grpSpPr>
          <a:xfrm>
            <a:off x="6156176" y="1456978"/>
            <a:ext cx="1190893" cy="504056"/>
            <a:chOff x="6156176" y="1456978"/>
            <a:chExt cx="1190893" cy="504056"/>
          </a:xfrm>
        </p:grpSpPr>
        <p:sp>
          <p:nvSpPr>
            <p:cNvPr id="58" name="Rechteck 57"/>
            <p:cNvSpPr/>
            <p:nvPr/>
          </p:nvSpPr>
          <p:spPr>
            <a:xfrm>
              <a:off x="6156176" y="1456978"/>
              <a:ext cx="1190893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Annotation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Service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6186079" y="162880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feld 67"/>
          <p:cNvSpPr txBox="1"/>
          <p:nvPr/>
        </p:nvSpPr>
        <p:spPr>
          <a:xfrm>
            <a:off x="2014367" y="1210757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5" name="Gerade Verbindung mit Pfeil 74"/>
          <p:cNvCxnSpPr/>
          <p:nvPr/>
        </p:nvCxnSpPr>
        <p:spPr>
          <a:xfrm flipV="1">
            <a:off x="4991348" y="3030319"/>
            <a:ext cx="548980" cy="371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hteck 68"/>
          <p:cNvSpPr/>
          <p:nvPr/>
        </p:nvSpPr>
        <p:spPr>
          <a:xfrm>
            <a:off x="251520" y="908720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6" name="Rechteck 75"/>
          <p:cNvSpPr/>
          <p:nvPr/>
        </p:nvSpPr>
        <p:spPr>
          <a:xfrm>
            <a:off x="8424428" y="822322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1" name="Textfeld 80"/>
          <p:cNvSpPr txBox="1"/>
          <p:nvPr/>
        </p:nvSpPr>
        <p:spPr>
          <a:xfrm>
            <a:off x="622024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3048999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5576830" y="948104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4285852" y="1225103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smtClean="0"/>
              <a:t>IVActio</a:t>
            </a:r>
            <a:r>
              <a:rPr lang="de-AT" sz="1000" b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13" name="Gruppieren 212"/>
          <p:cNvGrpSpPr/>
          <p:nvPr/>
        </p:nvGrpSpPr>
        <p:grpSpPr>
          <a:xfrm>
            <a:off x="5530406" y="2705203"/>
            <a:ext cx="1152128" cy="504056"/>
            <a:chOff x="5530406" y="2705203"/>
            <a:chExt cx="1152128" cy="504056"/>
          </a:xfrm>
        </p:grpSpPr>
        <p:sp>
          <p:nvSpPr>
            <p:cNvPr id="90" name="Rechteck 89"/>
            <p:cNvSpPr/>
            <p:nvPr/>
          </p:nvSpPr>
          <p:spPr>
            <a:xfrm>
              <a:off x="5530406" y="2705203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ServerInterface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Annotate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1" name="Gerade Verbindung 90"/>
            <p:cNvCxnSpPr/>
            <p:nvPr/>
          </p:nvCxnSpPr>
          <p:spPr>
            <a:xfrm>
              <a:off x="5530406" y="2884983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uppieren 214"/>
          <p:cNvGrpSpPr/>
          <p:nvPr/>
        </p:nvGrpSpPr>
        <p:grpSpPr>
          <a:xfrm>
            <a:off x="5530406" y="3573016"/>
            <a:ext cx="1152128" cy="504056"/>
            <a:chOff x="5530406" y="3573016"/>
            <a:chExt cx="1152128" cy="504056"/>
          </a:xfrm>
        </p:grpSpPr>
        <p:sp>
          <p:nvSpPr>
            <p:cNvPr id="92" name="Rechteck 91"/>
            <p:cNvSpPr/>
            <p:nvPr/>
          </p:nvSpPr>
          <p:spPr>
            <a:xfrm>
              <a:off x="5530406" y="3573016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ServerClient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Annotate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3" name="Gerade Verbindung 92"/>
            <p:cNvCxnSpPr/>
            <p:nvPr/>
          </p:nvCxnSpPr>
          <p:spPr>
            <a:xfrm>
              <a:off x="5530406" y="3773847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Gerade Verbindung mit Pfeil 94"/>
          <p:cNvCxnSpPr>
            <a:stCxn id="90" idx="2"/>
            <a:endCxn id="92" idx="0"/>
          </p:cNvCxnSpPr>
          <p:nvPr/>
        </p:nvCxnSpPr>
        <p:spPr>
          <a:xfrm>
            <a:off x="6106470" y="3209259"/>
            <a:ext cx="0" cy="363757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5495804" y="2039285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providesServer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6212718" y="328498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14" name="Gruppieren 213"/>
          <p:cNvGrpSpPr/>
          <p:nvPr/>
        </p:nvGrpSpPr>
        <p:grpSpPr>
          <a:xfrm>
            <a:off x="6876256" y="2708920"/>
            <a:ext cx="1179052" cy="504056"/>
            <a:chOff x="6876256" y="2708920"/>
            <a:chExt cx="1179052" cy="504056"/>
          </a:xfrm>
        </p:grpSpPr>
        <p:sp>
          <p:nvSpPr>
            <p:cNvPr id="98" name="Rechteck 97"/>
            <p:cNvSpPr/>
            <p:nvPr/>
          </p:nvSpPr>
          <p:spPr>
            <a:xfrm>
              <a:off x="6876256" y="2708920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ClientInterface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Update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Records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99" name="Gerade Verbindung 98"/>
            <p:cNvCxnSpPr/>
            <p:nvPr/>
          </p:nvCxnSpPr>
          <p:spPr>
            <a:xfrm>
              <a:off x="6903180" y="288870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uppieren 215"/>
          <p:cNvGrpSpPr/>
          <p:nvPr/>
        </p:nvGrpSpPr>
        <p:grpSpPr>
          <a:xfrm>
            <a:off x="6876256" y="3573016"/>
            <a:ext cx="1152128" cy="504056"/>
            <a:chOff x="6876256" y="3573016"/>
            <a:chExt cx="1152128" cy="504056"/>
          </a:xfrm>
        </p:grpSpPr>
        <p:sp>
          <p:nvSpPr>
            <p:cNvPr id="100" name="Rechteck 99"/>
            <p:cNvSpPr/>
            <p:nvPr/>
          </p:nvSpPr>
          <p:spPr>
            <a:xfrm>
              <a:off x="6876256" y="3573016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CVServerInterface</a:t>
              </a:r>
            </a:p>
            <a:p>
              <a:pPr algn="ctr"/>
              <a:r>
                <a:rPr lang="de-AT" sz="1000">
                  <a:solidFill>
                    <a:schemeClr val="accent5">
                      <a:lumMod val="50000"/>
                    </a:schemeClr>
                  </a:solidFill>
                </a:rPr>
                <a:t>Update </a:t>
              </a:r>
            </a:p>
            <a:p>
              <a:pPr algn="ctr"/>
              <a:r>
                <a:rPr lang="de-AT" sz="1000">
                  <a:solidFill>
                    <a:schemeClr val="accent5">
                      <a:lumMod val="50000"/>
                    </a:schemeClr>
                  </a:solidFill>
                </a:rPr>
                <a:t>Records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1" name="Gerade Verbindung 100"/>
            <p:cNvCxnSpPr/>
            <p:nvPr/>
          </p:nvCxnSpPr>
          <p:spPr>
            <a:xfrm>
              <a:off x="6876256" y="3777564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Gerade Verbindung mit Pfeil 101"/>
          <p:cNvCxnSpPr>
            <a:stCxn id="98" idx="2"/>
            <a:endCxn id="100" idx="0"/>
          </p:cNvCxnSpPr>
          <p:nvPr/>
        </p:nvCxnSpPr>
        <p:spPr>
          <a:xfrm>
            <a:off x="7452320" y="3212976"/>
            <a:ext cx="0" cy="36004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7585492" y="328498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>
            <a:off x="7192756" y="2000159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ClientInterface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17" name="Gruppieren 216"/>
          <p:cNvGrpSpPr/>
          <p:nvPr/>
        </p:nvGrpSpPr>
        <p:grpSpPr>
          <a:xfrm>
            <a:off x="6876256" y="4764521"/>
            <a:ext cx="1152128" cy="504056"/>
            <a:chOff x="6228184" y="4710022"/>
            <a:chExt cx="1152128" cy="504056"/>
          </a:xfrm>
        </p:grpSpPr>
        <p:sp>
          <p:nvSpPr>
            <p:cNvPr id="105" name="Rechteck 104"/>
            <p:cNvSpPr/>
            <p:nvPr/>
          </p:nvSpPr>
          <p:spPr>
            <a:xfrm>
              <a:off x="6228184" y="4710022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 Store </a:t>
              </a:r>
              <a:r>
                <a:rPr lang="de-AT" sz="1000">
                  <a:solidFill>
                    <a:schemeClr val="accent5">
                      <a:lumMod val="50000"/>
                    </a:schemeClr>
                  </a:solidFill>
                </a:rPr>
                <a:t>C</a:t>
              </a:r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ontroller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6" name="Gerade Verbindung 105"/>
            <p:cNvCxnSpPr/>
            <p:nvPr/>
          </p:nvCxnSpPr>
          <p:spPr>
            <a:xfrm>
              <a:off x="6228184" y="4886669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feld 124"/>
          <p:cNvSpPr txBox="1"/>
          <p:nvPr/>
        </p:nvSpPr>
        <p:spPr>
          <a:xfrm>
            <a:off x="5225345" y="4251944"/>
            <a:ext cx="933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providesClient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6" name="Textfeld 125"/>
          <p:cNvSpPr txBox="1"/>
          <p:nvPr/>
        </p:nvSpPr>
        <p:spPr>
          <a:xfrm>
            <a:off x="7489061" y="422074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ServerInterface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34" name="Gruppieren 133"/>
          <p:cNvGrpSpPr/>
          <p:nvPr/>
        </p:nvGrpSpPr>
        <p:grpSpPr>
          <a:xfrm>
            <a:off x="3271977" y="4403501"/>
            <a:ext cx="1152128" cy="504056"/>
            <a:chOff x="6228184" y="745428"/>
            <a:chExt cx="1152128" cy="504056"/>
          </a:xfrm>
        </p:grpSpPr>
        <p:sp>
          <p:nvSpPr>
            <p:cNvPr id="135" name="Rechteck 134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Persistent Data</a:t>
              </a:r>
              <a:b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(annotated)</a:t>
              </a:r>
              <a:endParaRPr lang="de-AT" sz="800"/>
            </a:p>
          </p:txBody>
        </p:sp>
        <p:cxnSp>
          <p:nvCxnSpPr>
            <p:cNvPr id="136" name="Gerade Verbindung 135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uppieren 210"/>
          <p:cNvGrpSpPr/>
          <p:nvPr/>
        </p:nvGrpSpPr>
        <p:grpSpPr>
          <a:xfrm>
            <a:off x="737506" y="3032175"/>
            <a:ext cx="1152128" cy="504056"/>
            <a:chOff x="737506" y="3032175"/>
            <a:chExt cx="1152128" cy="504056"/>
          </a:xfrm>
        </p:grpSpPr>
        <p:sp>
          <p:nvSpPr>
            <p:cNvPr id="108" name="Rechteck 107"/>
            <p:cNvSpPr/>
            <p:nvPr/>
          </p:nvSpPr>
          <p:spPr>
            <a:xfrm>
              <a:off x="737506" y="3032175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Communit</a:t>
              </a:r>
              <a:r>
                <a:rPr lang="de-AT" sz="1000" i="1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y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Curation Community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9" name="Gerade Verbindung 108"/>
            <p:cNvCxnSpPr/>
            <p:nvPr/>
          </p:nvCxnSpPr>
          <p:spPr>
            <a:xfrm>
              <a:off x="737506" y="3195467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pieren 109"/>
          <p:cNvGrpSpPr/>
          <p:nvPr/>
        </p:nvGrpSpPr>
        <p:grpSpPr>
          <a:xfrm>
            <a:off x="737506" y="4347595"/>
            <a:ext cx="1152128" cy="504056"/>
            <a:chOff x="3244927" y="1556792"/>
            <a:chExt cx="1152128" cy="504056"/>
          </a:xfrm>
        </p:grpSpPr>
        <p:sp>
          <p:nvSpPr>
            <p:cNvPr id="111" name="Rechteck 110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Role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Curator</a:t>
              </a:r>
            </a:p>
            <a:p>
              <a:pPr algn="ctr"/>
              <a:endParaRPr lang="de-AT"/>
            </a:p>
          </p:txBody>
        </p:sp>
        <p:cxnSp>
          <p:nvCxnSpPr>
            <p:cNvPr id="113" name="Gerade Verbindung 112"/>
            <p:cNvCxnSpPr/>
            <p:nvPr/>
          </p:nvCxnSpPr>
          <p:spPr>
            <a:xfrm>
              <a:off x="3244927" y="1773859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uppieren 113"/>
          <p:cNvGrpSpPr/>
          <p:nvPr/>
        </p:nvGrpSpPr>
        <p:grpSpPr>
          <a:xfrm>
            <a:off x="728521" y="5139683"/>
            <a:ext cx="1161113" cy="504056"/>
            <a:chOff x="3235942" y="1556792"/>
            <a:chExt cx="1161113" cy="504056"/>
          </a:xfrm>
        </p:grpSpPr>
        <p:sp>
          <p:nvSpPr>
            <p:cNvPr id="115" name="Rechteck 114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Role</a:t>
              </a: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Storage</a:t>
              </a:r>
              <a:endParaRPr lang="de-AT"/>
            </a:p>
          </p:txBody>
        </p:sp>
        <p:cxnSp>
          <p:nvCxnSpPr>
            <p:cNvPr id="116" name="Gerade Verbindung 115"/>
            <p:cNvCxnSpPr/>
            <p:nvPr/>
          </p:nvCxnSpPr>
          <p:spPr>
            <a:xfrm>
              <a:off x="3235942" y="1803090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Gewinkelte Verbindung 121"/>
          <p:cNvCxnSpPr>
            <a:stCxn id="128" idx="1"/>
            <a:endCxn id="115" idx="1"/>
          </p:cNvCxnSpPr>
          <p:nvPr/>
        </p:nvCxnSpPr>
        <p:spPr>
          <a:xfrm rot="10800000" flipV="1">
            <a:off x="737506" y="1689921"/>
            <a:ext cx="33846" cy="3701789"/>
          </a:xfrm>
          <a:prstGeom prst="bentConnector3">
            <a:avLst>
              <a:gd name="adj1" fmla="val 876408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feld 126"/>
          <p:cNvSpPr txBox="1"/>
          <p:nvPr/>
        </p:nvSpPr>
        <p:spPr>
          <a:xfrm>
            <a:off x="1535608" y="4000329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1424348" y="2462699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2" name="Gerade Verbindung mit Pfeil 131"/>
          <p:cNvCxnSpPr/>
          <p:nvPr/>
        </p:nvCxnSpPr>
        <p:spPr>
          <a:xfrm>
            <a:off x="1880649" y="4652054"/>
            <a:ext cx="280905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feld 137"/>
          <p:cNvSpPr txBox="1"/>
          <p:nvPr/>
        </p:nvSpPr>
        <p:spPr>
          <a:xfrm>
            <a:off x="442785" y="364556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sPerformedBy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9" name="Gerade Verbindung mit Pfeil 138"/>
          <p:cNvCxnSpPr>
            <a:stCxn id="19" idx="2"/>
            <a:endCxn id="135" idx="0"/>
          </p:cNvCxnSpPr>
          <p:nvPr/>
        </p:nvCxnSpPr>
        <p:spPr>
          <a:xfrm flipH="1">
            <a:off x="3848041" y="3863191"/>
            <a:ext cx="3879" cy="540310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feld 139"/>
          <p:cNvSpPr txBox="1"/>
          <p:nvPr/>
        </p:nvSpPr>
        <p:spPr>
          <a:xfrm>
            <a:off x="2885291" y="3933291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3">
                    <a:lumMod val="50000"/>
                  </a:schemeClr>
                </a:solidFill>
              </a:rPr>
              <a:t>m</a:t>
            </a:r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odifies</a:t>
            </a:r>
            <a:b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StateInto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4" name="Gewinkelte Verbindung 33"/>
          <p:cNvCxnSpPr>
            <a:stCxn id="128" idx="3"/>
            <a:endCxn id="19" idx="1"/>
          </p:cNvCxnSpPr>
          <p:nvPr/>
        </p:nvCxnSpPr>
        <p:spPr>
          <a:xfrm>
            <a:off x="1923480" y="1689922"/>
            <a:ext cx="1352376" cy="1921241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winkelte Verbindung 180"/>
          <p:cNvCxnSpPr>
            <a:stCxn id="108" idx="3"/>
            <a:endCxn id="115" idx="3"/>
          </p:cNvCxnSpPr>
          <p:nvPr/>
        </p:nvCxnSpPr>
        <p:spPr>
          <a:xfrm>
            <a:off x="1889634" y="3284203"/>
            <a:ext cx="12700" cy="2107508"/>
          </a:xfrm>
          <a:prstGeom prst="bentConnector3">
            <a:avLst>
              <a:gd name="adj1" fmla="val 2136449"/>
            </a:avLst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Gerade Verbindung mit Pfeil 189"/>
          <p:cNvCxnSpPr/>
          <p:nvPr/>
        </p:nvCxnSpPr>
        <p:spPr>
          <a:xfrm>
            <a:off x="470241" y="4588260"/>
            <a:ext cx="267265" cy="3757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winkelte Verbindung 193"/>
          <p:cNvCxnSpPr>
            <a:stCxn id="19" idx="3"/>
            <a:endCxn id="92" idx="1"/>
          </p:cNvCxnSpPr>
          <p:nvPr/>
        </p:nvCxnSpPr>
        <p:spPr>
          <a:xfrm>
            <a:off x="4427984" y="3611163"/>
            <a:ext cx="1102422" cy="213881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winkelte Verbindung 194"/>
          <p:cNvCxnSpPr/>
          <p:nvPr/>
        </p:nvCxnSpPr>
        <p:spPr>
          <a:xfrm rot="16200000" flipH="1">
            <a:off x="6705490" y="2031392"/>
            <a:ext cx="3717" cy="1345927"/>
          </a:xfrm>
          <a:prstGeom prst="bentConnector3">
            <a:avLst>
              <a:gd name="adj1" fmla="val -7069761"/>
            </a:avLst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>
            <a:stCxn id="58" idx="2"/>
          </p:cNvCxnSpPr>
          <p:nvPr/>
        </p:nvCxnSpPr>
        <p:spPr>
          <a:xfrm>
            <a:off x="6751623" y="1961034"/>
            <a:ext cx="10520" cy="478361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 Verbindung 199"/>
          <p:cNvCxnSpPr>
            <a:stCxn id="100" idx="2"/>
            <a:endCxn id="105" idx="0"/>
          </p:cNvCxnSpPr>
          <p:nvPr/>
        </p:nvCxnSpPr>
        <p:spPr>
          <a:xfrm>
            <a:off x="7452320" y="4077072"/>
            <a:ext cx="0" cy="68744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uppieren 208"/>
          <p:cNvGrpSpPr/>
          <p:nvPr/>
        </p:nvGrpSpPr>
        <p:grpSpPr>
          <a:xfrm>
            <a:off x="771352" y="1437894"/>
            <a:ext cx="1153486" cy="504056"/>
            <a:chOff x="678036" y="1324217"/>
            <a:chExt cx="1153486" cy="504056"/>
          </a:xfrm>
        </p:grpSpPr>
        <p:sp>
          <p:nvSpPr>
            <p:cNvPr id="128" name="Rechteck 127"/>
            <p:cNvSpPr/>
            <p:nvPr/>
          </p:nvSpPr>
          <p:spPr>
            <a:xfrm>
              <a:off x="678036" y="1324217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Data</a:t>
              </a:r>
            </a:p>
            <a:p>
              <a:pPr algn="ctr"/>
              <a:r>
                <a:rPr lang="de-AT" sz="1000" dirty="0" err="1" smtClean="0">
                  <a:solidFill>
                    <a:schemeClr val="accent2">
                      <a:lumMod val="75000"/>
                    </a:schemeClr>
                  </a:solidFill>
                </a:rPr>
                <a:t>Preservation</a:t>
              </a:r>
              <a:endParaRPr lang="de-AT" sz="10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08" name="Gerade Verbindung 207"/>
            <p:cNvCxnSpPr/>
            <p:nvPr/>
          </p:nvCxnSpPr>
          <p:spPr>
            <a:xfrm>
              <a:off x="679394" y="1515123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1" name="Gerade Verbindung 220"/>
          <p:cNvCxnSpPr/>
          <p:nvPr/>
        </p:nvCxnSpPr>
        <p:spPr>
          <a:xfrm flipH="1" flipV="1">
            <a:off x="1331640" y="1941950"/>
            <a:ext cx="679" cy="1090226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feld 250"/>
          <p:cNvSpPr txBox="1"/>
          <p:nvPr/>
        </p:nvSpPr>
        <p:spPr>
          <a:xfrm>
            <a:off x="3076371" y="5016549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13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grpSp>
        <p:nvGrpSpPr>
          <p:cNvPr id="117" name="Gruppieren 116"/>
          <p:cNvGrpSpPr/>
          <p:nvPr/>
        </p:nvGrpSpPr>
        <p:grpSpPr>
          <a:xfrm>
            <a:off x="5508104" y="4764521"/>
            <a:ext cx="1167407" cy="504056"/>
            <a:chOff x="6228184" y="4824100"/>
            <a:chExt cx="1167407" cy="504056"/>
          </a:xfrm>
        </p:grpSpPr>
        <p:sp>
          <p:nvSpPr>
            <p:cNvPr id="118" name="Rechteck 117"/>
            <p:cNvSpPr/>
            <p:nvPr/>
          </p:nvSpPr>
          <p:spPr>
            <a:xfrm>
              <a:off x="6243463" y="4824100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 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Broker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19" name="Gerade Verbindung 118"/>
            <p:cNvCxnSpPr/>
            <p:nvPr/>
          </p:nvCxnSpPr>
          <p:spPr>
            <a:xfrm>
              <a:off x="6228184" y="5009589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3" name="Gerade Verbindung 122"/>
          <p:cNvCxnSpPr/>
          <p:nvPr/>
        </p:nvCxnSpPr>
        <p:spPr>
          <a:xfrm>
            <a:off x="6106470" y="4077071"/>
            <a:ext cx="0" cy="68744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uppieren 128"/>
          <p:cNvGrpSpPr/>
          <p:nvPr/>
        </p:nvGrpSpPr>
        <p:grpSpPr>
          <a:xfrm>
            <a:off x="3275856" y="1484784"/>
            <a:ext cx="1152128" cy="504056"/>
            <a:chOff x="6228184" y="745428"/>
            <a:chExt cx="1152128" cy="504056"/>
          </a:xfrm>
        </p:grpSpPr>
        <p:sp>
          <p:nvSpPr>
            <p:cNvPr id="130" name="Rechteck 129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Conceptual Model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(local)</a:t>
              </a:r>
              <a:endParaRPr lang="de-AT" sz="800"/>
            </a:p>
          </p:txBody>
        </p:sp>
        <p:cxnSp>
          <p:nvCxnSpPr>
            <p:cNvPr id="133" name="Gerade Verbindung 132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Gerade Verbindung mit Pfeil 136"/>
          <p:cNvCxnSpPr>
            <a:endCxn id="16" idx="0"/>
          </p:cNvCxnSpPr>
          <p:nvPr/>
        </p:nvCxnSpPr>
        <p:spPr>
          <a:xfrm>
            <a:off x="3851920" y="1988840"/>
            <a:ext cx="0" cy="434191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feld 152"/>
          <p:cNvSpPr txBox="1"/>
          <p:nvPr/>
        </p:nvSpPr>
        <p:spPr>
          <a:xfrm>
            <a:off x="2975132" y="2082824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isPartOf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26" name="Gerade Verbindung 225"/>
          <p:cNvCxnSpPr/>
          <p:nvPr/>
        </p:nvCxnSpPr>
        <p:spPr>
          <a:xfrm flipV="1">
            <a:off x="4979195" y="2816932"/>
            <a:ext cx="0" cy="10081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winkelte Verbindung 2"/>
          <p:cNvCxnSpPr>
            <a:stCxn id="128" idx="3"/>
          </p:cNvCxnSpPr>
          <p:nvPr/>
        </p:nvCxnSpPr>
        <p:spPr>
          <a:xfrm>
            <a:off x="1923480" y="1689922"/>
            <a:ext cx="3067868" cy="1718172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endCxn id="92" idx="1"/>
          </p:cNvCxnSpPr>
          <p:nvPr/>
        </p:nvCxnSpPr>
        <p:spPr>
          <a:xfrm>
            <a:off x="4979195" y="3825044"/>
            <a:ext cx="551211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1618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8819">
        <p14:prism isContent="1"/>
      </p:transition>
    </mc:Choice>
    <mc:Fallback xmlns="">
      <p:transition spd="med" advTm="1688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5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1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0" grpId="0" animBg="1"/>
      <p:bldP spid="71" grpId="0" animBg="1"/>
      <p:bldP spid="72" grpId="0" animBg="1"/>
      <p:bldP spid="22" grpId="0"/>
      <p:bldP spid="22" grpId="1"/>
      <p:bldP spid="68" grpId="0"/>
      <p:bldP spid="68" grpId="1"/>
      <p:bldP spid="69" grpId="0" animBg="1"/>
      <p:bldP spid="76" grpId="0" animBg="1"/>
      <p:bldP spid="81" grpId="0"/>
      <p:bldP spid="82" grpId="0"/>
      <p:bldP spid="83" grpId="0"/>
      <p:bldP spid="87" grpId="0"/>
      <p:bldP spid="87" grpId="1"/>
      <p:bldP spid="96" grpId="0"/>
      <p:bldP spid="97" grpId="0"/>
      <p:bldP spid="103" grpId="0"/>
      <p:bldP spid="104" grpId="0"/>
      <p:bldP spid="125" grpId="0"/>
      <p:bldP spid="126" grpId="0"/>
      <p:bldP spid="127" grpId="0"/>
      <p:bldP spid="131" grpId="0"/>
      <p:bldP spid="138" grpId="0"/>
      <p:bldP spid="140" grpId="0"/>
      <p:bldP spid="140" grpId="1"/>
      <p:bldP spid="251" grpId="0"/>
      <p:bldP spid="153" grpId="0"/>
      <p:bldP spid="15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73"/>
          <p:cNvSpPr/>
          <p:nvPr/>
        </p:nvSpPr>
        <p:spPr>
          <a:xfrm>
            <a:off x="5544108" y="898948"/>
            <a:ext cx="108012" cy="54206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0" name="Rechteck 69"/>
          <p:cNvSpPr/>
          <p:nvPr/>
        </p:nvSpPr>
        <p:spPr>
          <a:xfrm>
            <a:off x="2195736" y="918992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1" name="Rechteck 70"/>
          <p:cNvSpPr/>
          <p:nvPr/>
        </p:nvSpPr>
        <p:spPr>
          <a:xfrm>
            <a:off x="2303748" y="918992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2" name="Rechteck 71"/>
          <p:cNvSpPr/>
          <p:nvPr/>
        </p:nvSpPr>
        <p:spPr>
          <a:xfrm>
            <a:off x="5436096" y="898948"/>
            <a:ext cx="108012" cy="542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2843808" y="329597"/>
            <a:ext cx="1240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query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2696512" y="1628800"/>
            <a:ext cx="1152128" cy="504056"/>
            <a:chOff x="6228184" y="745428"/>
            <a:chExt cx="1152128" cy="504056"/>
          </a:xfrm>
        </p:grpSpPr>
        <p:sp>
          <p:nvSpPr>
            <p:cNvPr id="16" name="Rechteck 15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>
                  <a:solidFill>
                    <a:schemeClr val="accent3">
                      <a:lumMod val="50000"/>
                    </a:schemeClr>
                  </a:solidFill>
                </a:rPr>
                <a:t>M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etadata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(published)</a:t>
              </a:r>
              <a:endParaRPr lang="de-AT" sz="800"/>
            </a:p>
          </p:txBody>
        </p:sp>
        <p:cxnSp>
          <p:nvCxnSpPr>
            <p:cNvPr id="17" name="Gerade Verbindung 16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ieren 42"/>
          <p:cNvGrpSpPr/>
          <p:nvPr/>
        </p:nvGrpSpPr>
        <p:grpSpPr>
          <a:xfrm>
            <a:off x="2696512" y="2546141"/>
            <a:ext cx="1155408" cy="504056"/>
            <a:chOff x="2696512" y="2546141"/>
            <a:chExt cx="1155408" cy="504056"/>
          </a:xfrm>
        </p:grpSpPr>
        <p:sp>
          <p:nvSpPr>
            <p:cNvPr id="19" name="Rechteck 18"/>
            <p:cNvSpPr/>
            <p:nvPr/>
          </p:nvSpPr>
          <p:spPr>
            <a:xfrm>
              <a:off x="2699792" y="2546141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Query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Metadata</a:t>
              </a:r>
            </a:p>
            <a:p>
              <a:pPr algn="ctr"/>
              <a:endParaRPr lang="de-AT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2696512" y="2780928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Gerade Verbindung mit Pfeil 20"/>
          <p:cNvCxnSpPr>
            <a:stCxn id="16" idx="2"/>
            <a:endCxn id="19" idx="0"/>
          </p:cNvCxnSpPr>
          <p:nvPr/>
        </p:nvCxnSpPr>
        <p:spPr>
          <a:xfrm>
            <a:off x="3272576" y="2132856"/>
            <a:ext cx="3280" cy="413285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494775" y="2217988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12" name="Gruppieren 211"/>
          <p:cNvGrpSpPr/>
          <p:nvPr/>
        </p:nvGrpSpPr>
        <p:grpSpPr>
          <a:xfrm>
            <a:off x="6333435" y="1296566"/>
            <a:ext cx="1190893" cy="404242"/>
            <a:chOff x="6180584" y="1132498"/>
            <a:chExt cx="1190893" cy="504056"/>
          </a:xfrm>
        </p:grpSpPr>
        <p:sp>
          <p:nvSpPr>
            <p:cNvPr id="58" name="Rechteck 57"/>
            <p:cNvSpPr/>
            <p:nvPr/>
          </p:nvSpPr>
          <p:spPr>
            <a:xfrm>
              <a:off x="6180584" y="1132498"/>
              <a:ext cx="1190893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Virtual Laboratory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6219349" y="1384526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feld 67"/>
          <p:cNvSpPr txBox="1"/>
          <p:nvPr/>
        </p:nvSpPr>
        <p:spPr>
          <a:xfrm>
            <a:off x="2014367" y="1210757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251520" y="908720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6" name="Rechteck 75"/>
          <p:cNvSpPr/>
          <p:nvPr/>
        </p:nvSpPr>
        <p:spPr>
          <a:xfrm>
            <a:off x="8568444" y="822322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1" name="Textfeld 80"/>
          <p:cNvSpPr txBox="1"/>
          <p:nvPr/>
        </p:nvSpPr>
        <p:spPr>
          <a:xfrm>
            <a:off x="622024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3048999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6000482" y="931012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4882797" y="2166897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smtClean="0"/>
              <a:t>IVActio</a:t>
            </a:r>
            <a:r>
              <a:rPr lang="de-AT" sz="1000" b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11" name="Gruppieren 210"/>
          <p:cNvGrpSpPr/>
          <p:nvPr/>
        </p:nvGrpSpPr>
        <p:grpSpPr>
          <a:xfrm>
            <a:off x="737506" y="3032175"/>
            <a:ext cx="1152128" cy="504056"/>
            <a:chOff x="737506" y="3032175"/>
            <a:chExt cx="1152128" cy="504056"/>
          </a:xfrm>
        </p:grpSpPr>
        <p:sp>
          <p:nvSpPr>
            <p:cNvPr id="108" name="Rechteck 107"/>
            <p:cNvSpPr/>
            <p:nvPr/>
          </p:nvSpPr>
          <p:spPr>
            <a:xfrm>
              <a:off x="737506" y="3032175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Communit</a:t>
              </a:r>
              <a:r>
                <a:rPr lang="de-AT" sz="1000" i="1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y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Publication</a:t>
              </a: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Community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09" name="Gerade Verbindung 108"/>
            <p:cNvCxnSpPr/>
            <p:nvPr/>
          </p:nvCxnSpPr>
          <p:spPr>
            <a:xfrm>
              <a:off x="737506" y="3195467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pieren 109"/>
          <p:cNvGrpSpPr/>
          <p:nvPr/>
        </p:nvGrpSpPr>
        <p:grpSpPr>
          <a:xfrm>
            <a:off x="737506" y="4347595"/>
            <a:ext cx="1152128" cy="504056"/>
            <a:chOff x="3244927" y="1556792"/>
            <a:chExt cx="1152128" cy="504056"/>
          </a:xfrm>
        </p:grpSpPr>
        <p:sp>
          <p:nvSpPr>
            <p:cNvPr id="111" name="Rechteck 110"/>
            <p:cNvSpPr/>
            <p:nvPr/>
          </p:nvSpPr>
          <p:spPr>
            <a:xfrm>
              <a:off x="3244927" y="1556792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Role</a:t>
              </a:r>
              <a:endParaRPr lang="de-AT" sz="10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200" i="1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smtClean="0">
                  <a:solidFill>
                    <a:schemeClr val="accent2">
                      <a:lumMod val="75000"/>
                    </a:schemeClr>
                  </a:solidFill>
                </a:rPr>
                <a:t>Data Consumer</a:t>
              </a:r>
            </a:p>
            <a:p>
              <a:pPr algn="ctr"/>
              <a:endParaRPr lang="de-AT"/>
            </a:p>
          </p:txBody>
        </p:sp>
        <p:cxnSp>
          <p:nvCxnSpPr>
            <p:cNvPr id="113" name="Gerade Verbindung 112"/>
            <p:cNvCxnSpPr/>
            <p:nvPr/>
          </p:nvCxnSpPr>
          <p:spPr>
            <a:xfrm>
              <a:off x="3244927" y="1773859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Gewinkelte Verbindung 121"/>
          <p:cNvCxnSpPr>
            <a:stCxn id="128" idx="1"/>
            <a:endCxn id="111" idx="1"/>
          </p:cNvCxnSpPr>
          <p:nvPr/>
        </p:nvCxnSpPr>
        <p:spPr>
          <a:xfrm rot="10800000" flipV="1">
            <a:off x="737506" y="1689921"/>
            <a:ext cx="33846" cy="2909701"/>
          </a:xfrm>
          <a:prstGeom prst="bentConnector3">
            <a:avLst>
              <a:gd name="adj1" fmla="val 775412"/>
            </a:avLst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feld 126"/>
          <p:cNvSpPr txBox="1"/>
          <p:nvPr/>
        </p:nvSpPr>
        <p:spPr>
          <a:xfrm>
            <a:off x="1535608" y="4000329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1331640" y="2420888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8" name="Textfeld 137"/>
          <p:cNvSpPr txBox="1"/>
          <p:nvPr/>
        </p:nvSpPr>
        <p:spPr>
          <a:xfrm>
            <a:off x="442785" y="364556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sPerformedBy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0" name="Textfeld 139"/>
          <p:cNvSpPr txBox="1"/>
          <p:nvPr/>
        </p:nvSpPr>
        <p:spPr>
          <a:xfrm>
            <a:off x="3563888" y="3501008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err="1" smtClean="0">
                <a:solidFill>
                  <a:schemeClr val="accent3">
                    <a:lumMod val="50000"/>
                  </a:schemeClr>
                </a:solidFill>
              </a:rPr>
              <a:t>precedes</a:t>
            </a:r>
            <a:endParaRPr lang="de-AT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4" name="Gewinkelte Verbindung 33"/>
          <p:cNvCxnSpPr>
            <a:stCxn id="128" idx="3"/>
            <a:endCxn id="19" idx="1"/>
          </p:cNvCxnSpPr>
          <p:nvPr/>
        </p:nvCxnSpPr>
        <p:spPr>
          <a:xfrm>
            <a:off x="1923480" y="1689922"/>
            <a:ext cx="776312" cy="1108247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winkelte Verbindung 180"/>
          <p:cNvCxnSpPr>
            <a:stCxn id="108" idx="3"/>
            <a:endCxn id="111" idx="3"/>
          </p:cNvCxnSpPr>
          <p:nvPr/>
        </p:nvCxnSpPr>
        <p:spPr>
          <a:xfrm>
            <a:off x="1889634" y="3284203"/>
            <a:ext cx="12700" cy="131542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uppieren 208"/>
          <p:cNvGrpSpPr/>
          <p:nvPr/>
        </p:nvGrpSpPr>
        <p:grpSpPr>
          <a:xfrm>
            <a:off x="771352" y="1437894"/>
            <a:ext cx="1153486" cy="504056"/>
            <a:chOff x="678036" y="1324217"/>
            <a:chExt cx="1153486" cy="504056"/>
          </a:xfrm>
        </p:grpSpPr>
        <p:sp>
          <p:nvSpPr>
            <p:cNvPr id="128" name="Rechteck 127"/>
            <p:cNvSpPr/>
            <p:nvPr/>
          </p:nvSpPr>
          <p:spPr>
            <a:xfrm>
              <a:off x="678036" y="1324217"/>
              <a:ext cx="115212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dirty="0" smtClean="0"/>
            </a:p>
            <a:p>
              <a:pPr algn="ctr"/>
              <a:endParaRPr lang="de-AT" sz="1000" dirty="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dirty="0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SV </a:t>
              </a:r>
              <a:r>
                <a:rPr lang="de-AT" sz="1000" i="1" dirty="0" err="1" smtClean="0">
                  <a:solidFill>
                    <a:schemeClr val="accent2">
                      <a:lumMod val="75000"/>
                    </a:schemeClr>
                  </a:solidFill>
                  <a:latin typeface="Aparajita" pitchFamily="34" charset="0"/>
                  <a:cs typeface="Aparajita" pitchFamily="34" charset="0"/>
                </a:rPr>
                <a:t>Behaviour</a:t>
              </a:r>
              <a:endParaRPr lang="de-AT" sz="1000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Data</a:t>
              </a:r>
            </a:p>
            <a:p>
              <a:pPr algn="ctr"/>
              <a:r>
                <a:rPr lang="de-AT" sz="1000" dirty="0" smtClean="0">
                  <a:solidFill>
                    <a:schemeClr val="accent2">
                      <a:lumMod val="75000"/>
                    </a:schemeClr>
                  </a:solidFill>
                </a:rPr>
                <a:t>Discovery Access</a:t>
              </a:r>
            </a:p>
            <a:p>
              <a:pPr algn="ctr"/>
              <a:endParaRPr lang="de-AT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08" name="Gerade Verbindung 207"/>
            <p:cNvCxnSpPr/>
            <p:nvPr/>
          </p:nvCxnSpPr>
          <p:spPr>
            <a:xfrm>
              <a:off x="679394" y="1515123"/>
              <a:ext cx="115212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1" name="Gerade Verbindung 220"/>
          <p:cNvCxnSpPr/>
          <p:nvPr/>
        </p:nvCxnSpPr>
        <p:spPr>
          <a:xfrm flipH="1" flipV="1">
            <a:off x="1331640" y="1941950"/>
            <a:ext cx="679" cy="1090226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feld 250"/>
          <p:cNvSpPr txBox="1"/>
          <p:nvPr/>
        </p:nvSpPr>
        <p:spPr>
          <a:xfrm>
            <a:off x="3040384" y="3818802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14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grpSp>
        <p:nvGrpSpPr>
          <p:cNvPr id="117" name="Gruppieren 116"/>
          <p:cNvGrpSpPr/>
          <p:nvPr/>
        </p:nvGrpSpPr>
        <p:grpSpPr>
          <a:xfrm>
            <a:off x="6300192" y="5295175"/>
            <a:ext cx="1464522" cy="391714"/>
            <a:chOff x="6807380" y="3772281"/>
            <a:chExt cx="1163586" cy="504056"/>
          </a:xfrm>
        </p:grpSpPr>
        <p:sp>
          <p:nvSpPr>
            <p:cNvPr id="118" name="Rechteck 117"/>
            <p:cNvSpPr/>
            <p:nvPr/>
          </p:nvSpPr>
          <p:spPr>
            <a:xfrm>
              <a:off x="6818838" y="3772281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 Store Controller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19" name="Gerade Verbindung 118"/>
            <p:cNvCxnSpPr/>
            <p:nvPr/>
          </p:nvCxnSpPr>
          <p:spPr>
            <a:xfrm>
              <a:off x="6807380" y="4005273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uppieren 146"/>
          <p:cNvGrpSpPr/>
          <p:nvPr/>
        </p:nvGrpSpPr>
        <p:grpSpPr>
          <a:xfrm>
            <a:off x="6372200" y="2436677"/>
            <a:ext cx="1164352" cy="354233"/>
            <a:chOff x="6857916" y="2590521"/>
            <a:chExt cx="1164352" cy="504056"/>
          </a:xfrm>
        </p:grpSpPr>
        <p:sp>
          <p:nvSpPr>
            <p:cNvPr id="148" name="Rechteck 147"/>
            <p:cNvSpPr/>
            <p:nvPr/>
          </p:nvSpPr>
          <p:spPr>
            <a:xfrm>
              <a:off x="6857916" y="2590521"/>
              <a:ext cx="1152128" cy="50405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Data Broker</a:t>
              </a: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49" name="Gerade Verbindung 148"/>
            <p:cNvCxnSpPr/>
            <p:nvPr/>
          </p:nvCxnSpPr>
          <p:spPr>
            <a:xfrm>
              <a:off x="6870140" y="2816932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3" name="Gerade Verbindung mit Pfeil 152"/>
          <p:cNvCxnSpPr/>
          <p:nvPr/>
        </p:nvCxnSpPr>
        <p:spPr>
          <a:xfrm>
            <a:off x="6948264" y="2204864"/>
            <a:ext cx="0" cy="246221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mit Pfeil 153"/>
          <p:cNvCxnSpPr/>
          <p:nvPr/>
        </p:nvCxnSpPr>
        <p:spPr>
          <a:xfrm flipH="1">
            <a:off x="6948263" y="1709449"/>
            <a:ext cx="2" cy="171379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feld 156"/>
          <p:cNvSpPr txBox="1"/>
          <p:nvPr/>
        </p:nvSpPr>
        <p:spPr>
          <a:xfrm>
            <a:off x="7268628" y="1886635"/>
            <a:ext cx="8819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Data Request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72" name="Gerade Verbindung mit Pfeil 171"/>
          <p:cNvCxnSpPr/>
          <p:nvPr/>
        </p:nvCxnSpPr>
        <p:spPr>
          <a:xfrm>
            <a:off x="6954245" y="3406866"/>
            <a:ext cx="0" cy="246221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 Verbindung mit Pfeil 172"/>
          <p:cNvCxnSpPr>
            <a:stCxn id="148" idx="2"/>
          </p:cNvCxnSpPr>
          <p:nvPr/>
        </p:nvCxnSpPr>
        <p:spPr>
          <a:xfrm flipH="1">
            <a:off x="6939977" y="2790910"/>
            <a:ext cx="8287" cy="282697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uppieren 45"/>
          <p:cNvGrpSpPr/>
          <p:nvPr/>
        </p:nvGrpSpPr>
        <p:grpSpPr>
          <a:xfrm>
            <a:off x="6369297" y="3646065"/>
            <a:ext cx="1164353" cy="358999"/>
            <a:chOff x="6889790" y="3532783"/>
            <a:chExt cx="1164353" cy="358999"/>
          </a:xfrm>
        </p:grpSpPr>
        <p:sp>
          <p:nvSpPr>
            <p:cNvPr id="174" name="Rechteck 173"/>
            <p:cNvSpPr/>
            <p:nvPr/>
          </p:nvSpPr>
          <p:spPr>
            <a:xfrm>
              <a:off x="6889790" y="3532783"/>
              <a:ext cx="1164352" cy="35899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endParaRPr lang="de-AT" sz="1000" i="1" smtClean="0">
                <a:solidFill>
                  <a:schemeClr val="accent5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5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CV Object</a:t>
              </a:r>
              <a:endParaRPr lang="de-AT" sz="100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r>
                <a:rPr lang="de-AT" sz="1000" smtClean="0">
                  <a:solidFill>
                    <a:schemeClr val="accent5">
                      <a:lumMod val="50000"/>
                    </a:schemeClr>
                  </a:solidFill>
                </a:rPr>
                <a:t>Catalogue Service</a:t>
              </a:r>
            </a:p>
            <a:p>
              <a:pPr algn="ctr"/>
              <a:endParaRPr lang="de-AT" sz="1000" smtClean="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/>
              <a:endParaRPr lang="de-AT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75" name="Gerade Verbindung 174"/>
            <p:cNvCxnSpPr/>
            <p:nvPr/>
          </p:nvCxnSpPr>
          <p:spPr>
            <a:xfrm>
              <a:off x="6902015" y="3707920"/>
              <a:ext cx="1152128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Halbbogen 188"/>
          <p:cNvSpPr/>
          <p:nvPr/>
        </p:nvSpPr>
        <p:spPr>
          <a:xfrm>
            <a:off x="6735814" y="1883076"/>
            <a:ext cx="400452" cy="406932"/>
          </a:xfrm>
          <a:prstGeom prst="blockArc">
            <a:avLst>
              <a:gd name="adj1" fmla="val 10526564"/>
              <a:gd name="adj2" fmla="val 452948"/>
              <a:gd name="adj3" fmla="val 4578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91" name="Ellipse 190"/>
          <p:cNvSpPr/>
          <p:nvPr/>
        </p:nvSpPr>
        <p:spPr>
          <a:xfrm>
            <a:off x="6804650" y="1951912"/>
            <a:ext cx="270654" cy="25504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2" name="Halbbogen 191"/>
          <p:cNvSpPr/>
          <p:nvPr/>
        </p:nvSpPr>
        <p:spPr>
          <a:xfrm>
            <a:off x="6745594" y="3073607"/>
            <a:ext cx="400452" cy="406932"/>
          </a:xfrm>
          <a:prstGeom prst="blockArc">
            <a:avLst>
              <a:gd name="adj1" fmla="val 10526564"/>
              <a:gd name="adj2" fmla="val 452948"/>
              <a:gd name="adj3" fmla="val 4578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93" name="Ellipse 192"/>
          <p:cNvSpPr/>
          <p:nvPr/>
        </p:nvSpPr>
        <p:spPr>
          <a:xfrm>
            <a:off x="6814430" y="3142443"/>
            <a:ext cx="270654" cy="25504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6" name="Gerade Verbindung mit Pfeil 205"/>
          <p:cNvCxnSpPr/>
          <p:nvPr/>
        </p:nvCxnSpPr>
        <p:spPr>
          <a:xfrm flipH="1">
            <a:off x="6933502" y="4749210"/>
            <a:ext cx="1" cy="532882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 Verbindung mit Pfeil 206"/>
          <p:cNvCxnSpPr>
            <a:endCxn id="218" idx="4"/>
          </p:cNvCxnSpPr>
          <p:nvPr/>
        </p:nvCxnSpPr>
        <p:spPr>
          <a:xfrm>
            <a:off x="6929563" y="4005064"/>
            <a:ext cx="3938" cy="406049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Halbbogen 209"/>
          <p:cNvSpPr/>
          <p:nvPr/>
        </p:nvSpPr>
        <p:spPr>
          <a:xfrm rot="10800000">
            <a:off x="6729338" y="4342277"/>
            <a:ext cx="400452" cy="406932"/>
          </a:xfrm>
          <a:prstGeom prst="blockArc">
            <a:avLst>
              <a:gd name="adj1" fmla="val 10526564"/>
              <a:gd name="adj2" fmla="val 452948"/>
              <a:gd name="adj3" fmla="val 4578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218" name="Ellipse 217"/>
          <p:cNvSpPr/>
          <p:nvPr/>
        </p:nvSpPr>
        <p:spPr>
          <a:xfrm rot="10800000">
            <a:off x="6798174" y="4411113"/>
            <a:ext cx="270654" cy="25504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2" name="Textfeld 221"/>
          <p:cNvSpPr txBox="1"/>
          <p:nvPr/>
        </p:nvSpPr>
        <p:spPr>
          <a:xfrm>
            <a:off x="7200711" y="3122844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Query Data</a:t>
            </a:r>
          </a:p>
        </p:txBody>
      </p:sp>
      <p:sp>
        <p:nvSpPr>
          <p:cNvPr id="240" name="Textfeld 239"/>
          <p:cNvSpPr txBox="1"/>
          <p:nvPr/>
        </p:nvSpPr>
        <p:spPr>
          <a:xfrm>
            <a:off x="7237444" y="4329350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Query </a:t>
            </a:r>
          </a:p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Resource</a:t>
            </a:r>
          </a:p>
        </p:txBody>
      </p:sp>
      <p:grpSp>
        <p:nvGrpSpPr>
          <p:cNvPr id="256" name="Gruppieren 255"/>
          <p:cNvGrpSpPr/>
          <p:nvPr/>
        </p:nvGrpSpPr>
        <p:grpSpPr>
          <a:xfrm>
            <a:off x="4011538" y="1621541"/>
            <a:ext cx="1152128" cy="504056"/>
            <a:chOff x="6228184" y="745428"/>
            <a:chExt cx="1152128" cy="504056"/>
          </a:xfrm>
        </p:grpSpPr>
        <p:sp>
          <p:nvSpPr>
            <p:cNvPr id="257" name="Rechteck 256"/>
            <p:cNvSpPr/>
            <p:nvPr/>
          </p:nvSpPr>
          <p:spPr>
            <a:xfrm>
              <a:off x="6228184" y="745428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Object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Persistent data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(published)</a:t>
              </a:r>
              <a:endParaRPr lang="de-AT" sz="800"/>
            </a:p>
          </p:txBody>
        </p:sp>
        <p:cxnSp>
          <p:nvCxnSpPr>
            <p:cNvPr id="258" name="Gerade Verbindung 257"/>
            <p:cNvCxnSpPr/>
            <p:nvPr/>
          </p:nvCxnSpPr>
          <p:spPr>
            <a:xfrm>
              <a:off x="6228184" y="920132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pieren 43"/>
          <p:cNvGrpSpPr/>
          <p:nvPr/>
        </p:nvGrpSpPr>
        <p:grpSpPr>
          <a:xfrm>
            <a:off x="4005078" y="2538882"/>
            <a:ext cx="1158588" cy="504056"/>
            <a:chOff x="4005078" y="2538882"/>
            <a:chExt cx="1158588" cy="504056"/>
          </a:xfrm>
        </p:grpSpPr>
        <p:sp>
          <p:nvSpPr>
            <p:cNvPr id="259" name="Rechteck 258"/>
            <p:cNvSpPr/>
            <p:nvPr/>
          </p:nvSpPr>
          <p:spPr>
            <a:xfrm>
              <a:off x="4005078" y="2538882"/>
              <a:ext cx="1152128" cy="50405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 i="1" smtClean="0"/>
            </a:p>
            <a:p>
              <a:pPr algn="ctr"/>
              <a:endParaRPr lang="de-AT" sz="1000" smtClean="0">
                <a:solidFill>
                  <a:schemeClr val="bg1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endParaRPr>
            </a:p>
            <a:p>
              <a:pPr algn="ctr"/>
              <a:r>
                <a:rPr lang="de-AT" sz="1000" i="1" smtClean="0">
                  <a:solidFill>
                    <a:schemeClr val="accent3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rPr>
                <a:t>IV Action</a:t>
              </a:r>
            </a:p>
            <a:p>
              <a:pPr algn="ctr"/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Query </a:t>
              </a:r>
            </a:p>
            <a:p>
              <a:pPr algn="ctr"/>
              <a:r>
                <a:rPr lang="de-AT" sz="800">
                  <a:solidFill>
                    <a:schemeClr val="accent3">
                      <a:lumMod val="50000"/>
                    </a:schemeClr>
                  </a:solidFill>
                </a:rPr>
                <a:t>D</a:t>
              </a:r>
              <a:r>
                <a:rPr lang="de-AT" sz="800" smtClean="0">
                  <a:solidFill>
                    <a:schemeClr val="accent3">
                      <a:lumMod val="50000"/>
                    </a:schemeClr>
                  </a:solidFill>
                </a:rPr>
                <a:t>ata</a:t>
              </a:r>
            </a:p>
            <a:p>
              <a:pPr algn="ctr"/>
              <a:endParaRPr lang="de-AT"/>
            </a:p>
          </p:txBody>
        </p:sp>
        <p:cxnSp>
          <p:nvCxnSpPr>
            <p:cNvPr id="260" name="Gerade Verbindung 259"/>
            <p:cNvCxnSpPr/>
            <p:nvPr/>
          </p:nvCxnSpPr>
          <p:spPr>
            <a:xfrm>
              <a:off x="4011538" y="2773669"/>
              <a:ext cx="1152128" cy="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1" name="Gerade Verbindung mit Pfeil 260"/>
          <p:cNvCxnSpPr>
            <a:stCxn id="257" idx="2"/>
            <a:endCxn id="259" idx="0"/>
          </p:cNvCxnSpPr>
          <p:nvPr/>
        </p:nvCxnSpPr>
        <p:spPr>
          <a:xfrm flipH="1">
            <a:off x="4581142" y="2125597"/>
            <a:ext cx="6460" cy="413285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feld 261"/>
          <p:cNvSpPr txBox="1"/>
          <p:nvPr/>
        </p:nvSpPr>
        <p:spPr>
          <a:xfrm>
            <a:off x="3828932" y="2202681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9" name="Gewinkelte Verbindung 38"/>
          <p:cNvCxnSpPr/>
          <p:nvPr/>
        </p:nvCxnSpPr>
        <p:spPr>
          <a:xfrm rot="5400000">
            <a:off x="3924870" y="2393925"/>
            <a:ext cx="7259" cy="1305286"/>
          </a:xfrm>
          <a:prstGeom prst="bentConnector3">
            <a:avLst>
              <a:gd name="adj1" fmla="val 5603706"/>
            </a:avLst>
          </a:prstGeom>
          <a:ln w="19050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259" idx="2"/>
          </p:cNvCxnSpPr>
          <p:nvPr/>
        </p:nvCxnSpPr>
        <p:spPr>
          <a:xfrm rot="16200000" flipH="1">
            <a:off x="5425711" y="2198368"/>
            <a:ext cx="326126" cy="2015265"/>
          </a:xfrm>
          <a:prstGeom prst="bentConnector2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Gerade Verbindung mit Pfeil 264"/>
          <p:cNvCxnSpPr>
            <a:stCxn id="19" idx="3"/>
            <a:endCxn id="259" idx="1"/>
          </p:cNvCxnSpPr>
          <p:nvPr/>
        </p:nvCxnSpPr>
        <p:spPr>
          <a:xfrm flipV="1">
            <a:off x="3851920" y="2790910"/>
            <a:ext cx="153158" cy="7259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winkelte Verbindung 2"/>
          <p:cNvCxnSpPr/>
          <p:nvPr/>
        </p:nvCxnSpPr>
        <p:spPr>
          <a:xfrm>
            <a:off x="2014367" y="1689921"/>
            <a:ext cx="4501849" cy="1594282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4377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7382">
        <p14:prism isContent="1"/>
      </p:transition>
    </mc:Choice>
    <mc:Fallback xmlns="">
      <p:transition spd="med" advTm="1473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0" grpId="0" animBg="1"/>
      <p:bldP spid="71" grpId="0" animBg="1"/>
      <p:bldP spid="72" grpId="0" animBg="1"/>
      <p:bldP spid="22" grpId="0"/>
      <p:bldP spid="22" grpId="1"/>
      <p:bldP spid="68" grpId="0"/>
      <p:bldP spid="68" grpId="1"/>
      <p:bldP spid="69" grpId="0" animBg="1"/>
      <p:bldP spid="76" grpId="0" animBg="1"/>
      <p:bldP spid="81" grpId="0"/>
      <p:bldP spid="82" grpId="0"/>
      <p:bldP spid="83" grpId="0"/>
      <p:bldP spid="87" grpId="0"/>
      <p:bldP spid="87" grpId="1"/>
      <p:bldP spid="127" grpId="0"/>
      <p:bldP spid="131" grpId="0"/>
      <p:bldP spid="138" grpId="0"/>
      <p:bldP spid="140" grpId="0"/>
      <p:bldP spid="140" grpId="1"/>
      <p:bldP spid="251" grpId="0"/>
      <p:bldP spid="157" grpId="0"/>
      <p:bldP spid="189" grpId="0" animBg="1"/>
      <p:bldP spid="191" grpId="0" animBg="1"/>
      <p:bldP spid="192" grpId="0" animBg="1"/>
      <p:bldP spid="193" grpId="0" animBg="1"/>
      <p:bldP spid="210" grpId="0" animBg="1"/>
      <p:bldP spid="218" grpId="0" animBg="1"/>
      <p:bldP spid="222" grpId="0"/>
      <p:bldP spid="240" grpId="0"/>
      <p:bldP spid="262" grpId="0"/>
      <p:bldP spid="26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for your attention!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Inhaltsplatzhalt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was the second presentation within a threefold training programme: 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introduction and overview of the viewpoints and basic components of the Model.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explanation of major processes by comparing the different viewpoints of the Model.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number of examples of realizations of the Model.</a:t>
            </a:r>
          </a:p>
          <a:p>
            <a:pPr marL="514350" indent="-514350">
              <a:buFont typeface="Arial" pitchFamily="34" charset="0"/>
              <a:buNone/>
            </a:pPr>
            <a:endParaRPr lang="de-DE" sz="28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more detailed information please go to: </a:t>
            </a: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http://envri.eu/rm</a:t>
            </a:r>
            <a:endParaRPr lang="de-DE" sz="28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Font typeface="Arial" pitchFamily="34" charset="0"/>
              <a:buNone/>
            </a:pP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15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389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069">
        <p14:prism isContent="1"/>
      </p:transition>
    </mc:Choice>
    <mc:Fallback xmlns="">
      <p:transition spd="med" advTm="530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What is a </a:t>
            </a:r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Reference </a:t>
            </a:r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Model good for?</a:t>
            </a:r>
            <a:endParaRPr lang="fr-FR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763688" y="1483767"/>
            <a:ext cx="5472608" cy="4681537"/>
          </a:xfrm>
        </p:spPr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vision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language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uniform framework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standard solutions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interoperability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reuse and sharing of resources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2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97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563">
        <p14:prism isContent="1"/>
      </p:transition>
    </mc:Choice>
    <mc:Fallback xmlns="">
      <p:transition spd="med" advTm="415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A uniform framework helps …</a:t>
            </a:r>
            <a:endParaRPr lang="fr-FR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07950" y="1483767"/>
            <a:ext cx="9036050" cy="4681537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  <a:defRPr/>
            </a:pPr>
            <a:r>
              <a:rPr lang="en-GB" sz="2600">
                <a:solidFill>
                  <a:schemeClr val="tx1">
                    <a:lumMod val="75000"/>
                    <a:lumOff val="25000"/>
                  </a:schemeClr>
                </a:solidFill>
              </a:rPr>
              <a:t>To design a research infrastructure </a:t>
            </a:r>
            <a:endParaRPr lang="en-GB" sz="2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define roles, processes, tasks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find duplicated actions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define requirements of IT components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enable a modular approach for IT solutions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use external suppliers for component development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support cross-disciplinary perspectives</a:t>
            </a:r>
          </a:p>
          <a:p>
            <a:pPr marL="0" indent="0" eaLnBrk="1" hangingPunct="1">
              <a:spcAft>
                <a:spcPts val="1200"/>
              </a:spcAft>
              <a:buNone/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benefits range from immediate to long-term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3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>
            <a:off x="466934" y="5680672"/>
            <a:ext cx="395536" cy="196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536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801">
        <p14:prism isContent="1"/>
      </p:transition>
    </mc:Choice>
    <mc:Fallback xmlns="">
      <p:transition spd="med" advTm="558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5556320" y="2780928"/>
            <a:ext cx="1656184" cy="792088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Ellipse 2"/>
          <p:cNvSpPr/>
          <p:nvPr/>
        </p:nvSpPr>
        <p:spPr>
          <a:xfrm>
            <a:off x="5556320" y="2772544"/>
            <a:ext cx="1656184" cy="792088"/>
          </a:xfrm>
          <a:prstGeom prst="ellipse">
            <a:avLst/>
          </a:prstGeom>
          <a:solidFill>
            <a:schemeClr val="accent5">
              <a:lumMod val="75000"/>
              <a:alpha val="3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1567088" y="2700536"/>
            <a:ext cx="1651376" cy="783704"/>
          </a:xfrm>
          <a:prstGeom prst="ellipse">
            <a:avLst/>
          </a:prstGeom>
          <a:solidFill>
            <a:schemeClr val="accent3">
              <a:lumMod val="75000"/>
              <a:alpha val="52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562280" y="2700536"/>
            <a:ext cx="1656184" cy="79208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684112" y="1620416"/>
            <a:ext cx="1656184" cy="792088"/>
          </a:xfrm>
          <a:prstGeom prst="ellipse">
            <a:avLst/>
          </a:prstGeom>
          <a:solidFill>
            <a:srgbClr val="E3B0AF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684112" y="1620416"/>
            <a:ext cx="1656184" cy="79208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5018664" y="4356720"/>
            <a:ext cx="1656184" cy="79208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426376" y="4356720"/>
            <a:ext cx="1656184" cy="79208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1787236" y="2196480"/>
            <a:ext cx="5357468" cy="2899281"/>
            <a:chOff x="1772620" y="2348880"/>
            <a:chExt cx="5357468" cy="2899281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3707904" y="3068960"/>
              <a:ext cx="1440160" cy="1008112"/>
              <a:chOff x="3491880" y="2996952"/>
              <a:chExt cx="1800200" cy="1296144"/>
            </a:xfrm>
          </p:grpSpPr>
          <p:sp>
            <p:nvSpPr>
              <p:cNvPr id="27" name="Rechteck 26"/>
              <p:cNvSpPr/>
              <p:nvPr/>
            </p:nvSpPr>
            <p:spPr>
              <a:xfrm>
                <a:off x="4067944" y="2996952"/>
                <a:ext cx="216024" cy="1224136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/>
            </p:nvSpPr>
            <p:spPr>
              <a:xfrm>
                <a:off x="4211960" y="3420616"/>
                <a:ext cx="216024" cy="79208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3707904" y="3780656"/>
                <a:ext cx="216024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Rechteck 29"/>
              <p:cNvSpPr/>
              <p:nvPr/>
            </p:nvSpPr>
            <p:spPr>
              <a:xfrm>
                <a:off x="3851920" y="3276600"/>
                <a:ext cx="216024" cy="93610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/>
              <p:cNvSpPr/>
              <p:nvPr/>
            </p:nvSpPr>
            <p:spPr>
              <a:xfrm>
                <a:off x="3995936" y="3772272"/>
                <a:ext cx="351656" cy="51244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4427984" y="3708648"/>
                <a:ext cx="351656" cy="512440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3491880" y="4068688"/>
                <a:ext cx="360040" cy="22440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Rechteck 33"/>
              <p:cNvSpPr/>
              <p:nvPr/>
            </p:nvSpPr>
            <p:spPr>
              <a:xfrm>
                <a:off x="4572000" y="4005064"/>
                <a:ext cx="720080" cy="22440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5580112" y="2996952"/>
              <a:ext cx="15499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computational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772620" y="2916560"/>
              <a:ext cx="12920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information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589972" y="4601830"/>
              <a:ext cx="13003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engineering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5218488" y="4599709"/>
              <a:ext cx="12257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technology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6" name="Gerade Verbindung mit Pfeil 15"/>
            <p:cNvCxnSpPr/>
            <p:nvPr/>
          </p:nvCxnSpPr>
          <p:spPr>
            <a:xfrm flipV="1">
              <a:off x="2843808" y="2348880"/>
              <a:ext cx="792088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6012160" y="3789040"/>
              <a:ext cx="288032" cy="64807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>
              <a:off x="4139952" y="4941168"/>
              <a:ext cx="792088" cy="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>
              <a:off x="5292080" y="2420888"/>
              <a:ext cx="720080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flipH="1" flipV="1">
              <a:off x="2555776" y="3717032"/>
              <a:ext cx="288032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3275856" y="3356992"/>
              <a:ext cx="432048" cy="144016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>
              <a:off x="4427984" y="2636912"/>
              <a:ext cx="0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flipH="1">
              <a:off x="5004048" y="3356992"/>
              <a:ext cx="432048" cy="216024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flipV="1">
              <a:off x="3275856" y="4149080"/>
              <a:ext cx="360040" cy="28803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/>
            <p:cNvCxnSpPr/>
            <p:nvPr/>
          </p:nvCxnSpPr>
          <p:spPr>
            <a:xfrm>
              <a:off x="5076056" y="4149080"/>
              <a:ext cx="288032" cy="36004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3851920" y="4077072"/>
              <a:ext cx="9861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system</a:t>
              </a:r>
              <a:r>
                <a:rPr lang="de-DE" sz="1200" dirty="0" smtClean="0"/>
                <a:t> &amp;</a:t>
              </a:r>
              <a:br>
                <a:rPr lang="de-DE" sz="1200" dirty="0" smtClean="0"/>
              </a:br>
              <a:r>
                <a:rPr lang="de-DE" sz="1200" dirty="0" err="1" smtClean="0"/>
                <a:t>environment</a:t>
              </a:r>
              <a:endParaRPr lang="de-DE" sz="1200" dirty="0"/>
            </a:p>
          </p:txBody>
        </p:sp>
      </p:grpSp>
      <p:sp>
        <p:nvSpPr>
          <p:cNvPr id="35" name="Textfeld 34"/>
          <p:cNvSpPr txBox="1"/>
          <p:nvPr/>
        </p:nvSpPr>
        <p:spPr>
          <a:xfrm>
            <a:off x="3938544" y="1692424"/>
            <a:ext cx="1179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enterprise</a:t>
            </a:r>
            <a:endParaRPr lang="de-DE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viewpoint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3938544" y="1755140"/>
            <a:ext cx="1224136" cy="288032"/>
          </a:xfrm>
          <a:prstGeom prst="ellipse">
            <a:avLst/>
          </a:prstGeom>
          <a:solidFill>
            <a:srgbClr val="E3B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7" name="Textfeld 36"/>
          <p:cNvSpPr txBox="1"/>
          <p:nvPr/>
        </p:nvSpPr>
        <p:spPr>
          <a:xfrm>
            <a:off x="4082560" y="1683132"/>
            <a:ext cx="10801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AT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science</a:t>
            </a:r>
            <a:endParaRPr lang="de-A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2309880" y="404664"/>
            <a:ext cx="4885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ENVRI RM</a:t>
            </a:r>
            <a:r>
              <a:rPr lang="de-AT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de-AT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AT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</a:t>
            </a:r>
            <a:r>
              <a:rPr lang="de-AT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version</a:t>
            </a:r>
            <a:r>
              <a:rPr lang="de-AT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concentrated</a:t>
            </a:r>
            <a:r>
              <a:rPr lang="de-AT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</a:t>
            </a:r>
            <a:r>
              <a:rPr lang="de-AT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de-AT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viewpoints </a:t>
            </a:r>
          </a:p>
          <a:p>
            <a:pPr algn="ctr"/>
            <a:r>
              <a:rPr lang="de-AT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ODP</a:t>
            </a:r>
            <a:endParaRPr lang="de-AT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 flipH="1" flipV="1">
            <a:off x="3419873" y="3134064"/>
            <a:ext cx="2016223" cy="419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67086" y="2767705"/>
            <a:ext cx="1292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i</a:t>
            </a:r>
            <a:r>
              <a:rPr lang="de-AT" smtClean="0"/>
              <a:t>nformation</a:t>
            </a:r>
          </a:p>
          <a:p>
            <a:pPr algn="ctr"/>
            <a:r>
              <a:rPr lang="de-AT" smtClean="0"/>
              <a:t>viewpoint</a:t>
            </a:r>
            <a:endParaRPr lang="de-AT"/>
          </a:p>
        </p:txBody>
      </p:sp>
      <p:sp>
        <p:nvSpPr>
          <p:cNvPr id="45" name="Textfeld 44"/>
          <p:cNvSpPr txBox="1"/>
          <p:nvPr/>
        </p:nvSpPr>
        <p:spPr>
          <a:xfrm>
            <a:off x="5594728" y="2853806"/>
            <a:ext cx="154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computational</a:t>
            </a:r>
          </a:p>
          <a:p>
            <a:pPr algn="ctr"/>
            <a:r>
              <a:rPr lang="de-AT" smtClean="0"/>
              <a:t>viewpoint</a:t>
            </a:r>
            <a:endParaRPr lang="de-AT"/>
          </a:p>
        </p:txBody>
      </p:sp>
      <p:cxnSp>
        <p:nvCxnSpPr>
          <p:cNvPr id="46" name="Gerade Verbindung mit Pfeil 45"/>
          <p:cNvCxnSpPr/>
          <p:nvPr/>
        </p:nvCxnSpPr>
        <p:spPr>
          <a:xfrm flipH="1" flipV="1">
            <a:off x="5306696" y="2268488"/>
            <a:ext cx="709204" cy="432048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H="1">
            <a:off x="2858424" y="2190033"/>
            <a:ext cx="812731" cy="43849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/>
          <p:cNvSpPr txBox="1"/>
          <p:nvPr/>
        </p:nvSpPr>
        <p:spPr>
          <a:xfrm>
            <a:off x="2079316" y="4138028"/>
            <a:ext cx="5546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This presentation looks at the correspondances between </a:t>
            </a:r>
          </a:p>
          <a:p>
            <a:r>
              <a:rPr lang="de-AT" smtClean="0"/>
              <a:t>the three viewpoints by analysing major processes</a:t>
            </a:r>
          </a:p>
          <a:p>
            <a:endParaRPr lang="de-AT"/>
          </a:p>
        </p:txBody>
      </p:sp>
      <p:sp>
        <p:nvSpPr>
          <p:cNvPr id="6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4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583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6800">
        <p14:prism isContent="1"/>
      </p:transition>
    </mc:Choice>
    <mc:Fallback xmlns="">
      <p:transition spd="med" advTm="106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35" grpId="0"/>
      <p:bldP spid="36" grpId="0" animBg="1"/>
      <p:bldP spid="37" grpId="0"/>
      <p:bldP spid="44" grpId="0"/>
      <p:bldP spid="45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1810728" y="1681532"/>
            <a:ext cx="115212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dirty="0" smtClean="0"/>
          </a:p>
          <a:p>
            <a:pPr algn="ctr"/>
            <a:endParaRPr lang="de-AT" sz="1200" dirty="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SV Community</a:t>
            </a:r>
          </a:p>
          <a:p>
            <a:pPr algn="ctr"/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Behaviour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810728" y="3356992"/>
            <a:ext cx="115212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SV Community</a:t>
            </a:r>
            <a:endParaRPr lang="de-AT"/>
          </a:p>
        </p:txBody>
      </p:sp>
      <p:cxnSp>
        <p:nvCxnSpPr>
          <p:cNvPr id="27" name="Gerade Verbindung mit Pfeil 26"/>
          <p:cNvCxnSpPr>
            <a:stCxn id="10" idx="2"/>
            <a:endCxn id="16" idx="0"/>
          </p:cNvCxnSpPr>
          <p:nvPr/>
        </p:nvCxnSpPr>
        <p:spPr>
          <a:xfrm>
            <a:off x="2386792" y="2185588"/>
            <a:ext cx="0" cy="1171404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2537934" y="2525798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err="1" smtClean="0">
                <a:solidFill>
                  <a:schemeClr val="accent2">
                    <a:lumMod val="50000"/>
                  </a:schemeClr>
                </a:solidFill>
              </a:rPr>
              <a:t>hasBehaviour</a:t>
            </a:r>
            <a:endParaRPr lang="de-AT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994951" y="123656"/>
            <a:ext cx="237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 Viewpoint (SV)</a:t>
            </a:r>
            <a:endParaRPr lang="de-AT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702023" y="836711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683568" y="908720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Rechteck 25"/>
          <p:cNvSpPr/>
          <p:nvPr/>
        </p:nvSpPr>
        <p:spPr>
          <a:xfrm>
            <a:off x="1833829" y="5013176"/>
            <a:ext cx="115212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SV Role</a:t>
            </a:r>
          </a:p>
          <a:p>
            <a:pPr algn="ctr"/>
            <a:endParaRPr lang="de-AT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2386792" y="3861048"/>
            <a:ext cx="0" cy="1171404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2537934" y="4323639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hasRole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39" name="Gewinkelte Verbindung 38"/>
          <p:cNvCxnSpPr>
            <a:stCxn id="10" idx="1"/>
            <a:endCxn id="26" idx="1"/>
          </p:cNvCxnSpPr>
          <p:nvPr/>
        </p:nvCxnSpPr>
        <p:spPr>
          <a:xfrm rot="10800000" flipH="1" flipV="1">
            <a:off x="1810727" y="1933560"/>
            <a:ext cx="23101" cy="3331644"/>
          </a:xfrm>
          <a:prstGeom prst="bentConnector3">
            <a:avLst>
              <a:gd name="adj1" fmla="val -989568"/>
            </a:avLst>
          </a:prstGeom>
          <a:ln w="28575">
            <a:solidFill>
              <a:schemeClr val="accent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755576" y="3476271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Is</a:t>
            </a:r>
          </a:p>
          <a:p>
            <a:r>
              <a:rPr lang="de-AT" sz="1000" smtClean="0">
                <a:solidFill>
                  <a:schemeClr val="accent2">
                    <a:lumMod val="50000"/>
                  </a:schemeClr>
                </a:solidFill>
              </a:rPr>
              <a:t>PerformedBy</a:t>
            </a:r>
            <a:endParaRPr lang="de-AT" sz="1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3851920" y="817677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4716016" y="1681532"/>
            <a:ext cx="31109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The Science </a:t>
            </a:r>
            <a:r>
              <a:rPr lang="de-AT" dirty="0" err="1" smtClean="0"/>
              <a:t>Viewpoint</a:t>
            </a:r>
            <a:r>
              <a:rPr lang="de-AT" dirty="0" smtClean="0"/>
              <a:t> </a:t>
            </a:r>
          </a:p>
          <a:p>
            <a:r>
              <a:rPr lang="de-AT" dirty="0" err="1" smtClean="0"/>
              <a:t>defines</a:t>
            </a:r>
            <a:r>
              <a:rPr lang="de-AT" dirty="0" smtClean="0"/>
              <a:t> </a:t>
            </a:r>
          </a:p>
          <a:p>
            <a:r>
              <a:rPr lang="de-AT" b="1" dirty="0" err="1"/>
              <a:t>c</a:t>
            </a:r>
            <a:r>
              <a:rPr lang="de-AT" b="1" dirty="0" err="1" smtClean="0"/>
              <a:t>ommunity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</a:p>
          <a:p>
            <a:r>
              <a:rPr lang="de-AT" dirty="0" err="1" smtClean="0"/>
              <a:t>its</a:t>
            </a:r>
            <a:r>
              <a:rPr lang="de-AT" dirty="0" smtClean="0"/>
              <a:t> </a:t>
            </a:r>
            <a:r>
              <a:rPr lang="de-AT" b="1" dirty="0" err="1" smtClean="0"/>
              <a:t>community</a:t>
            </a:r>
            <a:r>
              <a:rPr lang="de-AT" b="1" dirty="0" smtClean="0"/>
              <a:t> </a:t>
            </a:r>
            <a:r>
              <a:rPr lang="de-AT" b="1" dirty="0" err="1" smtClean="0"/>
              <a:t>behaviours</a:t>
            </a:r>
            <a:r>
              <a:rPr lang="de-AT" b="1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</a:p>
          <a:p>
            <a:r>
              <a:rPr lang="de-AT" dirty="0" err="1" smtClean="0"/>
              <a:t>its</a:t>
            </a:r>
            <a:r>
              <a:rPr lang="de-AT" dirty="0" smtClean="0"/>
              <a:t> </a:t>
            </a:r>
            <a:r>
              <a:rPr lang="de-AT" b="1" dirty="0" err="1" smtClean="0"/>
              <a:t>roles</a:t>
            </a:r>
            <a:r>
              <a:rPr lang="de-AT" dirty="0" smtClean="0"/>
              <a:t>. </a:t>
            </a:r>
          </a:p>
          <a:p>
            <a:endParaRPr lang="de-AT" dirty="0"/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5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026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539">
        <p14:prism isContent="1"/>
      </p:transition>
    </mc:Choice>
    <mc:Fallback xmlns="">
      <p:transition spd="med" advTm="305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29" grpId="0"/>
      <p:bldP spid="26" grpId="0" animBg="1"/>
      <p:bldP spid="38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2994951" y="123656"/>
            <a:ext cx="280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Viewpoint (IV)</a:t>
            </a:r>
            <a:endParaRPr lang="de-AT" b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1702023" y="836711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539552" y="908720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3" name="Rechteck 42"/>
          <p:cNvSpPr/>
          <p:nvPr/>
        </p:nvSpPr>
        <p:spPr>
          <a:xfrm>
            <a:off x="4499992" y="817677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4716016" y="1681532"/>
            <a:ext cx="36756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The Information </a:t>
            </a:r>
            <a:r>
              <a:rPr lang="de-AT" dirty="0" err="1" smtClean="0"/>
              <a:t>Viewpoint</a:t>
            </a:r>
            <a:r>
              <a:rPr lang="de-AT" dirty="0" smtClean="0"/>
              <a:t> </a:t>
            </a:r>
          </a:p>
          <a:p>
            <a:r>
              <a:rPr lang="de-AT" dirty="0" err="1" smtClean="0"/>
              <a:t>defines</a:t>
            </a:r>
            <a:r>
              <a:rPr lang="de-AT" dirty="0" smtClean="0"/>
              <a:t> </a:t>
            </a:r>
          </a:p>
          <a:p>
            <a:r>
              <a:rPr lang="de-AT" b="1" dirty="0" err="1" smtClean="0"/>
              <a:t>information</a:t>
            </a:r>
            <a:r>
              <a:rPr lang="de-AT" b="1" dirty="0" smtClean="0"/>
              <a:t> </a:t>
            </a:r>
            <a:r>
              <a:rPr lang="de-AT" b="1" dirty="0" err="1" smtClean="0"/>
              <a:t>actions</a:t>
            </a:r>
            <a:r>
              <a:rPr lang="de-AT" b="1" dirty="0" smtClean="0"/>
              <a:t> (IV Actions)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</a:p>
          <a:p>
            <a:r>
              <a:rPr lang="de-AT" b="1" dirty="0" err="1" smtClean="0"/>
              <a:t>information</a:t>
            </a:r>
            <a:r>
              <a:rPr lang="de-AT" b="1" dirty="0" smtClean="0"/>
              <a:t> </a:t>
            </a:r>
            <a:r>
              <a:rPr lang="de-AT" b="1" dirty="0" err="1" smtClean="0"/>
              <a:t>objects</a:t>
            </a:r>
            <a:r>
              <a:rPr lang="de-AT" b="1" dirty="0" smtClean="0"/>
              <a:t> (IV Objects)</a:t>
            </a:r>
            <a:r>
              <a:rPr lang="de-AT" dirty="0" smtClean="0"/>
              <a:t>.</a:t>
            </a:r>
          </a:p>
          <a:p>
            <a:endParaRPr lang="de-AT" dirty="0"/>
          </a:p>
        </p:txBody>
      </p:sp>
      <p:sp>
        <p:nvSpPr>
          <p:cNvPr id="18" name="Rechteck 17"/>
          <p:cNvSpPr/>
          <p:nvPr/>
        </p:nvSpPr>
        <p:spPr>
          <a:xfrm>
            <a:off x="1842823" y="1225583"/>
            <a:ext cx="115212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3">
                    <a:lumMod val="50000"/>
                  </a:schemeClr>
                </a:solidFill>
              </a:rPr>
              <a:t>:IV Action</a:t>
            </a:r>
            <a:endParaRPr lang="de-AT" sz="1200" u="sng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2699792" y="1717509"/>
            <a:ext cx="0" cy="117140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619672" y="1990897"/>
            <a:ext cx="566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reates</a:t>
            </a:r>
            <a:b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Object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885991" y="2911305"/>
            <a:ext cx="115212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2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200" smtClean="0">
                <a:solidFill>
                  <a:schemeClr val="accent3">
                    <a:lumMod val="50000"/>
                  </a:schemeClr>
                </a:solidFill>
                <a:latin typeface="+mj-lt"/>
                <a:cs typeface="Aparajita" pitchFamily="34" charset="0"/>
              </a:rPr>
              <a:t>IV </a:t>
            </a:r>
            <a:r>
              <a:rPr lang="de-AT" sz="1200" err="1" smtClean="0">
                <a:solidFill>
                  <a:schemeClr val="accent3">
                    <a:lumMod val="50000"/>
                  </a:schemeClr>
                </a:solidFill>
                <a:latin typeface="+mj-lt"/>
                <a:cs typeface="Aparajita" pitchFamily="34" charset="0"/>
              </a:rPr>
              <a:t>Object</a:t>
            </a:r>
            <a:endParaRPr lang="de-AT" sz="1200" smtClean="0">
              <a:solidFill>
                <a:schemeClr val="accent3">
                  <a:lumMod val="50000"/>
                </a:schemeClr>
              </a:solidFill>
              <a:latin typeface="+mj-lt"/>
              <a:cs typeface="Aparajita" pitchFamily="34" charset="0"/>
            </a:endParaRPr>
          </a:p>
          <a:p>
            <a:pPr algn="ctr"/>
            <a:endParaRPr lang="de-AT"/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2123728" y="1736043"/>
            <a:ext cx="0" cy="117140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667107" y="2334277"/>
            <a:ext cx="1112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modifiesStateInto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842823" y="4581128"/>
            <a:ext cx="115212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3">
                    <a:lumMod val="50000"/>
                  </a:schemeClr>
                </a:solidFill>
              </a:rPr>
              <a:t>:IV Action</a:t>
            </a:r>
            <a:endParaRPr lang="de-AT" sz="1200" u="sng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627784" y="3415361"/>
            <a:ext cx="0" cy="117140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2627784" y="3877952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takesPartIn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3" name="Gewinkelte Verbindung 32"/>
          <p:cNvCxnSpPr>
            <a:stCxn id="23" idx="1"/>
            <a:endCxn id="23" idx="2"/>
          </p:cNvCxnSpPr>
          <p:nvPr/>
        </p:nvCxnSpPr>
        <p:spPr>
          <a:xfrm rot="10800000" flipH="1" flipV="1">
            <a:off x="1885991" y="3163333"/>
            <a:ext cx="576064" cy="252028"/>
          </a:xfrm>
          <a:prstGeom prst="bentConnector4">
            <a:avLst>
              <a:gd name="adj1" fmla="val -39683"/>
              <a:gd name="adj2" fmla="val 190704"/>
            </a:avLst>
          </a:prstGeom>
          <a:ln w="28575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27962" y="3650452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isPartOf</a:t>
            </a: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5" name="Gewinkelte Verbindung 44"/>
          <p:cNvCxnSpPr/>
          <p:nvPr/>
        </p:nvCxnSpPr>
        <p:spPr>
          <a:xfrm rot="10800000" flipH="1" flipV="1">
            <a:off x="1846674" y="1431203"/>
            <a:ext cx="23101" cy="3331644"/>
          </a:xfrm>
          <a:prstGeom prst="bentConnector3">
            <a:avLst>
              <a:gd name="adj1" fmla="val -1618449"/>
            </a:avLst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827584" y="2276872"/>
            <a:ext cx="660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err="1" smtClean="0">
                <a:solidFill>
                  <a:schemeClr val="accent3">
                    <a:lumMod val="50000"/>
                  </a:schemeClr>
                </a:solidFill>
              </a:rPr>
              <a:t>precedes</a:t>
            </a:r>
            <a:r>
              <a:rPr lang="de-AT" sz="1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de-AT" sz="1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de-AT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7" name="Gewinkelte Verbindung 46"/>
          <p:cNvCxnSpPr>
            <a:stCxn id="18" idx="3"/>
            <a:endCxn id="30" idx="3"/>
          </p:cNvCxnSpPr>
          <p:nvPr/>
        </p:nvCxnSpPr>
        <p:spPr>
          <a:xfrm>
            <a:off x="2994951" y="1477611"/>
            <a:ext cx="12700" cy="3355545"/>
          </a:xfrm>
          <a:prstGeom prst="bentConnector3">
            <a:avLst>
              <a:gd name="adj1" fmla="val 6106543"/>
            </a:avLst>
          </a:prstGeom>
          <a:ln w="28575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3707904" y="317324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  <a:t>delegatesTo</a:t>
            </a:r>
            <a:br>
              <a:rPr lang="de-AT" sz="1000" smtClean="0">
                <a:solidFill>
                  <a:schemeClr val="accent3">
                    <a:lumMod val="50000"/>
                  </a:schemeClr>
                </a:solidFill>
              </a:rPr>
            </a:br>
            <a:endParaRPr lang="de-AT" sz="1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6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603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413">
        <p14:prism isContent="1"/>
      </p:transition>
    </mc:Choice>
    <mc:Fallback xmlns="">
      <p:transition spd="med" advTm="444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21" grpId="0"/>
      <p:bldP spid="23" grpId="0" animBg="1"/>
      <p:bldP spid="28" grpId="0"/>
      <p:bldP spid="30" grpId="0" animBg="1"/>
      <p:bldP spid="32" grpId="0"/>
      <p:bldP spid="44" grpId="0"/>
      <p:bldP spid="46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hteck 62"/>
          <p:cNvSpPr/>
          <p:nvPr/>
        </p:nvSpPr>
        <p:spPr>
          <a:xfrm>
            <a:off x="6245936" y="3320569"/>
            <a:ext cx="676841" cy="33090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7368349" y="1628801"/>
            <a:ext cx="346797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243936" y="2204864"/>
            <a:ext cx="737290" cy="4939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994951" y="123656"/>
            <a:ext cx="3097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Computational Viewpoint (CV)</a:t>
            </a:r>
            <a:endParaRPr lang="de-AT" b="1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539552" y="908720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3" name="Rechteck 42"/>
          <p:cNvSpPr/>
          <p:nvPr/>
        </p:nvSpPr>
        <p:spPr>
          <a:xfrm>
            <a:off x="4572000" y="817677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4911734" y="4594387"/>
            <a:ext cx="39707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The </a:t>
            </a:r>
            <a:r>
              <a:rPr lang="de-AT" dirty="0" err="1" smtClean="0"/>
              <a:t>Computational</a:t>
            </a:r>
            <a:r>
              <a:rPr lang="de-AT" dirty="0" smtClean="0"/>
              <a:t> </a:t>
            </a:r>
            <a:r>
              <a:rPr lang="de-AT" dirty="0" err="1" smtClean="0"/>
              <a:t>Viewpoint</a:t>
            </a:r>
            <a:r>
              <a:rPr lang="de-AT" dirty="0" smtClean="0"/>
              <a:t> </a:t>
            </a:r>
          </a:p>
          <a:p>
            <a:r>
              <a:rPr lang="de-AT" dirty="0" err="1" smtClean="0"/>
              <a:t>defines</a:t>
            </a:r>
            <a:r>
              <a:rPr lang="de-AT" dirty="0" smtClean="0"/>
              <a:t> </a:t>
            </a:r>
          </a:p>
          <a:p>
            <a:r>
              <a:rPr lang="de-AT" b="1" dirty="0" err="1"/>
              <a:t>c</a:t>
            </a:r>
            <a:r>
              <a:rPr lang="de-AT" b="1" dirty="0" err="1" smtClean="0"/>
              <a:t>omputational</a:t>
            </a:r>
            <a:r>
              <a:rPr lang="de-AT" b="1" dirty="0" smtClean="0"/>
              <a:t> </a:t>
            </a:r>
            <a:r>
              <a:rPr lang="de-AT" b="1" dirty="0" err="1" smtClean="0"/>
              <a:t>objects</a:t>
            </a:r>
            <a:r>
              <a:rPr lang="de-AT" b="1" dirty="0" smtClean="0"/>
              <a:t> (CV </a:t>
            </a:r>
            <a:r>
              <a:rPr lang="de-AT" b="1" dirty="0" err="1" smtClean="0"/>
              <a:t>Object</a:t>
            </a:r>
            <a:r>
              <a:rPr lang="de-AT" b="1" dirty="0" smtClean="0"/>
              <a:t>)</a:t>
            </a:r>
            <a:r>
              <a:rPr lang="de-AT" dirty="0" smtClean="0"/>
              <a:t>,</a:t>
            </a:r>
          </a:p>
          <a:p>
            <a:r>
              <a:rPr lang="de-AT" b="1" dirty="0" smtClean="0"/>
              <a:t>operational </a:t>
            </a:r>
            <a:r>
              <a:rPr lang="de-AT" b="1" dirty="0" err="1" smtClean="0"/>
              <a:t>interfaces</a:t>
            </a:r>
            <a:r>
              <a:rPr lang="de-AT" b="1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client</a:t>
            </a:r>
            <a:r>
              <a:rPr lang="de-AT" dirty="0" smtClean="0"/>
              <a:t>/</a:t>
            </a:r>
            <a:r>
              <a:rPr lang="de-AT" dirty="0" err="1" smtClean="0"/>
              <a:t>server</a:t>
            </a:r>
            <a:r>
              <a:rPr lang="de-AT" dirty="0" smtClean="0"/>
              <a:t>),</a:t>
            </a:r>
          </a:p>
          <a:p>
            <a:r>
              <a:rPr lang="de-AT" b="1" dirty="0" err="1"/>
              <a:t>s</a:t>
            </a:r>
            <a:r>
              <a:rPr lang="de-AT" b="1" dirty="0" err="1" smtClean="0"/>
              <a:t>tream</a:t>
            </a:r>
            <a:r>
              <a:rPr lang="de-AT" b="1" dirty="0" smtClean="0"/>
              <a:t> </a:t>
            </a:r>
            <a:r>
              <a:rPr lang="de-AT" b="1" dirty="0" err="1" smtClean="0"/>
              <a:t>interfaces</a:t>
            </a:r>
            <a:r>
              <a:rPr lang="de-AT" b="1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consumer</a:t>
            </a:r>
            <a:r>
              <a:rPr lang="de-AT" dirty="0" smtClean="0"/>
              <a:t>/</a:t>
            </a:r>
            <a:r>
              <a:rPr lang="de-AT" dirty="0" err="1" smtClean="0"/>
              <a:t>producer</a:t>
            </a:r>
            <a:r>
              <a:rPr lang="de-AT" dirty="0" smtClean="0"/>
              <a:t>).</a:t>
            </a:r>
          </a:p>
          <a:p>
            <a:endParaRPr lang="de-AT" dirty="0"/>
          </a:p>
        </p:txBody>
      </p:sp>
      <p:sp>
        <p:nvSpPr>
          <p:cNvPr id="24" name="Rechteck 23"/>
          <p:cNvSpPr/>
          <p:nvPr/>
        </p:nvSpPr>
        <p:spPr>
          <a:xfrm>
            <a:off x="971600" y="1096560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27" name="Rechteck 26"/>
          <p:cNvSpPr/>
          <p:nvPr/>
        </p:nvSpPr>
        <p:spPr>
          <a:xfrm>
            <a:off x="971600" y="4782876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36" name="Rechteck 35"/>
          <p:cNvSpPr/>
          <p:nvPr/>
        </p:nvSpPr>
        <p:spPr>
          <a:xfrm>
            <a:off x="971600" y="2389599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ClientInterface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971600" y="3489783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latin typeface="+mj-lt"/>
                <a:cs typeface="Aparajita" pitchFamily="34" charset="0"/>
              </a:rPr>
              <a:t>CV ServerInterface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1" name="Gerade Verbindung mit Pfeil 40"/>
          <p:cNvCxnSpPr/>
          <p:nvPr/>
        </p:nvCxnSpPr>
        <p:spPr>
          <a:xfrm>
            <a:off x="1547664" y="1600616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1547664" y="2893655"/>
            <a:ext cx="0" cy="59612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1544604" y="3993839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1619672" y="3074347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2843808" y="1096506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52" name="Rechteck 51"/>
          <p:cNvSpPr/>
          <p:nvPr/>
        </p:nvSpPr>
        <p:spPr>
          <a:xfrm>
            <a:off x="2843808" y="4782822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53" name="Rechteck 52"/>
          <p:cNvSpPr/>
          <p:nvPr/>
        </p:nvSpPr>
        <p:spPr>
          <a:xfrm>
            <a:off x="2843808" y="2389545"/>
            <a:ext cx="1224136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ProducerInterface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2843808" y="3489729"/>
            <a:ext cx="1178876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latin typeface="+mj-lt"/>
                <a:cs typeface="Aparajita" pitchFamily="34" charset="0"/>
              </a:rPr>
              <a:t>CV ConsumerInterface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5" name="Gerade Verbindung mit Pfeil 54"/>
          <p:cNvCxnSpPr/>
          <p:nvPr/>
        </p:nvCxnSpPr>
        <p:spPr>
          <a:xfrm>
            <a:off x="3419872" y="1600562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>
            <a:off x="3419872" y="2893601"/>
            <a:ext cx="0" cy="59612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>
            <a:off x="3416812" y="3993785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/>
          <p:cNvSpPr txBox="1"/>
          <p:nvPr/>
        </p:nvSpPr>
        <p:spPr>
          <a:xfrm>
            <a:off x="3491880" y="307429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1619672" y="1794998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ClientInterface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3457465" y="1809504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ProducerInterface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1619672" y="418822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ServerInterface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3491880" y="4188221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ConsumerInterface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097527" y="5286932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canInstantiate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7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5063727" y="1121285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68" name="Rechteck 67"/>
          <p:cNvSpPr/>
          <p:nvPr/>
        </p:nvSpPr>
        <p:spPr>
          <a:xfrm>
            <a:off x="5060118" y="323770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cxnSp>
        <p:nvCxnSpPr>
          <p:cNvPr id="69" name="Gerade Verbindung mit Pfeil 68"/>
          <p:cNvCxnSpPr/>
          <p:nvPr/>
        </p:nvCxnSpPr>
        <p:spPr>
          <a:xfrm flipH="1">
            <a:off x="5636182" y="1625341"/>
            <a:ext cx="3609" cy="60424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/>
          <p:cNvSpPr/>
          <p:nvPr/>
        </p:nvSpPr>
        <p:spPr>
          <a:xfrm>
            <a:off x="6935935" y="112123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71" name="Rechteck 70"/>
          <p:cNvSpPr/>
          <p:nvPr/>
        </p:nvSpPr>
        <p:spPr>
          <a:xfrm>
            <a:off x="6922777" y="323770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72" name="Halbbogen 71"/>
          <p:cNvSpPr/>
          <p:nvPr/>
        </p:nvSpPr>
        <p:spPr>
          <a:xfrm>
            <a:off x="5347514" y="2229589"/>
            <a:ext cx="584554" cy="445763"/>
          </a:xfrm>
          <a:prstGeom prst="blockArc">
            <a:avLst>
              <a:gd name="adj1" fmla="val 10526564"/>
              <a:gd name="adj2" fmla="val 452948"/>
              <a:gd name="adj3" fmla="val 4578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5449253" y="2301597"/>
            <a:ext cx="381075" cy="331635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4" name="Gerade Verbindung mit Pfeil 73"/>
          <p:cNvCxnSpPr>
            <a:stCxn id="73" idx="4"/>
            <a:endCxn id="68" idx="0"/>
          </p:cNvCxnSpPr>
          <p:nvPr/>
        </p:nvCxnSpPr>
        <p:spPr>
          <a:xfrm flipH="1">
            <a:off x="5636182" y="2633232"/>
            <a:ext cx="3609" cy="604469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feil nach rechts 74"/>
          <p:cNvSpPr/>
          <p:nvPr/>
        </p:nvSpPr>
        <p:spPr>
          <a:xfrm rot="5400000">
            <a:off x="6722930" y="2335425"/>
            <a:ext cx="1578138" cy="164888"/>
          </a:xfrm>
          <a:prstGeom prst="rightArrow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6" name="Gerade Verbindung mit Pfeil 75"/>
          <p:cNvCxnSpPr>
            <a:stCxn id="68" idx="3"/>
            <a:endCxn id="71" idx="1"/>
          </p:cNvCxnSpPr>
          <p:nvPr/>
        </p:nvCxnSpPr>
        <p:spPr>
          <a:xfrm>
            <a:off x="6212246" y="3489729"/>
            <a:ext cx="710531" cy="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>
            <a:off x="2123728" y="5062162"/>
            <a:ext cx="710531" cy="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hteck 77"/>
          <p:cNvSpPr/>
          <p:nvPr/>
        </p:nvSpPr>
        <p:spPr>
          <a:xfrm>
            <a:off x="8800149" y="817677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9" name="Textfeld 78"/>
          <p:cNvSpPr txBox="1"/>
          <p:nvPr/>
        </p:nvSpPr>
        <p:spPr>
          <a:xfrm>
            <a:off x="5774332" y="1995107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err="1" smtClean="0">
                <a:solidFill>
                  <a:schemeClr val="accent1">
                    <a:lumMod val="50000"/>
                  </a:schemeClr>
                </a:solidFill>
              </a:rPr>
              <a:t>client</a:t>
            </a:r>
            <a:endParaRPr lang="de-AT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5774332" y="2632414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server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5996326" y="2325521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7663851" y="287649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consumer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7663851" y="1686393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producer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7715147" y="2301597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6212246" y="3736164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newObject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52602" y="5743494"/>
            <a:ext cx="1390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i="1" smtClean="0"/>
              <a:t>operational interface</a:t>
            </a:r>
            <a:endParaRPr lang="de-AT" sz="1100" i="1"/>
          </a:p>
        </p:txBody>
      </p:sp>
      <p:sp>
        <p:nvSpPr>
          <p:cNvPr id="65" name="Textfeld 64"/>
          <p:cNvSpPr txBox="1"/>
          <p:nvPr/>
        </p:nvSpPr>
        <p:spPr>
          <a:xfrm>
            <a:off x="2894650" y="5733256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i="1" smtClean="0"/>
              <a:t>stream interface</a:t>
            </a:r>
            <a:endParaRPr lang="de-AT" sz="1100" i="1"/>
          </a:p>
        </p:txBody>
      </p:sp>
      <p:sp>
        <p:nvSpPr>
          <p:cNvPr id="66" name="Textfeld 65"/>
          <p:cNvSpPr txBox="1"/>
          <p:nvPr/>
        </p:nvSpPr>
        <p:spPr>
          <a:xfrm>
            <a:off x="7209511" y="4057416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i="1" smtClean="0"/>
              <a:t>stream interface</a:t>
            </a:r>
            <a:endParaRPr lang="de-AT" sz="1100" i="1"/>
          </a:p>
        </p:txBody>
      </p:sp>
      <p:sp>
        <p:nvSpPr>
          <p:cNvPr id="86" name="Textfeld 85"/>
          <p:cNvSpPr txBox="1"/>
          <p:nvPr/>
        </p:nvSpPr>
        <p:spPr>
          <a:xfrm>
            <a:off x="4952839" y="4077072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i="1" smtClean="0"/>
              <a:t>operational interface</a:t>
            </a:r>
            <a:endParaRPr lang="de-AT" sz="1100" i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200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3456">
        <p14:prism isContent="1"/>
      </p:transition>
    </mc:Choice>
    <mc:Fallback xmlns="">
      <p:transition spd="med" advTm="123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50" grpId="0" animBg="1"/>
      <p:bldP spid="2" grpId="0" animBg="1"/>
      <p:bldP spid="24" grpId="0" animBg="1"/>
      <p:bldP spid="27" grpId="0" animBg="1"/>
      <p:bldP spid="36" grpId="0" animBg="1"/>
      <p:bldP spid="38" grpId="0" animBg="1"/>
      <p:bldP spid="49" grpId="0"/>
      <p:bldP spid="51" grpId="0" animBg="1"/>
      <p:bldP spid="52" grpId="0" animBg="1"/>
      <p:bldP spid="53" grpId="0" animBg="1"/>
      <p:bldP spid="54" grpId="0" animBg="1"/>
      <p:bldP spid="58" grpId="0"/>
      <p:bldP spid="59" grpId="0"/>
      <p:bldP spid="60" grpId="0"/>
      <p:bldP spid="61" grpId="0"/>
      <p:bldP spid="62" grpId="0"/>
      <p:bldP spid="64" grpId="0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9" grpId="0"/>
      <p:bldP spid="80" grpId="0"/>
      <p:bldP spid="81" grpId="0"/>
      <p:bldP spid="82" grpId="0"/>
      <p:bldP spid="83" grpId="0"/>
      <p:bldP spid="84" grpId="0"/>
      <p:bldP spid="85" grpId="0"/>
      <p:bldP spid="3" grpId="0"/>
      <p:bldP spid="65" grpId="0"/>
      <p:bldP spid="66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3335487" y="129534"/>
            <a:ext cx="25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 correspondances</a:t>
            </a:r>
            <a:endParaRPr lang="de-A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3382319" y="918992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8" name="Rechteck 37"/>
          <p:cNvSpPr/>
          <p:nvPr/>
        </p:nvSpPr>
        <p:spPr>
          <a:xfrm>
            <a:off x="3490331" y="918992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2" name="Rechteck 41"/>
          <p:cNvSpPr/>
          <p:nvPr/>
        </p:nvSpPr>
        <p:spPr>
          <a:xfrm>
            <a:off x="6068989" y="898948"/>
            <a:ext cx="108012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3" name="Rechteck 42"/>
          <p:cNvSpPr/>
          <p:nvPr/>
        </p:nvSpPr>
        <p:spPr>
          <a:xfrm>
            <a:off x="6177001" y="898948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5" name="Rechteck 44"/>
          <p:cNvSpPr/>
          <p:nvPr/>
        </p:nvSpPr>
        <p:spPr>
          <a:xfrm>
            <a:off x="4162749" y="1628800"/>
            <a:ext cx="115212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000">
                <a:solidFill>
                  <a:schemeClr val="accent3">
                    <a:lumMod val="50000"/>
                  </a:schemeClr>
                </a:solidFill>
              </a:rPr>
              <a:t>IV Action</a:t>
            </a:r>
            <a:endParaRPr lang="de-AT" sz="1000"/>
          </a:p>
        </p:txBody>
      </p:sp>
      <p:sp>
        <p:nvSpPr>
          <p:cNvPr id="70" name="Rechteck 69"/>
          <p:cNvSpPr/>
          <p:nvPr/>
        </p:nvSpPr>
        <p:spPr>
          <a:xfrm>
            <a:off x="6597337" y="1628800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cs typeface="Aparajita" pitchFamily="34" charset="0"/>
            </a:endParaRPr>
          </a:p>
          <a:p>
            <a:pPr algn="ctr"/>
            <a:r>
              <a:rPr lang="de-AT" sz="1000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ClientInterface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6597337" y="2728984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cs typeface="Aparajita" pitchFamily="34" charset="0"/>
            </a:endParaRPr>
          </a:p>
          <a:p>
            <a:pPr algn="ctr"/>
            <a:r>
              <a:rPr lang="de-AT" sz="1000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ServerInterface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5" name="Gerade Verbindung mit Pfeil 74"/>
          <p:cNvCxnSpPr>
            <a:endCxn id="72" idx="0"/>
          </p:cNvCxnSpPr>
          <p:nvPr/>
        </p:nvCxnSpPr>
        <p:spPr>
          <a:xfrm>
            <a:off x="7173401" y="2132856"/>
            <a:ext cx="0" cy="596128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/>
          <p:cNvSpPr txBox="1"/>
          <p:nvPr/>
        </p:nvSpPr>
        <p:spPr>
          <a:xfrm>
            <a:off x="7279649" y="2313548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1573851" y="1628800"/>
            <a:ext cx="115212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dirty="0" smtClean="0"/>
          </a:p>
          <a:p>
            <a:pPr algn="ctr"/>
            <a:endParaRPr lang="de-AT" sz="1000" dirty="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dirty="0">
                <a:solidFill>
                  <a:schemeClr val="accent2">
                    <a:lumMod val="75000"/>
                  </a:schemeClr>
                </a:solidFill>
              </a:rPr>
              <a:t>SV Community </a:t>
            </a:r>
            <a:r>
              <a:rPr lang="de-AT" sz="1000" dirty="0" err="1" smtClean="0">
                <a:solidFill>
                  <a:schemeClr val="accent2">
                    <a:lumMod val="75000"/>
                  </a:schemeClr>
                </a:solidFill>
              </a:rPr>
              <a:t>Behaviour</a:t>
            </a:r>
            <a:endParaRPr lang="de-AT" sz="1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7" name="Gerade Verbindung mit Pfeil 86"/>
          <p:cNvCxnSpPr>
            <a:stCxn id="83" idx="3"/>
            <a:endCxn id="45" idx="1"/>
          </p:cNvCxnSpPr>
          <p:nvPr/>
        </p:nvCxnSpPr>
        <p:spPr>
          <a:xfrm>
            <a:off x="2725979" y="1880828"/>
            <a:ext cx="143677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2849569" y="1370941"/>
            <a:ext cx="1382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SVBehaviour_IVActio</a:t>
            </a:r>
            <a:r>
              <a:rPr lang="de-AT" sz="1000" b="1" dirty="0" err="1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9" name="Gewinkelte Verbindung 88"/>
          <p:cNvCxnSpPr>
            <a:stCxn id="45" idx="3"/>
            <a:endCxn id="72" idx="1"/>
          </p:cNvCxnSpPr>
          <p:nvPr/>
        </p:nvCxnSpPr>
        <p:spPr>
          <a:xfrm>
            <a:off x="5314877" y="1880828"/>
            <a:ext cx="1282460" cy="1100184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>
            <a:endCxn id="70" idx="1"/>
          </p:cNvCxnSpPr>
          <p:nvPr/>
        </p:nvCxnSpPr>
        <p:spPr>
          <a:xfrm flipV="1">
            <a:off x="5967371" y="1880828"/>
            <a:ext cx="629966" cy="371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5295509" y="1357247"/>
            <a:ext cx="1321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smtClean="0"/>
              <a:t>IVActio</a:t>
            </a:r>
            <a:r>
              <a:rPr lang="de-AT" sz="1000" b="1" smtClean="0">
                <a:solidFill>
                  <a:schemeClr val="accent2">
                    <a:lumMod val="50000"/>
                  </a:schemeClr>
                </a:solidFill>
              </a:rPr>
              <a:t>n_CVInterface</a:t>
            </a:r>
            <a:endParaRPr lang="de-AT" sz="1000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827584" y="908720"/>
            <a:ext cx="108012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3" name="Rechteck 92"/>
          <p:cNvSpPr/>
          <p:nvPr/>
        </p:nvSpPr>
        <p:spPr>
          <a:xfrm>
            <a:off x="8424428" y="822322"/>
            <a:ext cx="108012" cy="5400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4" name="Textfeld 93"/>
          <p:cNvSpPr txBox="1"/>
          <p:nvPr/>
        </p:nvSpPr>
        <p:spPr>
          <a:xfrm>
            <a:off x="1486121" y="975210"/>
            <a:ext cx="128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2">
                    <a:lumMod val="50000"/>
                  </a:schemeClr>
                </a:solidFill>
              </a:rPr>
              <a:t>Science viewpoint</a:t>
            </a:r>
            <a:endParaRPr lang="de-AT" sz="1200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4078024" y="975209"/>
            <a:ext cx="156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3">
                    <a:lumMod val="50000"/>
                  </a:schemeClr>
                </a:solidFill>
              </a:rPr>
              <a:t>Information viewpoint</a:t>
            </a:r>
            <a:endParaRPr lang="de-AT" sz="1200" i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6574808" y="989109"/>
            <a:ext cx="175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i="1" smtClean="0">
                <a:solidFill>
                  <a:schemeClr val="accent5">
                    <a:lumMod val="50000"/>
                  </a:schemeClr>
                </a:solidFill>
              </a:rPr>
              <a:t>Computational viewpoint</a:t>
            </a:r>
            <a:endParaRPr lang="de-AT" sz="1200" i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1547664" y="4005064"/>
            <a:ext cx="115212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dirty="0" smtClean="0"/>
          </a:p>
          <a:p>
            <a:pPr algn="ctr"/>
            <a:endParaRPr lang="de-AT" sz="1000" dirty="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dirty="0">
                <a:solidFill>
                  <a:schemeClr val="accent2">
                    <a:lumMod val="75000"/>
                  </a:schemeClr>
                </a:solidFill>
              </a:rPr>
              <a:t>SV Community </a:t>
            </a:r>
            <a:r>
              <a:rPr lang="de-AT" sz="1000" dirty="0" err="1" smtClean="0">
                <a:solidFill>
                  <a:schemeClr val="accent2">
                    <a:lumMod val="75000"/>
                  </a:schemeClr>
                </a:solidFill>
              </a:rPr>
              <a:t>Behaviour</a:t>
            </a:r>
            <a:endParaRPr lang="de-AT" sz="1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6597337" y="4014915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cs typeface="Aparajita" pitchFamily="34" charset="0"/>
            </a:endParaRPr>
          </a:p>
          <a:p>
            <a:pPr algn="ctr"/>
            <a:r>
              <a:rPr lang="de-AT" sz="1000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ClientInterface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6597337" y="5115099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cs typeface="Aparajita" pitchFamily="34" charset="0"/>
            </a:endParaRPr>
          </a:p>
          <a:p>
            <a:pPr algn="ctr"/>
            <a:r>
              <a:rPr lang="de-AT" sz="1000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ServerInterface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6" name="Gerade Verbindung mit Pfeil 65"/>
          <p:cNvCxnSpPr>
            <a:endCxn id="65" idx="0"/>
          </p:cNvCxnSpPr>
          <p:nvPr/>
        </p:nvCxnSpPr>
        <p:spPr>
          <a:xfrm>
            <a:off x="7173401" y="4518971"/>
            <a:ext cx="0" cy="596128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7279649" y="469966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5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73" name="Gewinkelte Verbindung 72"/>
          <p:cNvCxnSpPr>
            <a:stCxn id="50" idx="3"/>
          </p:cNvCxnSpPr>
          <p:nvPr/>
        </p:nvCxnSpPr>
        <p:spPr>
          <a:xfrm>
            <a:off x="2699792" y="4257092"/>
            <a:ext cx="3891721" cy="1115773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4670844" y="4255236"/>
            <a:ext cx="1945861" cy="371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2977870" y="3891804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b="1" dirty="0" err="1" smtClean="0"/>
              <a:t>SVBehaviour_CVInterface</a:t>
            </a:r>
            <a:endParaRPr lang="de-AT" sz="1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3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8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921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194">
        <p14:prism isContent="1"/>
      </p:transition>
    </mc:Choice>
    <mc:Fallback xmlns="">
      <p:transition spd="med" advTm="50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42" grpId="0" animBg="1"/>
      <p:bldP spid="43" grpId="0" animBg="1"/>
      <p:bldP spid="45" grpId="0" animBg="1"/>
      <p:bldP spid="45" grpId="1" animBg="1"/>
      <p:bldP spid="70" grpId="0" animBg="1"/>
      <p:bldP spid="70" grpId="1" animBg="1"/>
      <p:bldP spid="72" grpId="0" animBg="1"/>
      <p:bldP spid="72" grpId="1" animBg="1"/>
      <p:bldP spid="79" grpId="0"/>
      <p:bldP spid="79" grpId="1"/>
      <p:bldP spid="83" grpId="0" animBg="1"/>
      <p:bldP spid="83" grpId="1" animBg="1"/>
      <p:bldP spid="88" grpId="0"/>
      <p:bldP spid="88" grpId="1"/>
      <p:bldP spid="91" grpId="0"/>
      <p:bldP spid="91" grpId="1"/>
      <p:bldP spid="92" grpId="0" animBg="1"/>
      <p:bldP spid="93" grpId="0" animBg="1"/>
      <p:bldP spid="94" grpId="0"/>
      <p:bldP spid="95" grpId="0"/>
      <p:bldP spid="96" grpId="0"/>
      <p:bldP spid="50" grpId="0" animBg="1"/>
      <p:bldP spid="51" grpId="0" animBg="1"/>
      <p:bldP spid="65" grpId="0" animBg="1"/>
      <p:bldP spid="67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1382144" y="5877272"/>
            <a:ext cx="245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emantic harmonisation</a:t>
            </a:r>
          </a:p>
        </p:txBody>
      </p:sp>
      <p:sp>
        <p:nvSpPr>
          <p:cNvPr id="43" name="Rechteck 42"/>
          <p:cNvSpPr/>
          <p:nvPr/>
        </p:nvSpPr>
        <p:spPr>
          <a:xfrm>
            <a:off x="6660490" y="5016161"/>
            <a:ext cx="1562800" cy="4048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1" name="Rechteck 40"/>
          <p:cNvSpPr/>
          <p:nvPr/>
        </p:nvSpPr>
        <p:spPr>
          <a:xfrm>
            <a:off x="1752276" y="2690072"/>
            <a:ext cx="2409128" cy="4048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8" name="Rechteck 37"/>
          <p:cNvSpPr/>
          <p:nvPr/>
        </p:nvSpPr>
        <p:spPr>
          <a:xfrm>
            <a:off x="6709172" y="1522236"/>
            <a:ext cx="1562800" cy="4048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6" name="Rechteck 35"/>
          <p:cNvSpPr/>
          <p:nvPr/>
        </p:nvSpPr>
        <p:spPr>
          <a:xfrm>
            <a:off x="2584723" y="3820541"/>
            <a:ext cx="1466970" cy="4048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4" name="Rechteck 33"/>
          <p:cNvSpPr/>
          <p:nvPr/>
        </p:nvSpPr>
        <p:spPr>
          <a:xfrm>
            <a:off x="843663" y="1718903"/>
            <a:ext cx="2050777" cy="4048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extfeld 1"/>
          <p:cNvSpPr txBox="1"/>
          <p:nvPr/>
        </p:nvSpPr>
        <p:spPr>
          <a:xfrm>
            <a:off x="2977870" y="490320"/>
            <a:ext cx="333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ENVRI RM modelled processes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24689" y="1742397"/>
            <a:ext cx="196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r</a:t>
            </a:r>
            <a:r>
              <a:rPr lang="de-AT" smtClean="0"/>
              <a:t>aw data collection</a:t>
            </a:r>
            <a:endParaRPr lang="de-AT"/>
          </a:p>
        </p:txBody>
      </p:sp>
      <p:sp>
        <p:nvSpPr>
          <p:cNvPr id="4" name="Textfeld 3"/>
          <p:cNvSpPr txBox="1"/>
          <p:nvPr/>
        </p:nvSpPr>
        <p:spPr>
          <a:xfrm>
            <a:off x="1713132" y="2721596"/>
            <a:ext cx="2529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i</a:t>
            </a:r>
            <a:r>
              <a:rPr lang="de-AT" smtClean="0"/>
              <a:t>nstrument configuration</a:t>
            </a:r>
            <a:endParaRPr lang="de-AT"/>
          </a:p>
        </p:txBody>
      </p:sp>
      <p:sp>
        <p:nvSpPr>
          <p:cNvPr id="5" name="Textfeld 4"/>
          <p:cNvSpPr txBox="1"/>
          <p:nvPr/>
        </p:nvSpPr>
        <p:spPr>
          <a:xfrm>
            <a:off x="6962547" y="3756733"/>
            <a:ext cx="173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enrichment</a:t>
            </a:r>
            <a:endParaRPr lang="de-AT"/>
          </a:p>
        </p:txBody>
      </p:sp>
      <p:sp>
        <p:nvSpPr>
          <p:cNvPr id="6" name="Textfeld 5"/>
          <p:cNvSpPr txBox="1"/>
          <p:nvPr/>
        </p:nvSpPr>
        <p:spPr>
          <a:xfrm>
            <a:off x="4344058" y="2409389"/>
            <a:ext cx="147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mapping</a:t>
            </a:r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2704657" y="3845965"/>
            <a:ext cx="119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query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905710" y="4365568"/>
            <a:ext cx="170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publication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051693" y="1534237"/>
            <a:ext cx="16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processing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521029" y="3184115"/>
            <a:ext cx="1756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provenance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43663" y="4869160"/>
            <a:ext cx="298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pecification of measurement</a:t>
            </a:r>
            <a:endParaRPr lang="de-AT"/>
          </a:p>
        </p:txBody>
      </p:sp>
      <p:sp>
        <p:nvSpPr>
          <p:cNvPr id="12" name="Textfeld 11"/>
          <p:cNvSpPr txBox="1"/>
          <p:nvPr/>
        </p:nvSpPr>
        <p:spPr>
          <a:xfrm>
            <a:off x="3764799" y="1903569"/>
            <a:ext cx="226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i</a:t>
            </a:r>
            <a:r>
              <a:rPr lang="de-AT" smtClean="0"/>
              <a:t>nstrument calibration</a:t>
            </a:r>
            <a:endParaRPr lang="de-AT"/>
          </a:p>
        </p:txBody>
      </p:sp>
      <p:sp>
        <p:nvSpPr>
          <p:cNvPr id="13" name="Textfeld 12"/>
          <p:cNvSpPr txBox="1"/>
          <p:nvPr/>
        </p:nvSpPr>
        <p:spPr>
          <a:xfrm>
            <a:off x="4488356" y="3922779"/>
            <a:ext cx="216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quality checking</a:t>
            </a:r>
            <a:endParaRPr lang="de-AT"/>
          </a:p>
        </p:txBody>
      </p:sp>
      <p:sp>
        <p:nvSpPr>
          <p:cNvPr id="14" name="Textfeld 13"/>
          <p:cNvSpPr txBox="1"/>
          <p:nvPr/>
        </p:nvSpPr>
        <p:spPr>
          <a:xfrm>
            <a:off x="6185524" y="2576292"/>
            <a:ext cx="2461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product generation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288552" y="5078529"/>
            <a:ext cx="1412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 data citation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27061" y="1268760"/>
            <a:ext cx="316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pecification of sampling design</a:t>
            </a:r>
            <a:endParaRPr lang="de-AT"/>
          </a:p>
        </p:txBody>
      </p:sp>
      <p:sp>
        <p:nvSpPr>
          <p:cNvPr id="18" name="Textfeld 17"/>
          <p:cNvSpPr txBox="1"/>
          <p:nvPr/>
        </p:nvSpPr>
        <p:spPr>
          <a:xfrm>
            <a:off x="408416" y="4478931"/>
            <a:ext cx="194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ervice description</a:t>
            </a:r>
            <a:endParaRPr lang="de-AT"/>
          </a:p>
        </p:txBody>
      </p:sp>
      <p:sp>
        <p:nvSpPr>
          <p:cNvPr id="19" name="Textfeld 18"/>
          <p:cNvSpPr txBox="1"/>
          <p:nvPr/>
        </p:nvSpPr>
        <p:spPr>
          <a:xfrm>
            <a:off x="4470421" y="1196752"/>
            <a:ext cx="209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ervice coordination</a:t>
            </a:r>
            <a:endParaRPr lang="de-AT"/>
          </a:p>
        </p:txBody>
      </p:sp>
      <p:sp>
        <p:nvSpPr>
          <p:cNvPr id="20" name="Textfeld 19"/>
          <p:cNvSpPr txBox="1"/>
          <p:nvPr/>
        </p:nvSpPr>
        <p:spPr>
          <a:xfrm>
            <a:off x="6185524" y="5481636"/>
            <a:ext cx="197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s</a:t>
            </a:r>
            <a:r>
              <a:rPr lang="de-AT" smtClean="0"/>
              <a:t>ervice registration</a:t>
            </a:r>
            <a:endParaRPr lang="de-AT"/>
          </a:p>
        </p:txBody>
      </p:sp>
      <p:sp>
        <p:nvSpPr>
          <p:cNvPr id="21" name="Textfeld 20"/>
          <p:cNvSpPr txBox="1"/>
          <p:nvPr/>
        </p:nvSpPr>
        <p:spPr>
          <a:xfrm>
            <a:off x="166586" y="3090928"/>
            <a:ext cx="2001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service compostion</a:t>
            </a:r>
            <a:endParaRPr lang="de-AT"/>
          </a:p>
        </p:txBody>
      </p:sp>
      <p:sp>
        <p:nvSpPr>
          <p:cNvPr id="22" name="Textfeld 21"/>
          <p:cNvSpPr txBox="1"/>
          <p:nvPr/>
        </p:nvSpPr>
        <p:spPr>
          <a:xfrm>
            <a:off x="4162919" y="2973746"/>
            <a:ext cx="183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preservation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410197" y="3109420"/>
            <a:ext cx="227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u</a:t>
            </a:r>
            <a:r>
              <a:rPr lang="de-AT" smtClean="0"/>
              <a:t>ser behavior tracking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573829" y="915343"/>
            <a:ext cx="138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transfer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3940709" y="3500100"/>
            <a:ext cx="2555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u</a:t>
            </a:r>
            <a:r>
              <a:rPr lang="de-AT" smtClean="0"/>
              <a:t>ser profile management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692202" y="4292111"/>
            <a:ext cx="3285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u</a:t>
            </a:r>
            <a:r>
              <a:rPr lang="de-AT" smtClean="0"/>
              <a:t>ser working space management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29314" y="2218618"/>
            <a:ext cx="3952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u</a:t>
            </a:r>
            <a:r>
              <a:rPr lang="de-AT" smtClean="0"/>
              <a:t>ser working relationships management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043910" y="5349054"/>
            <a:ext cx="278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u</a:t>
            </a:r>
            <a:r>
              <a:rPr lang="de-AT" smtClean="0"/>
              <a:t>ser group work supporting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418154" y="4709197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access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757047" y="1540264"/>
            <a:ext cx="14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curation</a:t>
            </a:r>
            <a:endParaRPr lang="de-AT"/>
          </a:p>
        </p:txBody>
      </p:sp>
      <p:sp>
        <p:nvSpPr>
          <p:cNvPr id="31" name="Textfeld 30"/>
          <p:cNvSpPr txBox="1"/>
          <p:nvPr/>
        </p:nvSpPr>
        <p:spPr>
          <a:xfrm>
            <a:off x="6629448" y="5053826"/>
            <a:ext cx="168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annotation</a:t>
            </a:r>
            <a:endParaRPr lang="de-AT"/>
          </a:p>
        </p:txBody>
      </p:sp>
      <p:sp>
        <p:nvSpPr>
          <p:cNvPr id="32" name="Textfeld 31"/>
          <p:cNvSpPr txBox="1"/>
          <p:nvPr/>
        </p:nvSpPr>
        <p:spPr>
          <a:xfrm>
            <a:off x="3940709" y="5669335"/>
            <a:ext cx="2153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metadata generation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443729" y="3869346"/>
            <a:ext cx="20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a</a:t>
            </a:r>
            <a:r>
              <a:rPr lang="de-AT" smtClean="0"/>
              <a:t>ction authorisation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876256" y="2033916"/>
            <a:ext cx="165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replication</a:t>
            </a:r>
            <a:endParaRPr lang="de-AT"/>
          </a:p>
        </p:txBody>
      </p:sp>
      <p:sp>
        <p:nvSpPr>
          <p:cNvPr id="40" name="Textfeld 39"/>
          <p:cNvSpPr txBox="1"/>
          <p:nvPr/>
        </p:nvSpPr>
        <p:spPr>
          <a:xfrm>
            <a:off x="824689" y="3478752"/>
            <a:ext cx="15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/>
              <a:t>d</a:t>
            </a:r>
            <a:r>
              <a:rPr lang="de-AT" smtClean="0"/>
              <a:t>ata discovery</a:t>
            </a:r>
          </a:p>
        </p:txBody>
      </p:sp>
      <p:sp>
        <p:nvSpPr>
          <p:cNvPr id="4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9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786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923">
        <p14:prism isContent="1"/>
      </p:transition>
    </mc:Choice>
    <mc:Fallback xmlns="">
      <p:transition spd="med" advTm="319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3" grpId="0" animBg="1"/>
      <p:bldP spid="41" grpId="0" animBg="1"/>
      <p:bldP spid="38" grpId="0" animBg="1"/>
      <p:bldP spid="36" grpId="0" animBg="1"/>
      <p:bldP spid="34" grpId="0" animBg="1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2.9|4.9|7.7|4.6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1|1.1|5.1|16.8|2.4|2.9|3.4|2.1|2.1|5.7|14.3|10|15.6|1.2|8|1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5|2.4|1.4|10.4|12.5|1.9|1.8|2.2|3.5|2.3|5.2|2.6|17.7|19.3|24.8|16.8|1|5.2|4.7|4.9|1.2|9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4|1.8|2.2|4.5|4.9|2|1.6|2|2.8|35.7|2.7|13.1|24.6|24|12.2|0.5|8.5|1|6.2|6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3|0.3|4.5|3.3|1.8|1.3|3.4|18.7|8.8|20.3|16.9|12.2|13.1|12.7|10.1|6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6|13.6|13.2|8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5|4.1|4|4.8|5.2|4.9|5.4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|2|4.4|6.2|9|7.9|17.7|11.6|4.3|2.3|16.7|0.5|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3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6.2|8.7|1.8|4.9|3|9.8|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13|16.2|6.5|5.3|4.8|8.1|3.8|7.9|1.4|19.3|8.3|1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|1.2|1.1|5.4|4.2|4.2|5|5.3|4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2.2|1.9|2.2|2|8.7|1.8|1.6|1.5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|0.7|2.8|5.9|2|10.8|5.5|2|20.7|15.6|9.2|3.1|5.8|5.2|6.4"/>
</p:tagLst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NVRI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883</Words>
  <Application>Microsoft Office PowerPoint</Application>
  <PresentationFormat>On-screen Show (4:3)</PresentationFormat>
  <Paragraphs>592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1_Larissa</vt:lpstr>
      <vt:lpstr>ENVRI-ppt-template</vt:lpstr>
      <vt:lpstr>Main processes of the ENVRI Reference Model - corresponding viewpoints</vt:lpstr>
      <vt:lpstr>What is a Reference Model good for?</vt:lpstr>
      <vt:lpstr>A uniform framework helps 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Yin</cp:lastModifiedBy>
  <cp:revision>140</cp:revision>
  <cp:lastPrinted>2014-02-23T12:11:53Z</cp:lastPrinted>
  <dcterms:created xsi:type="dcterms:W3CDTF">2013-08-28T13:07:03Z</dcterms:created>
  <dcterms:modified xsi:type="dcterms:W3CDTF">2014-05-27T10:50:06Z</dcterms:modified>
</cp:coreProperties>
</file>